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9" r:id="rId3"/>
    <p:sldId id="280" r:id="rId4"/>
    <p:sldId id="265" r:id="rId5"/>
    <p:sldId id="271" r:id="rId6"/>
    <p:sldId id="270" r:id="rId7"/>
    <p:sldId id="272" r:id="rId8"/>
    <p:sldId id="275" r:id="rId9"/>
    <p:sldId id="261" r:id="rId10"/>
    <p:sldId id="278" r:id="rId11"/>
    <p:sldId id="27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9432-D273-4767-BC10-56E9A9BF55A1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09A0-9CDE-4180-A71A-8D7F4E694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90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9CE7C0-863D-4B7E-9BAD-38B0EEBAC627}" type="slidenum">
              <a:rPr lang="da-DK" altLang="cs-CZ" sz="1200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da-DK" altLang="cs-CZ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10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EA82EB2-C794-4CCF-AC32-DB81A44E7BC9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11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cs-CZ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76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PON slides">
    <p:bg>
      <p:bgPr>
        <a:blipFill dpi="0" rotWithShape="0">
          <a:blip r:embed="rId2">
            <a:lum/>
          </a:blip>
          <a:srcRect/>
          <a:stretch>
            <a:fillRect l="-21000" t="-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4676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396960"/>
          </a:xfrm>
        </p:spPr>
        <p:txBody>
          <a:bodyPr anchor="ctr"/>
          <a:lstStyle>
            <a:lvl1pPr algn="ctr">
              <a:buNone/>
              <a:defRPr sz="2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2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3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orelDRAW" r:id="rId15" imgW="37542960" imgH="3557880" progId="CorelDRAW.Graphic.13">
                  <p:embed/>
                </p:oleObj>
              </mc:Choice>
              <mc:Fallback>
                <p:oleObj name="CorelDRAW" r:id="rId15" imgW="37542960" imgH="35578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hyperlink" Target="http://www.espon.eu/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ukturalni-fondy.cz/" TargetMode="External"/><Relationship Id="rId5" Type="http://schemas.openxmlformats.org/officeDocument/2006/relationships/hyperlink" Target="mailto:fridrich@uur.cz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mailto:hromil@mmr.cz" TargetMode="External"/><Relationship Id="rId9" Type="http://schemas.openxmlformats.org/officeDocument/2006/relationships/hyperlink" Target="http://www.uur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ESPON 2020</a:t>
            </a:r>
            <a:r>
              <a:rPr lang="en-GB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da-DK" altLang="cs-CZ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2492375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cs-CZ" sz="3200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429000"/>
            <a:ext cx="84248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 smtClean="0">
              <a:solidFill>
                <a:srgbClr val="08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zasedání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Výboru ČR pro 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nadnárodní a meziregionální spolupráce</a:t>
            </a:r>
            <a:endParaRPr lang="en-GB" altLang="cs-CZ" sz="2400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13038" y="3214688"/>
            <a:ext cx="6302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4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" y="174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 eaLnBrk="1" hangingPunct="1">
              <a:lnSpc>
                <a:spcPct val="100000"/>
              </a:lnSpc>
              <a:buFont typeface="Arial" charset="0"/>
              <a:buNone/>
            </a:pPr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611188" y="1484313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solidFill>
                  <a:srgbClr val="002060"/>
                </a:solidFill>
                <a:cs typeface="Tahoma" pitchFamily="34" charset="0"/>
              </a:rPr>
              <a:t>Kontakty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800"/>
            <a:ext cx="7931150" cy="50514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r>
              <a:rPr lang="cs-CZ" altLang="cs-CZ" sz="1800" b="1" i="1" dirty="0" smtClean="0">
                <a:latin typeface="+mj-lt"/>
                <a:cs typeface="Tahoma" pitchFamily="34" charset="0"/>
              </a:rPr>
              <a:t>Národní koordinátor                    Kontaktní místo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b="1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b="1" dirty="0" smtClean="0">
                <a:cs typeface="Tahoma" pitchFamily="34" charset="0"/>
              </a:rPr>
              <a:t>Ministerstvo pro místní rozvoj ČR     Ústav územního rozvoje</a:t>
            </a:r>
            <a:r>
              <a:rPr lang="cs-CZ" altLang="cs-CZ" sz="1800" dirty="0" smtClean="0">
                <a:cs typeface="Tahoma" pitchFamily="34" charset="0"/>
              </a:rPr>
              <a:t/>
            </a:r>
            <a:br>
              <a:rPr lang="cs-CZ" altLang="cs-CZ" sz="1800" dirty="0" smtClean="0">
                <a:cs typeface="Tahoma" pitchFamily="34" charset="0"/>
              </a:rPr>
            </a:br>
            <a:endParaRPr lang="cs-CZ" altLang="cs-CZ" sz="18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 smtClean="0">
                <a:cs typeface="Tahoma" pitchFamily="34" charset="0"/>
              </a:rPr>
              <a:t>Mgr. Milada Hroňková		        Ing. </a:t>
            </a:r>
            <a:r>
              <a:rPr lang="cs-CZ" altLang="cs-CZ" sz="1600" dirty="0">
                <a:cs typeface="Tahoma" pitchFamily="34" charset="0"/>
              </a:rPr>
              <a:t>a</a:t>
            </a:r>
            <a:r>
              <a:rPr lang="cs-CZ" altLang="cs-CZ" sz="1600" dirty="0" smtClean="0">
                <a:cs typeface="Tahoma" pitchFamily="34" charset="0"/>
              </a:rPr>
              <a:t>rch. Lubor Fridrich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Odbor evropské územní spolupráce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Na Příkopě 3-5 			        Jakubské nám. 3 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110 15 Praha 1			        658 34 Brno	</a:t>
            </a:r>
            <a:br>
              <a:rPr lang="cs-CZ" altLang="cs-CZ" sz="1600" dirty="0" smtClean="0">
                <a:cs typeface="Tahoma" pitchFamily="34" charset="0"/>
              </a:rPr>
            </a:br>
            <a:endParaRPr lang="cs-CZ" altLang="cs-CZ" sz="16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Tel.: +420 234 154 010		        Tel.: +420 542 423 121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E-mail: </a:t>
            </a:r>
            <a:r>
              <a:rPr lang="cs-CZ" altLang="cs-CZ" sz="1600" dirty="0" smtClean="0"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 smtClean="0">
                <a:cs typeface="Tahoma" pitchFamily="34" charset="0"/>
              </a:rPr>
              <a:t>		        E-mail: </a:t>
            </a:r>
            <a:r>
              <a:rPr lang="cs-CZ" altLang="cs-CZ" sz="1600" dirty="0" smtClean="0">
                <a:cs typeface="Tahoma" pitchFamily="34" charset="0"/>
                <a:hlinkClick r:id="rId5"/>
              </a:rPr>
              <a:t>fridrich@uur.cz</a:t>
            </a:r>
            <a:endParaRPr lang="cs-CZ" altLang="cs-CZ" sz="16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	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solidFill>
                <a:srgbClr val="FF6600"/>
              </a:solidFill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131840" y="4941888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latin typeface="+mn-lt"/>
                <a:cs typeface="Tahoma" pitchFamily="34" charset="0"/>
                <a:hlinkClick r:id="rId6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latin typeface="+mn-lt"/>
                <a:cs typeface="Tahoma" pitchFamily="34" charset="0"/>
                <a:hlinkClick r:id="rId7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+mn-lt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644" y="4998561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0483" name="Subtitle 2"/>
          <p:cNvSpPr>
            <a:spLocks noGrp="1"/>
          </p:cNvSpPr>
          <p:nvPr>
            <p:ph type="subTitle" idx="4294967295"/>
          </p:nvPr>
        </p:nvSpPr>
        <p:spPr>
          <a:xfrm>
            <a:off x="1579563" y="4205288"/>
            <a:ext cx="6018212" cy="19558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Times" pitchFamily="18" charset="0"/>
              <a:buNone/>
            </a:pPr>
            <a:endParaRPr lang="cs-CZ" altLang="cs-CZ" smtClean="0">
              <a:solidFill>
                <a:srgbClr val="898989"/>
              </a:solidFill>
            </a:endParaRPr>
          </a:p>
        </p:txBody>
      </p:sp>
      <p:pic>
        <p:nvPicPr>
          <p:cNvPr id="20484" name="Picture 3" descr="PowerPoint 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Placeholder 1"/>
          <p:cNvSpPr>
            <a:spLocks noGrp="1"/>
          </p:cNvSpPr>
          <p:nvPr/>
        </p:nvSpPr>
        <p:spPr bwMode="auto">
          <a:xfrm>
            <a:off x="250825" y="3644900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 eaLnBrk="1" hangingPunct="1">
              <a:lnSpc>
                <a:spcPct val="100000"/>
              </a:lnSpc>
              <a:spcBef>
                <a:spcPts val="1200"/>
              </a:spcBef>
              <a:buFont typeface="Arial" charset="0"/>
              <a:buNone/>
            </a:pPr>
            <a:endParaRPr lang="en-GB" altLang="cs-CZ" sz="18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6" name="Text Placeholder 2"/>
          <p:cNvSpPr>
            <a:spLocks noGrp="1"/>
          </p:cNvSpPr>
          <p:nvPr/>
        </p:nvSpPr>
        <p:spPr bwMode="auto">
          <a:xfrm>
            <a:off x="250825" y="22764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defTabSz="457200" eaLnBrk="1" hangingPunct="1">
              <a:lnSpc>
                <a:spcPct val="100000"/>
              </a:lnSpc>
            </a:pPr>
            <a:r>
              <a:rPr lang="cs-CZ" altLang="cs-CZ" sz="3200" b="1" dirty="0" smtClean="0">
                <a:solidFill>
                  <a:srgbClr val="002060"/>
                </a:solidFill>
              </a:rPr>
              <a:t>Děkuji </a:t>
            </a:r>
            <a:r>
              <a:rPr lang="cs-CZ" altLang="cs-CZ" sz="3200" b="1" dirty="0">
                <a:solidFill>
                  <a:srgbClr val="002060"/>
                </a:solidFill>
              </a:rPr>
              <a:t>za pozornost</a:t>
            </a:r>
            <a:endParaRPr lang="en-GB" altLang="cs-CZ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Časový harmonogram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SO1</a:t>
            </a:r>
            <a:endParaRPr lang="cs-CZ" sz="2000" dirty="0"/>
          </a:p>
          <a:p>
            <a:r>
              <a:rPr lang="cs-CZ" sz="2000" dirty="0"/>
              <a:t>p</a:t>
            </a:r>
            <a:r>
              <a:rPr lang="cs-CZ" sz="2000" dirty="0" smtClean="0"/>
              <a:t>rvní kolo výběrových řízení vyhlášeno </a:t>
            </a:r>
            <a:r>
              <a:rPr lang="cs-CZ" sz="2000" dirty="0" smtClean="0"/>
              <a:t>v prosinci </a:t>
            </a:r>
            <a:r>
              <a:rPr lang="cs-CZ" sz="2000" dirty="0" smtClean="0"/>
              <a:t>2015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říjen 2016 – MV schvaluje roční plán pro rok 2017 – druhé kolo výběrových řízení prosinec 2017</a:t>
            </a:r>
          </a:p>
          <a:p>
            <a:pPr marL="0" indent="0">
              <a:buNone/>
            </a:pPr>
            <a:r>
              <a:rPr lang="cs-CZ" sz="2000" dirty="0" smtClean="0"/>
              <a:t>SO2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3</a:t>
            </a:r>
            <a:r>
              <a:rPr lang="cs-CZ" sz="2000" dirty="0" smtClean="0"/>
              <a:t> konečné termíny pro předkládání návrhů cílených analýz: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1. termín návrhů do 9. března 2016 – vybrány 3 projekty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2. termín návrhů do 19. srpna – předloženo 19 návrhů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3. termín návrhů do 13. ledna 2017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č</a:t>
            </a:r>
            <a:r>
              <a:rPr lang="cs-CZ" sz="2000" dirty="0" smtClean="0"/>
              <a:t>erven 2016 – nová ředitelka ESÚS </a:t>
            </a:r>
          </a:p>
          <a:p>
            <a:pPr marL="0" indent="0">
              <a:buNone/>
            </a:pPr>
            <a:r>
              <a:rPr lang="cs-CZ" sz="2000" dirty="0" smtClean="0"/>
              <a:t>    Ilona Raugze (Lotyšsko)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 smtClean="0"/>
          </a:p>
        </p:txBody>
      </p:sp>
      <p:sp>
        <p:nvSpPr>
          <p:cNvPr id="4" name="Šipka doprava 3"/>
          <p:cNvSpPr/>
          <p:nvPr/>
        </p:nvSpPr>
        <p:spPr bwMode="auto">
          <a:xfrm>
            <a:off x="5436096" y="3140968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Šipka doprava se zářezem 4"/>
          <p:cNvSpPr/>
          <p:nvPr/>
        </p:nvSpPr>
        <p:spPr bwMode="auto">
          <a:xfrm>
            <a:off x="5364088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se zářezem 5"/>
          <p:cNvSpPr/>
          <p:nvPr/>
        </p:nvSpPr>
        <p:spPr bwMode="auto">
          <a:xfrm>
            <a:off x="5436096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prava se zářezem 6"/>
          <p:cNvSpPr/>
          <p:nvPr/>
        </p:nvSpPr>
        <p:spPr bwMode="auto">
          <a:xfrm>
            <a:off x="5588496" y="32933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186113"/>
            <a:ext cx="9747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prava se zářezem 7"/>
          <p:cNvSpPr/>
          <p:nvPr/>
        </p:nvSpPr>
        <p:spPr bwMode="auto">
          <a:xfrm>
            <a:off x="5508104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prava se zářezem 10"/>
          <p:cNvSpPr/>
          <p:nvPr/>
        </p:nvSpPr>
        <p:spPr bwMode="auto">
          <a:xfrm>
            <a:off x="5740896" y="34457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se zářezem 8"/>
          <p:cNvSpPr/>
          <p:nvPr/>
        </p:nvSpPr>
        <p:spPr bwMode="auto">
          <a:xfrm>
            <a:off x="5436096" y="31409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338513"/>
            <a:ext cx="9747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Šipka doprava 9"/>
          <p:cNvSpPr/>
          <p:nvPr/>
        </p:nvSpPr>
        <p:spPr bwMode="auto">
          <a:xfrm>
            <a:off x="1187624" y="5877272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 doprava se zářezem 14"/>
          <p:cNvSpPr/>
          <p:nvPr/>
        </p:nvSpPr>
        <p:spPr bwMode="auto">
          <a:xfrm>
            <a:off x="5893296" y="3598168"/>
            <a:ext cx="978408" cy="48463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7" rIns="92075" bIns="460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92" y="4942076"/>
            <a:ext cx="2545079" cy="165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Časový harmonogram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</a:t>
            </a:r>
            <a:r>
              <a:rPr lang="cs-CZ" sz="2000" dirty="0" smtClean="0"/>
              <a:t>věten 2016 + říjen 2016 – MV předloženy reporty o činnosti a čerpání prioritní osy 1, reporty schváleny na jednání MV</a:t>
            </a:r>
          </a:p>
          <a:p>
            <a:endParaRPr lang="cs-CZ" sz="2000" dirty="0" smtClean="0"/>
          </a:p>
          <a:p>
            <a:r>
              <a:rPr lang="cs-CZ" sz="2000" dirty="0" smtClean="0"/>
              <a:t>MV – 5.–6. prosince 2016 – Bratislava</a:t>
            </a:r>
          </a:p>
          <a:p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ŘKS – finalizace, přelom roku 2016/2017 – předložení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ke schválení EK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ESPON 2013 -   uzavření programu – březen 2017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74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40768"/>
            <a:ext cx="8229600" cy="4464496"/>
          </a:xfrm>
          <a:solidFill>
            <a:schemeClr val="bg1"/>
          </a:solidFill>
        </p:spPr>
        <p:txBody>
          <a:bodyPr/>
          <a:lstStyle/>
          <a:p>
            <a:pPr marL="4318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2000" i="1" dirty="0" smtClean="0">
              <a:solidFill>
                <a:srgbClr val="002060"/>
              </a:solidFill>
            </a:endParaRPr>
          </a:p>
          <a:p>
            <a:pPr marL="431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i="1" dirty="0" smtClean="0">
                <a:solidFill>
                  <a:srgbClr val="002060"/>
                </a:solidFill>
              </a:rPr>
              <a:t>plán</a:t>
            </a:r>
            <a:r>
              <a:rPr lang="cs-CZ" sz="2000" dirty="0" smtClean="0">
                <a:solidFill>
                  <a:srgbClr val="002060"/>
                </a:solidFill>
              </a:rPr>
              <a:t> – cca 22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projektů </a:t>
            </a:r>
            <a:r>
              <a:rPr lang="cs-CZ" sz="2000" dirty="0" smtClean="0">
                <a:solidFill>
                  <a:srgbClr val="002060"/>
                </a:solidFill>
              </a:rPr>
              <a:t>aplikovaného </a:t>
            </a:r>
            <a:r>
              <a:rPr lang="cs-CZ" sz="2000" dirty="0">
                <a:solidFill>
                  <a:srgbClr val="002060"/>
                </a:solidFill>
              </a:rPr>
              <a:t>výzkumu, 15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cs-CZ" sz="2000" dirty="0">
                <a:solidFill>
                  <a:srgbClr val="002060"/>
                </a:solidFill>
              </a:rPr>
              <a:t>6</a:t>
            </a:r>
            <a:r>
              <a:rPr lang="en-US" sz="2000" dirty="0">
                <a:solidFill>
                  <a:srgbClr val="002060"/>
                </a:solidFill>
              </a:rPr>
              <a:t> mi</a:t>
            </a:r>
            <a:r>
              <a:rPr lang="cs-CZ" sz="2000" dirty="0">
                <a:solidFill>
                  <a:srgbClr val="002060"/>
                </a:solidFill>
              </a:rPr>
              <a:t>l. </a:t>
            </a:r>
            <a:r>
              <a:rPr lang="en-US" sz="2000" dirty="0">
                <a:solidFill>
                  <a:srgbClr val="002060"/>
                </a:solidFill>
              </a:rPr>
              <a:t>€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</a:t>
            </a:r>
            <a:r>
              <a:rPr lang="cs-CZ" sz="2000" dirty="0" smtClean="0">
                <a:solidFill>
                  <a:srgbClr val="002060"/>
                </a:solidFill>
              </a:rPr>
              <a:t>      </a:t>
            </a:r>
            <a:r>
              <a:rPr lang="cs-CZ" sz="2000" dirty="0">
                <a:solidFill>
                  <a:srgbClr val="002060"/>
                </a:solidFill>
              </a:rPr>
              <a:t>max.  doba projektu – 18 měsíců</a:t>
            </a:r>
          </a:p>
          <a:p>
            <a:pPr marL="88900">
              <a:spcAft>
                <a:spcPts val="300"/>
              </a:spcAft>
            </a:pPr>
            <a:endParaRPr lang="cs-CZ" sz="2000" dirty="0">
              <a:solidFill>
                <a:srgbClr val="002060"/>
              </a:solidFill>
            </a:endParaRPr>
          </a:p>
          <a:p>
            <a:pPr marL="431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solidFill>
                  <a:srgbClr val="002060"/>
                </a:solidFill>
              </a:rPr>
              <a:t>září 2016 </a:t>
            </a:r>
            <a:r>
              <a:rPr lang="cs-CZ" sz="2000" dirty="0">
                <a:solidFill>
                  <a:srgbClr val="002060"/>
                </a:solidFill>
              </a:rPr>
              <a:t>– 7 projektů z 1. kola výběrových řízení </a:t>
            </a: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             (smlouvy uzavřeny, první reporty) </a:t>
            </a: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          - účast českého partnera – FA ČVUT</a:t>
            </a: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             </a:t>
            </a:r>
            <a:r>
              <a:rPr lang="en-US" sz="2000" dirty="0">
                <a:solidFill>
                  <a:srgbClr val="002060"/>
                </a:solidFill>
              </a:rPr>
              <a:t>Spatial planning systems in Europe</a:t>
            </a:r>
            <a:endParaRPr lang="cs-CZ" sz="2000" dirty="0">
              <a:solidFill>
                <a:srgbClr val="002060"/>
              </a:solidFill>
            </a:endParaRP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          </a:t>
            </a:r>
            <a:r>
              <a:rPr lang="cs-CZ" sz="2000" dirty="0" smtClean="0">
                <a:solidFill>
                  <a:srgbClr val="002060"/>
                </a:solidFill>
              </a:rPr>
              <a:t>- </a:t>
            </a:r>
            <a:r>
              <a:rPr lang="cs-CZ" sz="2000" dirty="0">
                <a:solidFill>
                  <a:srgbClr val="002060"/>
                </a:solidFill>
              </a:rPr>
              <a:t>předběžné oznámení 15 témat vybraných MV</a:t>
            </a: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            (prosinec 2016 – vyhlášení výběrová řízení</a:t>
            </a:r>
          </a:p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</a:rPr>
              <a:t>                      na 7 témat)</a:t>
            </a:r>
          </a:p>
          <a:p>
            <a:pPr>
              <a:defRPr/>
            </a:pPr>
            <a:endParaRPr lang="en-GB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71538"/>
            <a:ext cx="8229600" cy="3968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altLang="lb-LU" dirty="0" smtClean="0">
              <a:solidFill>
                <a:schemeClr val="tx2"/>
              </a:solidFill>
            </a:endParaRPr>
          </a:p>
          <a:p>
            <a:pPr marL="452438">
              <a:spcAft>
                <a:spcPts val="600"/>
              </a:spcAft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Specifický cíl – SO1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369569" y="5877272"/>
            <a:ext cx="6155851" cy="72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 smtClean="0">
                <a:solidFill>
                  <a:srgbClr val="FF0000"/>
                </a:solidFill>
              </a:rPr>
              <a:t>Výběrová </a:t>
            </a:r>
            <a:r>
              <a:rPr lang="cs-CZ" b="1" dirty="0">
                <a:solidFill>
                  <a:srgbClr val="FF0000"/>
                </a:solidFill>
              </a:rPr>
              <a:t>ř</a:t>
            </a:r>
            <a:r>
              <a:rPr lang="cs-CZ" b="1" dirty="0" smtClean="0">
                <a:solidFill>
                  <a:srgbClr val="FF0000"/>
                </a:solidFill>
              </a:rPr>
              <a:t>ízení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nový </a:t>
            </a:r>
            <a:r>
              <a:rPr lang="cs-CZ" b="1" dirty="0" smtClean="0">
                <a:solidFill>
                  <a:srgbClr val="FF0000"/>
                </a:solidFill>
              </a:rPr>
              <a:t>termín pro </a:t>
            </a:r>
            <a:r>
              <a:rPr lang="cs-CZ" b="1" dirty="0" smtClean="0">
                <a:solidFill>
                  <a:srgbClr val="FF0000"/>
                </a:solidFill>
              </a:rPr>
              <a:t>vyhlášení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rosinec </a:t>
            </a:r>
            <a:r>
              <a:rPr lang="en-US" b="1" dirty="0" smtClean="0">
                <a:solidFill>
                  <a:srgbClr val="FF0000"/>
                </a:solidFill>
              </a:rPr>
              <a:t>2016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/>
        </p:nvSpPr>
        <p:spPr bwMode="auto">
          <a:xfrm>
            <a:off x="457200" y="735012"/>
            <a:ext cx="8229600" cy="67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3175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2 – SO2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611188" y="1628775"/>
            <a:ext cx="8075612" cy="4104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800"/>
              </a:spcAft>
            </a:pPr>
            <a:r>
              <a:rPr lang="cs-CZ" sz="2000" i="1" dirty="0" smtClean="0">
                <a:solidFill>
                  <a:srgbClr val="002060"/>
                </a:solidFill>
                <a:latin typeface="Verdana" pitchFamily="34" charset="0"/>
              </a:rPr>
              <a:t>plán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– 25 cílených analýz (</a:t>
            </a: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předkládání průběžně,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2x </a:t>
            </a: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ročně </a:t>
            </a:r>
            <a:endParaRPr lang="cs-CZ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800"/>
              </a:spcAft>
            </a:pP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        hodnocení),</a:t>
            </a: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6.4 </a:t>
            </a:r>
            <a:r>
              <a:rPr lang="en-US" sz="2000" dirty="0">
                <a:solidFill>
                  <a:srgbClr val="002060"/>
                </a:solidFill>
                <a:latin typeface="Verdana" pitchFamily="34" charset="0"/>
              </a:rPr>
              <a:t>mil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(včetně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45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</a:rPr>
              <a:t>policy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briefs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)</a:t>
            </a:r>
          </a:p>
          <a:p>
            <a:pPr marL="88900"/>
            <a:endParaRPr lang="cs-CZ" sz="20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/>
            <a:r>
              <a:rPr lang="cs-CZ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září 2016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1. termín (9. března 2016) – vybrány 3 cílené</a:t>
            </a: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analýzy  </a:t>
            </a: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* účast 2 českých partnerů – projekt Metropolitní</a:t>
            </a: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oblasti – Magistrát HMP, Magistrát města Brno</a:t>
            </a:r>
          </a:p>
          <a:p>
            <a:pPr marL="88900"/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* výběrová řízení na realizaci – září 2016</a:t>
            </a:r>
          </a:p>
          <a:p>
            <a:pPr marL="88900"/>
            <a:endParaRPr lang="cs-CZ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- 2. termín (19. srpna 2016) – 19 předložených </a:t>
            </a: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návrhů (1 s českou účastí)</a:t>
            </a: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marL="88900"/>
            <a:endParaRPr lang="cs-CZ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/>
            <a:endParaRPr lang="cs-CZ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/>
            <a:endParaRPr lang="cs-CZ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/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cs-CZ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55600" indent="-355600">
              <a:defRPr/>
            </a:pP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>
              <a:defRPr/>
            </a:pPr>
            <a:endParaRPr lang="en-GB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Calibri" pitchFamily="34" charset="0"/>
                <a:ea typeface="ＭＳ Ｐゴシック" pitchFamily="34" charset="-128"/>
                <a:cs typeface="Arial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266865" y="5949280"/>
            <a:ext cx="67691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cs-CZ" b="1" dirty="0" smtClean="0">
                <a:solidFill>
                  <a:srgbClr val="FF0000"/>
                </a:solidFill>
              </a:rPr>
              <a:t>Výzva pro předkládání návrhů cílených analýz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3. </a:t>
            </a:r>
            <a:r>
              <a:rPr lang="cs-CZ" b="1" dirty="0" smtClean="0">
                <a:solidFill>
                  <a:srgbClr val="FF0000"/>
                </a:solidFill>
              </a:rPr>
              <a:t>kolo do </a:t>
            </a:r>
            <a:r>
              <a:rPr lang="cs-CZ" b="1" dirty="0" smtClean="0">
                <a:solidFill>
                  <a:srgbClr val="FF0000"/>
                </a:solidFill>
              </a:rPr>
              <a:t>17. ledna </a:t>
            </a:r>
            <a:r>
              <a:rPr lang="cs-CZ" b="1" dirty="0" smtClean="0">
                <a:solidFill>
                  <a:srgbClr val="FF0000"/>
                </a:solidFill>
              </a:rPr>
              <a:t>2016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/>
        </p:nvSpPr>
        <p:spPr bwMode="auto">
          <a:xfrm>
            <a:off x="457200" y="7350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3175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SO2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683567" y="1368425"/>
            <a:ext cx="8065145" cy="50849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>
              <a:spcAft>
                <a:spcPts val="300"/>
              </a:spcAft>
              <a:defRPr/>
            </a:pPr>
            <a:r>
              <a:rPr lang="cs-CZ" sz="2000" i="1" dirty="0">
                <a:solidFill>
                  <a:srgbClr val="002060"/>
                </a:solidFill>
                <a:latin typeface="Verdana" pitchFamily="34" charset="0"/>
              </a:rPr>
              <a:t>plán</a:t>
            </a: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–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45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policy briefs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(pracovní dokumenty – politické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         instrukce, na základě průzkumu poptávky)</a:t>
            </a:r>
          </a:p>
          <a:p>
            <a:pPr marL="88900">
              <a:spcAft>
                <a:spcPts val="300"/>
              </a:spcAft>
              <a:defRPr/>
            </a:pPr>
            <a:endParaRPr lang="cs-CZ" sz="2000" i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300"/>
              </a:spcAft>
              <a:defRPr/>
            </a:pPr>
            <a:r>
              <a:rPr lang="cs-CZ" sz="2000" i="1" dirty="0" smtClean="0">
                <a:solidFill>
                  <a:srgbClr val="002060"/>
                </a:solidFill>
                <a:latin typeface="Verdana" pitchFamily="34" charset="0"/>
              </a:rPr>
              <a:t>září 2016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– 5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policy briefs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               </a:t>
            </a: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</a:rPr>
              <a:t>Territorial Scenario for Europe 2050 - 9/2015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</a:rPr>
              <a:t>                       Terr. and urban aspects of migration/refugee flow –11/2016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</a:rPr>
              <a:t>                       Terr. Implication of Better Regulation – 5/2016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</a:rPr>
              <a:t>                       Urban Partnership Themes in a Wider Terr. Context– 6/2016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</a:rPr>
              <a:t>                       Second Tier Cities Matter –7/2016</a:t>
            </a:r>
          </a:p>
          <a:p>
            <a:pPr marL="88900">
              <a:spcAft>
                <a:spcPts val="300"/>
              </a:spcAft>
              <a:defRPr/>
            </a:pPr>
            <a:endParaRPr lang="cs-CZ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                        - do konce roku 2016 – 5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policy briefs</a:t>
            </a:r>
            <a:endParaRPr lang="cs-CZ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300"/>
              </a:spcAft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(Circular Economy, Pol</a:t>
            </a:r>
            <a:r>
              <a:rPr lang="cs-CZ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centric Territorial 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</a:t>
            </a: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Structures and territorial cooperation,    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Refugees and migration, EUSBR, Scenarios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for territories with geographic specificities)</a:t>
            </a:r>
          </a:p>
          <a:p>
            <a:pPr marL="88900">
              <a:spcAft>
                <a:spcPts val="30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</a:t>
            </a:r>
          </a:p>
          <a:p>
            <a:pPr marL="88900">
              <a:spcAft>
                <a:spcPts val="600"/>
              </a:spcAft>
              <a:defRPr/>
            </a:pPr>
            <a:endParaRPr lang="en-GB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4025" indent="3175">
              <a:spcAft>
                <a:spcPts val="0"/>
              </a:spcAft>
              <a:defRPr/>
            </a:pPr>
            <a:endParaRPr lang="en-GB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4025" indent="3175">
              <a:spcAft>
                <a:spcPts val="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>
              <a:defRPr/>
            </a:pPr>
            <a:endParaRPr lang="en-GB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Calibri" pitchFamily="34" charset="0"/>
                <a:ea typeface="ＭＳ Ｐゴシック" pitchFamily="34" charset="-128"/>
                <a:cs typeface="Arial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1255013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SO3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420382" y="1484784"/>
            <a:ext cx="8362950" cy="5040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300"/>
              </a:spcAft>
            </a:pPr>
            <a:endParaRPr lang="cs-CZ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746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3 výběrová řízení – jaro/léto 2016 </a:t>
            </a:r>
          </a:p>
          <a:p>
            <a:pPr marL="88900">
              <a:spcAft>
                <a:spcPts val="300"/>
              </a:spcAft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ESPON 2020 Map Kits, Accessibility by the sea indicators, </a:t>
            </a:r>
          </a:p>
          <a:p>
            <a:pPr marL="88900">
              <a:spcAft>
                <a:spcPts val="300"/>
              </a:spcAft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Scenario for accessibility by using the SASI software model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), bez české účasti</a:t>
            </a:r>
          </a:p>
          <a:p>
            <a:pPr marL="88900">
              <a:spcAft>
                <a:spcPts val="300"/>
              </a:spcAft>
            </a:pPr>
            <a:endParaRPr lang="cs-CZ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746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+mj-lt"/>
                <a:ea typeface="MS PGothic" pitchFamily="34" charset="-128"/>
              </a:rPr>
              <a:t>průzkum </a:t>
            </a:r>
            <a:r>
              <a:rPr lang="cs-CZ" sz="200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poptávky mezi makroregionálními </a:t>
            </a:r>
            <a:r>
              <a:rPr lang="cs-CZ" sz="2000" dirty="0" smtClean="0">
                <a:solidFill>
                  <a:srgbClr val="002060"/>
                </a:solidFill>
                <a:latin typeface="+mj-lt"/>
                <a:ea typeface="MS PGothic" pitchFamily="34" charset="-128"/>
              </a:rPr>
              <a:t>strategiemi </a:t>
            </a:r>
            <a:r>
              <a:rPr lang="cs-CZ" sz="2000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na sledování vývoje území na </a:t>
            </a:r>
            <a:r>
              <a:rPr lang="cs-CZ" sz="2000" dirty="0" smtClean="0">
                <a:solidFill>
                  <a:srgbClr val="002060"/>
                </a:solidFill>
                <a:latin typeface="+mj-lt"/>
                <a:ea typeface="MS PGothic" pitchFamily="34" charset="-128"/>
              </a:rPr>
              <a:t>míru – jaro/léto 2016</a:t>
            </a:r>
            <a:endParaRPr lang="cs-CZ" sz="2000" dirty="0">
              <a:solidFill>
                <a:srgbClr val="002060"/>
              </a:solidFill>
              <a:latin typeface="+mj-lt"/>
              <a:ea typeface="MS PGothic" pitchFamily="34" charset="-128"/>
            </a:endParaRPr>
          </a:p>
          <a:p>
            <a:pPr marL="88900">
              <a:spcAft>
                <a:spcPts val="300"/>
              </a:spcAft>
            </a:pPr>
            <a:endParaRPr lang="cs-CZ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300"/>
              </a:spcAft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ESPON 2020 data and map updates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- termín do 19. září 2016</a:t>
            </a:r>
          </a:p>
          <a:p>
            <a:pPr marL="88900">
              <a:spcAft>
                <a:spcPts val="300"/>
              </a:spcAft>
            </a:pPr>
            <a:endParaRPr lang="cs-CZ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300"/>
              </a:spcAft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ESPON Database Portal Phase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1 – vyhlášení září 2016</a:t>
            </a:r>
          </a:p>
          <a:p>
            <a:pPr marL="88900">
              <a:spcAft>
                <a:spcPts val="300"/>
              </a:spcAft>
            </a:pPr>
            <a:endParaRPr lang="cs-CZ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300"/>
              </a:spcAft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TIA Tool Update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– podzim 2016 </a:t>
            </a:r>
          </a:p>
          <a:p>
            <a:pPr marL="88900">
              <a:spcAft>
                <a:spcPts val="300"/>
              </a:spcAft>
            </a:pPr>
            <a:endParaRPr lang="en-GB" dirty="0">
              <a:solidFill>
                <a:srgbClr val="002060"/>
              </a:solidFill>
              <a:latin typeface="Verdana" pitchFamily="34" charset="0"/>
            </a:endParaRPr>
          </a:p>
          <a:p>
            <a:pPr marL="457200"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cs-CZ" sz="2800" b="1" dirty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SO</a:t>
            </a: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4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420382" y="1484784"/>
            <a:ext cx="8362950" cy="4968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ESPON konference – 7. – 8. prosince v Bratislavě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téma: polycentrický rozvoj, adaptace na klimatické změny aj.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 Semináře v rámci Open </a:t>
            </a:r>
            <a:r>
              <a:rPr lang="en-US" sz="2000" dirty="0" smtClean="0">
                <a:solidFill>
                  <a:srgbClr val="002060"/>
                </a:solidFill>
              </a:rPr>
              <a:t>Days </a:t>
            </a:r>
            <a:r>
              <a:rPr lang="cs-CZ" sz="2000" dirty="0" smtClean="0">
                <a:solidFill>
                  <a:srgbClr val="002060"/>
                </a:solidFill>
              </a:rPr>
              <a:t>– 12.-13. října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Printing 2016 – 2019</a:t>
            </a:r>
            <a:r>
              <a:rPr lang="cs-CZ" sz="2000" dirty="0" smtClean="0">
                <a:solidFill>
                  <a:srgbClr val="002060"/>
                </a:solidFill>
              </a:rPr>
              <a:t> – termín do 6. října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Graphic Design and Layout 2016 – 2019</a:t>
            </a:r>
            <a:r>
              <a:rPr lang="cs-CZ" sz="2000" dirty="0" smtClean="0">
                <a:solidFill>
                  <a:srgbClr val="002060"/>
                </a:solidFill>
              </a:rPr>
              <a:t> – termín do 29. září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Výstupy programu</a:t>
            </a:r>
            <a:endParaRPr lang="cs-CZ" sz="2800" b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138" y="1654175"/>
            <a:ext cx="7885310" cy="5051425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    Publikace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Vytváření otevřené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</a:t>
            </a:r>
            <a:r>
              <a:rPr lang="cs-CZ" sz="1800" dirty="0" smtClean="0"/>
              <a:t>a polycentrické Evropy </a:t>
            </a: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Program ESPON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- </a:t>
            </a:r>
            <a:r>
              <a:rPr lang="cs-CZ" sz="1800" dirty="0" smtClean="0"/>
              <a:t>vybrané projekty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připravuje se česká verze </a:t>
            </a:r>
          </a:p>
          <a:p>
            <a:pPr marL="0" indent="0">
              <a:buNone/>
            </a:pPr>
            <a:r>
              <a:rPr lang="cs-CZ" sz="1800" dirty="0" smtClean="0"/>
              <a:t>    atlasu programu ESPON</a:t>
            </a:r>
            <a:endParaRPr lang="cs-CZ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Policy Briefs</a:t>
            </a:r>
            <a:endParaRPr lang="cs-CZ" sz="1800" dirty="0" smtClean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Mapa měsíce</a:t>
            </a:r>
            <a:endParaRPr lang="en-US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05" y="4914254"/>
            <a:ext cx="1188000" cy="165951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5004179"/>
            <a:ext cx="1188000" cy="165951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7672"/>
            <a:ext cx="1328935" cy="16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8486"/>
            <a:ext cx="3465926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681</Words>
  <Application>Microsoft Office PowerPoint</Application>
  <PresentationFormat>Předvádění na obrazovce (4:3)</PresentationFormat>
  <Paragraphs>174</Paragraphs>
  <Slides>11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Presentation2</vt:lpstr>
      <vt:lpstr>CorelDRAW</vt:lpstr>
      <vt:lpstr>Prezentace aplikace Microsoft PowerPoint 97–2003</vt:lpstr>
      <vt:lpstr>PS ESPON 2020 </vt:lpstr>
      <vt:lpstr>Časový harmonogram</vt:lpstr>
      <vt:lpstr>Časový harmonogram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Výstupy programu</vt:lpstr>
      <vt:lpstr>Kontakty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ESPON</dc:title>
  <dc:creator>*</dc:creator>
  <cp:lastModifiedBy>*</cp:lastModifiedBy>
  <cp:revision>99</cp:revision>
  <dcterms:created xsi:type="dcterms:W3CDTF">2016-01-22T14:22:43Z</dcterms:created>
  <dcterms:modified xsi:type="dcterms:W3CDTF">2016-09-13T11:40:14Z</dcterms:modified>
</cp:coreProperties>
</file>