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3"/>
  </p:notesMasterIdLst>
  <p:sldIdLst>
    <p:sldId id="256" r:id="rId3"/>
    <p:sldId id="269" r:id="rId4"/>
    <p:sldId id="257" r:id="rId5"/>
    <p:sldId id="276" r:id="rId6"/>
    <p:sldId id="271" r:id="rId7"/>
    <p:sldId id="258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4" r:id="rId16"/>
    <p:sldId id="268" r:id="rId17"/>
    <p:sldId id="272" r:id="rId18"/>
    <p:sldId id="273" r:id="rId19"/>
    <p:sldId id="274" r:id="rId20"/>
    <p:sldId id="275" r:id="rId21"/>
    <p:sldId id="259" r:id="rId22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783F1"/>
    <a:srgbClr val="8329E7"/>
    <a:srgbClr val="662580"/>
    <a:srgbClr val="BA1414"/>
    <a:srgbClr val="61BEB4"/>
    <a:srgbClr val="70B5EE"/>
    <a:srgbClr val="E7262A"/>
    <a:srgbClr val="994FEB"/>
    <a:srgbClr val="DCEE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06" y="-61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4032CC-81F1-40BA-8680-2268B561DBBB}" type="doc">
      <dgm:prSet loTypeId="urn:microsoft.com/office/officeart/2005/8/layout/matrix1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66B58A8B-2304-4CC3-BBC8-DEC2440F773D}">
      <dgm:prSet phldrT="[Text]" custT="1"/>
      <dgm:spPr>
        <a:xfrm>
          <a:off x="2160237" y="1695637"/>
          <a:ext cx="2664300" cy="1433261"/>
        </a:xfrm>
        <a:ln>
          <a:noFill/>
        </a:ln>
      </dgm:spPr>
      <dgm:t>
        <a:bodyPr/>
        <a:lstStyle/>
        <a:p>
          <a:r>
            <a:rPr lang="cs-CZ" sz="2000" b="1" dirty="0" smtClean="0">
              <a:latin typeface="Calibri" panose="020F0502020204030204" pitchFamily="34" charset="0"/>
              <a:ea typeface="+mn-ea"/>
              <a:cs typeface="+mn-cs"/>
            </a:rPr>
            <a:t>Silná věcná koordinace na straně měst</a:t>
          </a:r>
          <a:endParaRPr lang="cs-CZ" sz="2000" b="1" dirty="0">
            <a:latin typeface="Calibri" panose="020F0502020204030204" pitchFamily="34" charset="0"/>
            <a:ea typeface="+mn-ea"/>
            <a:cs typeface="+mn-cs"/>
          </a:endParaRPr>
        </a:p>
      </dgm:t>
    </dgm:pt>
    <dgm:pt modelId="{7753BEF8-6863-4909-934A-9C3C9EC0E2B7}" type="parTrans" cxnId="{1FBBF4BD-E682-4537-A214-2917A1B21FA0}">
      <dgm:prSet/>
      <dgm:spPr/>
      <dgm:t>
        <a:bodyPr/>
        <a:lstStyle/>
        <a:p>
          <a:endParaRPr lang="cs-CZ" sz="1600"/>
        </a:p>
      </dgm:t>
    </dgm:pt>
    <dgm:pt modelId="{E803A5B0-CEC3-42CD-B0F7-F7773AA08DE4}" type="sibTrans" cxnId="{1FBBF4BD-E682-4537-A214-2917A1B21FA0}">
      <dgm:prSet/>
      <dgm:spPr/>
      <dgm:t>
        <a:bodyPr/>
        <a:lstStyle/>
        <a:p>
          <a:endParaRPr lang="cs-CZ" sz="1600"/>
        </a:p>
      </dgm:t>
    </dgm:pt>
    <dgm:pt modelId="{C13BB91D-D1FE-43CC-86A8-885CDD7D7E65}">
      <dgm:prSet phldrT="[Text]" custT="1"/>
      <dgm:spPr>
        <a:xfrm rot="16200000">
          <a:off x="540059" y="-540059"/>
          <a:ext cx="2412268" cy="3492388"/>
        </a:xfrm>
        <a:solidFill>
          <a:srgbClr val="662580"/>
        </a:solidFill>
      </dgm:spPr>
      <dgm:t>
        <a:bodyPr/>
        <a:lstStyle/>
        <a:p>
          <a:pPr>
            <a:tabLst>
              <a:tab pos="2060575" algn="l"/>
            </a:tabLst>
          </a:pPr>
          <a:r>
            <a:rPr lang="cs-CZ" sz="2000" dirty="0" smtClean="0">
              <a:solidFill>
                <a:schemeClr val="bg1"/>
              </a:solidFill>
              <a:latin typeface="Calibri" panose="020F0502020204030204" pitchFamily="34" charset="0"/>
              <a:ea typeface="+mn-ea"/>
              <a:cs typeface="+mn-cs"/>
            </a:rPr>
            <a:t>Zapojení klíčových partnerů </a:t>
          </a:r>
          <a:br>
            <a:rPr lang="cs-CZ" sz="2000" dirty="0" smtClean="0">
              <a:solidFill>
                <a:schemeClr val="bg1"/>
              </a:solidFill>
              <a:latin typeface="Calibri" panose="020F0502020204030204" pitchFamily="34" charset="0"/>
              <a:ea typeface="+mn-ea"/>
              <a:cs typeface="+mn-cs"/>
            </a:rPr>
          </a:br>
          <a:r>
            <a:rPr lang="cs-CZ" sz="2000" dirty="0" smtClean="0">
              <a:solidFill>
                <a:schemeClr val="bg1"/>
              </a:solidFill>
              <a:latin typeface="Calibri" panose="020F0502020204030204" pitchFamily="34" charset="0"/>
              <a:ea typeface="+mn-ea"/>
              <a:cs typeface="+mn-cs"/>
            </a:rPr>
            <a:t>z veřejného, soukromého </a:t>
          </a:r>
          <a:br>
            <a:rPr lang="cs-CZ" sz="2000" dirty="0" smtClean="0">
              <a:solidFill>
                <a:schemeClr val="bg1"/>
              </a:solidFill>
              <a:latin typeface="Calibri" panose="020F0502020204030204" pitchFamily="34" charset="0"/>
              <a:ea typeface="+mn-ea"/>
              <a:cs typeface="+mn-cs"/>
            </a:rPr>
          </a:br>
          <a:r>
            <a:rPr lang="cs-CZ" sz="2000" dirty="0" smtClean="0">
              <a:solidFill>
                <a:schemeClr val="bg1"/>
              </a:solidFill>
              <a:latin typeface="Calibri" panose="020F0502020204030204" pitchFamily="34" charset="0"/>
              <a:ea typeface="+mn-ea"/>
              <a:cs typeface="+mn-cs"/>
            </a:rPr>
            <a:t>i neziskového sektoru  </a:t>
          </a:r>
          <a:endParaRPr lang="cs-CZ" sz="2000" dirty="0">
            <a:solidFill>
              <a:schemeClr val="bg1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6BB55963-F0E1-4BB7-94FE-31E2A2A3AE4D}" type="parTrans" cxnId="{12D78A71-D6DB-48F2-BBAA-1DE88737C86B}">
      <dgm:prSet/>
      <dgm:spPr/>
      <dgm:t>
        <a:bodyPr/>
        <a:lstStyle/>
        <a:p>
          <a:endParaRPr lang="cs-CZ" sz="1600"/>
        </a:p>
      </dgm:t>
    </dgm:pt>
    <dgm:pt modelId="{AAB96699-CF3C-4911-892C-8ACF1F6D4D5D}" type="sibTrans" cxnId="{12D78A71-D6DB-48F2-BBAA-1DE88737C86B}">
      <dgm:prSet/>
      <dgm:spPr/>
      <dgm:t>
        <a:bodyPr/>
        <a:lstStyle/>
        <a:p>
          <a:endParaRPr lang="cs-CZ" sz="1600"/>
        </a:p>
      </dgm:t>
    </dgm:pt>
    <dgm:pt modelId="{EED0349E-7C23-4054-89B1-E75219A1D6E0}">
      <dgm:prSet phldrT="[Text]" custT="1"/>
      <dgm:spPr>
        <a:xfrm>
          <a:off x="3492388" y="0"/>
          <a:ext cx="3492388" cy="2412268"/>
        </a:xfrm>
        <a:solidFill>
          <a:srgbClr val="BA1414"/>
        </a:solidFill>
      </dgm:spPr>
      <dgm:t>
        <a:bodyPr/>
        <a:lstStyle/>
        <a:p>
          <a:r>
            <a:rPr lang="cs-CZ" sz="2000" smtClean="0">
              <a:latin typeface="Calibri" panose="020F0502020204030204" pitchFamily="34" charset="0"/>
              <a:ea typeface="+mn-ea"/>
              <a:cs typeface="+mn-cs"/>
            </a:rPr>
            <a:t>Hledání konsenzu – nutná dohoda mezi realizátory opatření a projektů</a:t>
          </a:r>
          <a:endParaRPr lang="cs-CZ" sz="2000" dirty="0">
            <a:latin typeface="Calibri" panose="020F0502020204030204" pitchFamily="34" charset="0"/>
            <a:ea typeface="+mn-ea"/>
            <a:cs typeface="+mn-cs"/>
          </a:endParaRPr>
        </a:p>
      </dgm:t>
    </dgm:pt>
    <dgm:pt modelId="{16A954A7-AEBA-45A0-BAF7-B97E1E8AC02F}" type="parTrans" cxnId="{0FC00C32-374A-4968-9233-AF7AB0E0C97C}">
      <dgm:prSet/>
      <dgm:spPr/>
      <dgm:t>
        <a:bodyPr/>
        <a:lstStyle/>
        <a:p>
          <a:endParaRPr lang="cs-CZ" sz="1600"/>
        </a:p>
      </dgm:t>
    </dgm:pt>
    <dgm:pt modelId="{F66D432C-D7B4-4F27-A6F6-B4DA5D99CACF}" type="sibTrans" cxnId="{0FC00C32-374A-4968-9233-AF7AB0E0C97C}">
      <dgm:prSet/>
      <dgm:spPr/>
      <dgm:t>
        <a:bodyPr/>
        <a:lstStyle/>
        <a:p>
          <a:endParaRPr lang="cs-CZ" sz="1600"/>
        </a:p>
      </dgm:t>
    </dgm:pt>
    <dgm:pt modelId="{2802B438-52E7-4BE0-A20C-B3D227BB9323}">
      <dgm:prSet phldrT="[Text]" custT="1"/>
      <dgm:spPr>
        <a:xfrm rot="10800000">
          <a:off x="0" y="2412268"/>
          <a:ext cx="3492388" cy="2412268"/>
        </a:xfrm>
        <a:solidFill>
          <a:srgbClr val="61BEB4"/>
        </a:solidFill>
      </dgm:spPr>
      <dgm:t>
        <a:bodyPr/>
        <a:lstStyle/>
        <a:p>
          <a:r>
            <a:rPr lang="cs-CZ" sz="2000" smtClean="0">
              <a:latin typeface="Calibri" panose="020F0502020204030204" pitchFamily="34" charset="0"/>
              <a:ea typeface="+mn-ea"/>
              <a:cs typeface="+mn-cs"/>
            </a:rPr>
            <a:t>Tlak na celkovou kvalitu </a:t>
          </a:r>
          <a:br>
            <a:rPr lang="cs-CZ" sz="2000" smtClean="0">
              <a:latin typeface="Calibri" panose="020F0502020204030204" pitchFamily="34" charset="0"/>
              <a:ea typeface="+mn-ea"/>
              <a:cs typeface="+mn-cs"/>
            </a:rPr>
          </a:br>
          <a:r>
            <a:rPr lang="cs-CZ" sz="2000" smtClean="0">
              <a:latin typeface="Calibri" panose="020F0502020204030204" pitchFamily="34" charset="0"/>
              <a:ea typeface="+mn-ea"/>
              <a:cs typeface="+mn-cs"/>
            </a:rPr>
            <a:t>a VÝSLEDKY dílčích projektů </a:t>
          </a:r>
          <a:endParaRPr lang="cs-CZ" sz="2000" dirty="0">
            <a:latin typeface="Calibri" panose="020F0502020204030204" pitchFamily="34" charset="0"/>
            <a:ea typeface="+mn-ea"/>
            <a:cs typeface="+mn-cs"/>
          </a:endParaRPr>
        </a:p>
      </dgm:t>
    </dgm:pt>
    <dgm:pt modelId="{A23F572A-1A0D-448E-A39D-00BBDF609F05}" type="parTrans" cxnId="{58B485F0-7C16-44A6-A66D-9F6A6CB32B44}">
      <dgm:prSet/>
      <dgm:spPr/>
      <dgm:t>
        <a:bodyPr/>
        <a:lstStyle/>
        <a:p>
          <a:endParaRPr lang="cs-CZ" sz="1600"/>
        </a:p>
      </dgm:t>
    </dgm:pt>
    <dgm:pt modelId="{06F99A47-767F-4B7A-9664-E85B1AD84A03}" type="sibTrans" cxnId="{58B485F0-7C16-44A6-A66D-9F6A6CB32B44}">
      <dgm:prSet/>
      <dgm:spPr/>
      <dgm:t>
        <a:bodyPr/>
        <a:lstStyle/>
        <a:p>
          <a:endParaRPr lang="cs-CZ" sz="1600"/>
        </a:p>
      </dgm:t>
    </dgm:pt>
    <dgm:pt modelId="{25571F0B-C8D8-4834-8CDF-7BCD591D9DA9}">
      <dgm:prSet phldrT="[Text]" custT="1"/>
      <dgm:spPr>
        <a:xfrm rot="5400000">
          <a:off x="4032448" y="1872208"/>
          <a:ext cx="2412268" cy="3492388"/>
        </a:xfrm>
        <a:solidFill>
          <a:srgbClr val="3CA3DD"/>
        </a:solidFill>
      </dgm:spPr>
      <dgm:t>
        <a:bodyPr/>
        <a:lstStyle/>
        <a:p>
          <a:r>
            <a:rPr lang="cs-CZ" sz="2000" smtClean="0">
              <a:latin typeface="Calibri" panose="020F0502020204030204" pitchFamily="34" charset="0"/>
              <a:ea typeface="+mn-ea"/>
              <a:cs typeface="+mn-cs"/>
            </a:rPr>
            <a:t>Integrace témat (mobilita-ŽP, školství-trh práce apod.)</a:t>
          </a:r>
          <a:endParaRPr lang="cs-CZ" sz="2000" dirty="0">
            <a:latin typeface="Calibri" panose="020F0502020204030204" pitchFamily="34" charset="0"/>
            <a:ea typeface="+mn-ea"/>
            <a:cs typeface="+mn-cs"/>
          </a:endParaRPr>
        </a:p>
      </dgm:t>
    </dgm:pt>
    <dgm:pt modelId="{8EC768BB-FC51-421F-AA98-5495DF5515D0}" type="parTrans" cxnId="{B4172D1B-5587-4F1B-A9C1-F53F3F1C6FCA}">
      <dgm:prSet/>
      <dgm:spPr/>
      <dgm:t>
        <a:bodyPr/>
        <a:lstStyle/>
        <a:p>
          <a:endParaRPr lang="cs-CZ" sz="1600"/>
        </a:p>
      </dgm:t>
    </dgm:pt>
    <dgm:pt modelId="{4D7C65E8-6C7B-4006-9D22-AF0D696171CB}" type="sibTrans" cxnId="{B4172D1B-5587-4F1B-A9C1-F53F3F1C6FCA}">
      <dgm:prSet/>
      <dgm:spPr/>
      <dgm:t>
        <a:bodyPr/>
        <a:lstStyle/>
        <a:p>
          <a:endParaRPr lang="cs-CZ" sz="1600"/>
        </a:p>
      </dgm:t>
    </dgm:pt>
    <dgm:pt modelId="{812F5EBB-3C34-4C97-90E9-91592B0E88EC}" type="pres">
      <dgm:prSet presAssocID="{814032CC-81F1-40BA-8680-2268B561DBB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BA8BAC5-270A-4447-BFBE-EFC48DD1A719}" type="pres">
      <dgm:prSet presAssocID="{814032CC-81F1-40BA-8680-2268B561DBBB}" presName="matrix" presStyleCnt="0"/>
      <dgm:spPr/>
      <dgm:t>
        <a:bodyPr/>
        <a:lstStyle/>
        <a:p>
          <a:endParaRPr lang="cs-CZ"/>
        </a:p>
      </dgm:t>
    </dgm:pt>
    <dgm:pt modelId="{4A46C433-CA26-47E6-89CD-460BC6E3EF28}" type="pres">
      <dgm:prSet presAssocID="{814032CC-81F1-40BA-8680-2268B561DBBB}" presName="tile1" presStyleLbl="node1" presStyleIdx="0" presStyleCnt="4"/>
      <dgm:spPr>
        <a:prstGeom prst="round1Rect">
          <a:avLst/>
        </a:prstGeom>
      </dgm:spPr>
      <dgm:t>
        <a:bodyPr/>
        <a:lstStyle/>
        <a:p>
          <a:endParaRPr lang="cs-CZ"/>
        </a:p>
      </dgm:t>
    </dgm:pt>
    <dgm:pt modelId="{5981138A-BE9E-4475-93B3-5C1F9BD4406F}" type="pres">
      <dgm:prSet presAssocID="{814032CC-81F1-40BA-8680-2268B561DBB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A9947B4-ACAA-44B8-8A53-955CE929FE70}" type="pres">
      <dgm:prSet presAssocID="{814032CC-81F1-40BA-8680-2268B561DBBB}" presName="tile2" presStyleLbl="node1" presStyleIdx="1" presStyleCnt="4"/>
      <dgm:spPr>
        <a:prstGeom prst="round1Rect">
          <a:avLst/>
        </a:prstGeom>
      </dgm:spPr>
      <dgm:t>
        <a:bodyPr/>
        <a:lstStyle/>
        <a:p>
          <a:endParaRPr lang="cs-CZ"/>
        </a:p>
      </dgm:t>
    </dgm:pt>
    <dgm:pt modelId="{47F049ED-F945-4340-805A-501768FF0255}" type="pres">
      <dgm:prSet presAssocID="{814032CC-81F1-40BA-8680-2268B561DBB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2CF2713-43CF-4C5F-A14A-214F163453EB}" type="pres">
      <dgm:prSet presAssocID="{814032CC-81F1-40BA-8680-2268B561DBBB}" presName="tile3" presStyleLbl="node1" presStyleIdx="2" presStyleCnt="4"/>
      <dgm:spPr>
        <a:prstGeom prst="round1Rect">
          <a:avLst/>
        </a:prstGeom>
      </dgm:spPr>
      <dgm:t>
        <a:bodyPr/>
        <a:lstStyle/>
        <a:p>
          <a:endParaRPr lang="cs-CZ"/>
        </a:p>
      </dgm:t>
    </dgm:pt>
    <dgm:pt modelId="{C5963197-7001-43BC-BE48-2987EB3172CC}" type="pres">
      <dgm:prSet presAssocID="{814032CC-81F1-40BA-8680-2268B561DBB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5EC0119-7037-447D-91B5-A269A31178B4}" type="pres">
      <dgm:prSet presAssocID="{814032CC-81F1-40BA-8680-2268B561DBBB}" presName="tile4" presStyleLbl="node1" presStyleIdx="3" presStyleCnt="4"/>
      <dgm:spPr>
        <a:prstGeom prst="round1Rect">
          <a:avLst/>
        </a:prstGeom>
      </dgm:spPr>
      <dgm:t>
        <a:bodyPr/>
        <a:lstStyle/>
        <a:p>
          <a:endParaRPr lang="cs-CZ"/>
        </a:p>
      </dgm:t>
    </dgm:pt>
    <dgm:pt modelId="{D8E9C0C3-5153-4453-81DA-7B851850E2E2}" type="pres">
      <dgm:prSet presAssocID="{814032CC-81F1-40BA-8680-2268B561DBB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28C8E82-78E0-4736-9584-352B01E43540}" type="pres">
      <dgm:prSet presAssocID="{814032CC-81F1-40BA-8680-2268B561DBBB}" presName="centerTile" presStyleLbl="fgShp" presStyleIdx="0" presStyleCnt="1" custScaleX="127148" custScaleY="118831">
        <dgm:presLayoutVars>
          <dgm:chMax val="0"/>
          <dgm:chPref val="0"/>
        </dgm:presLayoutVars>
      </dgm:prSet>
      <dgm:spPr>
        <a:prstGeom prst="roundRect">
          <a:avLst/>
        </a:prstGeom>
      </dgm:spPr>
      <dgm:t>
        <a:bodyPr/>
        <a:lstStyle/>
        <a:p>
          <a:endParaRPr lang="cs-CZ"/>
        </a:p>
      </dgm:t>
    </dgm:pt>
  </dgm:ptLst>
  <dgm:cxnLst>
    <dgm:cxn modelId="{CC163338-864A-402D-A167-024F312118AC}" type="presOf" srcId="{C13BB91D-D1FE-43CC-86A8-885CDD7D7E65}" destId="{5981138A-BE9E-4475-93B3-5C1F9BD4406F}" srcOrd="1" destOrd="0" presId="urn:microsoft.com/office/officeart/2005/8/layout/matrix1"/>
    <dgm:cxn modelId="{BFAD9B49-18F0-4C94-9B45-5BA96CBB4B8C}" type="presOf" srcId="{EED0349E-7C23-4054-89B1-E75219A1D6E0}" destId="{47F049ED-F945-4340-805A-501768FF0255}" srcOrd="1" destOrd="0" presId="urn:microsoft.com/office/officeart/2005/8/layout/matrix1"/>
    <dgm:cxn modelId="{C171920B-0821-4B75-9D5D-C4E51D7B278F}" type="presOf" srcId="{25571F0B-C8D8-4834-8CDF-7BCD591D9DA9}" destId="{55EC0119-7037-447D-91B5-A269A31178B4}" srcOrd="0" destOrd="0" presId="urn:microsoft.com/office/officeart/2005/8/layout/matrix1"/>
    <dgm:cxn modelId="{B4172D1B-5587-4F1B-A9C1-F53F3F1C6FCA}" srcId="{66B58A8B-2304-4CC3-BBC8-DEC2440F773D}" destId="{25571F0B-C8D8-4834-8CDF-7BCD591D9DA9}" srcOrd="3" destOrd="0" parTransId="{8EC768BB-FC51-421F-AA98-5495DF5515D0}" sibTransId="{4D7C65E8-6C7B-4006-9D22-AF0D696171CB}"/>
    <dgm:cxn modelId="{C9F0AE3E-DBDA-4AA9-8FA0-C799921E6049}" type="presOf" srcId="{66B58A8B-2304-4CC3-BBC8-DEC2440F773D}" destId="{B28C8E82-78E0-4736-9584-352B01E43540}" srcOrd="0" destOrd="0" presId="urn:microsoft.com/office/officeart/2005/8/layout/matrix1"/>
    <dgm:cxn modelId="{9C1ED51A-76DA-429F-9D73-80ED82B4AAFF}" type="presOf" srcId="{814032CC-81F1-40BA-8680-2268B561DBBB}" destId="{812F5EBB-3C34-4C97-90E9-91592B0E88EC}" srcOrd="0" destOrd="0" presId="urn:microsoft.com/office/officeart/2005/8/layout/matrix1"/>
    <dgm:cxn modelId="{D76D71CB-59EB-4B00-8330-D28D3C6D57B2}" type="presOf" srcId="{2802B438-52E7-4BE0-A20C-B3D227BB9323}" destId="{F2CF2713-43CF-4C5F-A14A-214F163453EB}" srcOrd="0" destOrd="0" presId="urn:microsoft.com/office/officeart/2005/8/layout/matrix1"/>
    <dgm:cxn modelId="{1FBBF4BD-E682-4537-A214-2917A1B21FA0}" srcId="{814032CC-81F1-40BA-8680-2268B561DBBB}" destId="{66B58A8B-2304-4CC3-BBC8-DEC2440F773D}" srcOrd="0" destOrd="0" parTransId="{7753BEF8-6863-4909-934A-9C3C9EC0E2B7}" sibTransId="{E803A5B0-CEC3-42CD-B0F7-F7773AA08DE4}"/>
    <dgm:cxn modelId="{0FC00C32-374A-4968-9233-AF7AB0E0C97C}" srcId="{66B58A8B-2304-4CC3-BBC8-DEC2440F773D}" destId="{EED0349E-7C23-4054-89B1-E75219A1D6E0}" srcOrd="1" destOrd="0" parTransId="{16A954A7-AEBA-45A0-BAF7-B97E1E8AC02F}" sibTransId="{F66D432C-D7B4-4F27-A6F6-B4DA5D99CACF}"/>
    <dgm:cxn modelId="{5C73E5A3-DE72-48A0-AE81-2F4EA88DFA08}" type="presOf" srcId="{C13BB91D-D1FE-43CC-86A8-885CDD7D7E65}" destId="{4A46C433-CA26-47E6-89CD-460BC6E3EF28}" srcOrd="0" destOrd="0" presId="urn:microsoft.com/office/officeart/2005/8/layout/matrix1"/>
    <dgm:cxn modelId="{1B47EFE3-78E4-45B6-BE00-70309EE100C4}" type="presOf" srcId="{2802B438-52E7-4BE0-A20C-B3D227BB9323}" destId="{C5963197-7001-43BC-BE48-2987EB3172CC}" srcOrd="1" destOrd="0" presId="urn:microsoft.com/office/officeart/2005/8/layout/matrix1"/>
    <dgm:cxn modelId="{58B485F0-7C16-44A6-A66D-9F6A6CB32B44}" srcId="{66B58A8B-2304-4CC3-BBC8-DEC2440F773D}" destId="{2802B438-52E7-4BE0-A20C-B3D227BB9323}" srcOrd="2" destOrd="0" parTransId="{A23F572A-1A0D-448E-A39D-00BBDF609F05}" sibTransId="{06F99A47-767F-4B7A-9664-E85B1AD84A03}"/>
    <dgm:cxn modelId="{F3FDABBE-5E8E-45F3-B950-876DDE89E6D5}" type="presOf" srcId="{25571F0B-C8D8-4834-8CDF-7BCD591D9DA9}" destId="{D8E9C0C3-5153-4453-81DA-7B851850E2E2}" srcOrd="1" destOrd="0" presId="urn:microsoft.com/office/officeart/2005/8/layout/matrix1"/>
    <dgm:cxn modelId="{12D78A71-D6DB-48F2-BBAA-1DE88737C86B}" srcId="{66B58A8B-2304-4CC3-BBC8-DEC2440F773D}" destId="{C13BB91D-D1FE-43CC-86A8-885CDD7D7E65}" srcOrd="0" destOrd="0" parTransId="{6BB55963-F0E1-4BB7-94FE-31E2A2A3AE4D}" sibTransId="{AAB96699-CF3C-4911-892C-8ACF1F6D4D5D}"/>
    <dgm:cxn modelId="{7036F78A-0472-4FCC-8047-E2D9D9E07BA9}" type="presOf" srcId="{EED0349E-7C23-4054-89B1-E75219A1D6E0}" destId="{2A9947B4-ACAA-44B8-8A53-955CE929FE70}" srcOrd="0" destOrd="0" presId="urn:microsoft.com/office/officeart/2005/8/layout/matrix1"/>
    <dgm:cxn modelId="{50FB93E9-EADA-49C5-97BF-6E95BD8D931C}" type="presParOf" srcId="{812F5EBB-3C34-4C97-90E9-91592B0E88EC}" destId="{9BA8BAC5-270A-4447-BFBE-EFC48DD1A719}" srcOrd="0" destOrd="0" presId="urn:microsoft.com/office/officeart/2005/8/layout/matrix1"/>
    <dgm:cxn modelId="{A605A310-6139-4625-81F2-B7E793091023}" type="presParOf" srcId="{9BA8BAC5-270A-4447-BFBE-EFC48DD1A719}" destId="{4A46C433-CA26-47E6-89CD-460BC6E3EF28}" srcOrd="0" destOrd="0" presId="urn:microsoft.com/office/officeart/2005/8/layout/matrix1"/>
    <dgm:cxn modelId="{458A6A8D-2C9A-4999-A0D3-29C08C579D0A}" type="presParOf" srcId="{9BA8BAC5-270A-4447-BFBE-EFC48DD1A719}" destId="{5981138A-BE9E-4475-93B3-5C1F9BD4406F}" srcOrd="1" destOrd="0" presId="urn:microsoft.com/office/officeart/2005/8/layout/matrix1"/>
    <dgm:cxn modelId="{AFB357FA-CB5E-41BE-86A7-6198FBCE8EC7}" type="presParOf" srcId="{9BA8BAC5-270A-4447-BFBE-EFC48DD1A719}" destId="{2A9947B4-ACAA-44B8-8A53-955CE929FE70}" srcOrd="2" destOrd="0" presId="urn:microsoft.com/office/officeart/2005/8/layout/matrix1"/>
    <dgm:cxn modelId="{9C7ED744-CEE3-4818-A598-D1248726A330}" type="presParOf" srcId="{9BA8BAC5-270A-4447-BFBE-EFC48DD1A719}" destId="{47F049ED-F945-4340-805A-501768FF0255}" srcOrd="3" destOrd="0" presId="urn:microsoft.com/office/officeart/2005/8/layout/matrix1"/>
    <dgm:cxn modelId="{AF8E1AC2-7C46-439C-9352-E4C8341A616A}" type="presParOf" srcId="{9BA8BAC5-270A-4447-BFBE-EFC48DD1A719}" destId="{F2CF2713-43CF-4C5F-A14A-214F163453EB}" srcOrd="4" destOrd="0" presId="urn:microsoft.com/office/officeart/2005/8/layout/matrix1"/>
    <dgm:cxn modelId="{FC2F62B3-004E-4D61-BAF1-B6F2C3BA267A}" type="presParOf" srcId="{9BA8BAC5-270A-4447-BFBE-EFC48DD1A719}" destId="{C5963197-7001-43BC-BE48-2987EB3172CC}" srcOrd="5" destOrd="0" presId="urn:microsoft.com/office/officeart/2005/8/layout/matrix1"/>
    <dgm:cxn modelId="{1B58424E-D976-495F-996B-68C5C2B0D596}" type="presParOf" srcId="{9BA8BAC5-270A-4447-BFBE-EFC48DD1A719}" destId="{55EC0119-7037-447D-91B5-A269A31178B4}" srcOrd="6" destOrd="0" presId="urn:microsoft.com/office/officeart/2005/8/layout/matrix1"/>
    <dgm:cxn modelId="{3523BF02-2B57-4EAD-BDC1-8E90848279D6}" type="presParOf" srcId="{9BA8BAC5-270A-4447-BFBE-EFC48DD1A719}" destId="{D8E9C0C3-5153-4453-81DA-7B851850E2E2}" srcOrd="7" destOrd="0" presId="urn:microsoft.com/office/officeart/2005/8/layout/matrix1"/>
    <dgm:cxn modelId="{E0351350-41BD-4273-ABB5-BDECC8E892D5}" type="presParOf" srcId="{812F5EBB-3C34-4C97-90E9-91592B0E88EC}" destId="{B28C8E82-78E0-4736-9584-352B01E4354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E3C0C1-72A9-4611-B9AA-EEC43D86CBE8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CB2D177F-6577-416D-9E57-1B68811A1345}">
      <dgm:prSet phldrT="[Text]"/>
      <dgm:spPr>
        <a:solidFill>
          <a:srgbClr val="E7262A"/>
        </a:solidFill>
      </dgm:spPr>
      <dgm:t>
        <a:bodyPr/>
        <a:lstStyle/>
        <a:p>
          <a:r>
            <a:rPr lang="cs-CZ" dirty="0" smtClean="0"/>
            <a:t>RSK</a:t>
          </a:r>
          <a:endParaRPr lang="cs-CZ" dirty="0"/>
        </a:p>
      </dgm:t>
    </dgm:pt>
    <dgm:pt modelId="{FDB33205-EBA5-4CE4-92D6-B77CAB1E17A3}" type="parTrans" cxnId="{16ACD938-85B5-45C2-8310-109D57D25D8F}">
      <dgm:prSet/>
      <dgm:spPr/>
      <dgm:t>
        <a:bodyPr/>
        <a:lstStyle/>
        <a:p>
          <a:endParaRPr lang="cs-CZ"/>
        </a:p>
      </dgm:t>
    </dgm:pt>
    <dgm:pt modelId="{4CE153A3-D09C-4531-B204-C6FB54EEE78B}" type="sibTrans" cxnId="{16ACD938-85B5-45C2-8310-109D57D25D8F}">
      <dgm:prSet/>
      <dgm:spPr/>
      <dgm:t>
        <a:bodyPr/>
        <a:lstStyle/>
        <a:p>
          <a:endParaRPr lang="cs-CZ"/>
        </a:p>
      </dgm:t>
    </dgm:pt>
    <dgm:pt modelId="{6BB097F5-0B31-4AE1-AFDA-29E343958CCD}">
      <dgm:prSet phldrT="[Text]" custT="1"/>
      <dgm:spPr>
        <a:solidFill>
          <a:srgbClr val="662580"/>
        </a:solidFill>
      </dgm:spPr>
      <dgm:t>
        <a:bodyPr/>
        <a:lstStyle/>
        <a:p>
          <a:r>
            <a:rPr lang="cs-CZ" sz="1800" dirty="0" smtClean="0"/>
            <a:t>Zástupci kraje</a:t>
          </a:r>
          <a:endParaRPr lang="cs-CZ" sz="1800" dirty="0"/>
        </a:p>
      </dgm:t>
    </dgm:pt>
    <dgm:pt modelId="{C489E6C8-1018-4E9A-B6D3-AEDCF9E0A393}" type="parTrans" cxnId="{27894849-A98E-4D05-8A14-E394CF749BE1}">
      <dgm:prSet/>
      <dgm:spPr>
        <a:solidFill>
          <a:srgbClr val="662580"/>
        </a:solidFill>
      </dgm:spPr>
      <dgm:t>
        <a:bodyPr/>
        <a:lstStyle/>
        <a:p>
          <a:endParaRPr lang="cs-CZ"/>
        </a:p>
      </dgm:t>
    </dgm:pt>
    <dgm:pt modelId="{DF718EB1-3D55-4BC6-9B40-A278BBCBBBA8}" type="sibTrans" cxnId="{27894849-A98E-4D05-8A14-E394CF749BE1}">
      <dgm:prSet/>
      <dgm:spPr/>
      <dgm:t>
        <a:bodyPr/>
        <a:lstStyle/>
        <a:p>
          <a:endParaRPr lang="cs-CZ"/>
        </a:p>
      </dgm:t>
    </dgm:pt>
    <dgm:pt modelId="{5318B927-3DD0-4540-8AD0-2321F9C6F31C}">
      <dgm:prSet phldrT="[Text]" custT="1"/>
      <dgm:spPr>
        <a:solidFill>
          <a:srgbClr val="8329E7"/>
        </a:solidFill>
      </dgm:spPr>
      <dgm:t>
        <a:bodyPr/>
        <a:lstStyle/>
        <a:p>
          <a:r>
            <a:rPr lang="cs-CZ" sz="1800" dirty="0" smtClean="0"/>
            <a:t>Zástupci měst </a:t>
          </a:r>
          <a:br>
            <a:rPr lang="cs-CZ" sz="1800" dirty="0" smtClean="0"/>
          </a:br>
          <a:r>
            <a:rPr lang="cs-CZ" sz="1800" dirty="0" smtClean="0"/>
            <a:t>(ITI, IPRÚ, SMO) </a:t>
          </a:r>
          <a:endParaRPr lang="cs-CZ" sz="1800" dirty="0"/>
        </a:p>
      </dgm:t>
    </dgm:pt>
    <dgm:pt modelId="{30F53A44-767B-4C7E-B0FB-F1308C3EF12A}" type="parTrans" cxnId="{19FEB3F7-30E3-4623-B66C-C09CA312EC32}">
      <dgm:prSet/>
      <dgm:spPr>
        <a:solidFill>
          <a:srgbClr val="8329E7"/>
        </a:solidFill>
      </dgm:spPr>
      <dgm:t>
        <a:bodyPr/>
        <a:lstStyle/>
        <a:p>
          <a:endParaRPr lang="cs-CZ"/>
        </a:p>
      </dgm:t>
    </dgm:pt>
    <dgm:pt modelId="{D663C632-1AB1-4D19-A66F-36596A3575D0}" type="sibTrans" cxnId="{19FEB3F7-30E3-4623-B66C-C09CA312EC32}">
      <dgm:prSet/>
      <dgm:spPr/>
      <dgm:t>
        <a:bodyPr/>
        <a:lstStyle/>
        <a:p>
          <a:endParaRPr lang="cs-CZ"/>
        </a:p>
      </dgm:t>
    </dgm:pt>
    <dgm:pt modelId="{1273D609-DBD7-4EC9-9FA0-804D1F68D1C6}">
      <dgm:prSet phldrT="[Text]" custT="1"/>
      <dgm:spPr/>
      <dgm:t>
        <a:bodyPr/>
        <a:lstStyle/>
        <a:p>
          <a:r>
            <a:rPr lang="cs-CZ" sz="1800" dirty="0" smtClean="0"/>
            <a:t>Zástupci NNO, ASZ, KHK, ÚP</a:t>
          </a:r>
          <a:endParaRPr lang="cs-CZ" sz="1800" dirty="0"/>
        </a:p>
      </dgm:t>
    </dgm:pt>
    <dgm:pt modelId="{6C5B5D3F-90BF-4721-A0AE-ECDA0B610E64}" type="parTrans" cxnId="{92574A94-83FC-4EC3-9A89-EB84E62F1F75}">
      <dgm:prSet/>
      <dgm:spPr/>
      <dgm:t>
        <a:bodyPr/>
        <a:lstStyle/>
        <a:p>
          <a:endParaRPr lang="cs-CZ"/>
        </a:p>
      </dgm:t>
    </dgm:pt>
    <dgm:pt modelId="{FC74B346-9CAA-4AF4-8501-EDBC67CD6ED0}" type="sibTrans" cxnId="{92574A94-83FC-4EC3-9A89-EB84E62F1F75}">
      <dgm:prSet/>
      <dgm:spPr/>
      <dgm:t>
        <a:bodyPr/>
        <a:lstStyle/>
        <a:p>
          <a:endParaRPr lang="cs-CZ"/>
        </a:p>
      </dgm:t>
    </dgm:pt>
    <dgm:pt modelId="{AF07A526-728E-4C9B-AAD3-54738B64A420}">
      <dgm:prSet custT="1"/>
      <dgm:spPr/>
      <dgm:t>
        <a:bodyPr/>
        <a:lstStyle/>
        <a:p>
          <a:r>
            <a:rPr lang="cs-CZ" sz="1800" dirty="0" smtClean="0"/>
            <a:t>Zástupci RIS3, akad. sektoru </a:t>
          </a:r>
          <a:endParaRPr lang="cs-CZ" sz="1800" dirty="0"/>
        </a:p>
      </dgm:t>
    </dgm:pt>
    <dgm:pt modelId="{4044EB81-8598-49AC-B58C-ED9168A60374}" type="parTrans" cxnId="{6B57D817-70EE-4277-B993-8DD0341CAD6B}">
      <dgm:prSet/>
      <dgm:spPr/>
      <dgm:t>
        <a:bodyPr/>
        <a:lstStyle/>
        <a:p>
          <a:endParaRPr lang="cs-CZ"/>
        </a:p>
      </dgm:t>
    </dgm:pt>
    <dgm:pt modelId="{C4ACC041-C639-4800-AF5D-86A1EA928DD4}" type="sibTrans" cxnId="{6B57D817-70EE-4277-B993-8DD0341CAD6B}">
      <dgm:prSet/>
      <dgm:spPr/>
      <dgm:t>
        <a:bodyPr/>
        <a:lstStyle/>
        <a:p>
          <a:endParaRPr lang="cs-CZ"/>
        </a:p>
      </dgm:t>
    </dgm:pt>
    <dgm:pt modelId="{C79B46F6-DD09-490D-B7AF-DFADEB63AEEA}">
      <dgm:prSet custT="1"/>
      <dgm:spPr/>
      <dgm:t>
        <a:bodyPr/>
        <a:lstStyle/>
        <a:p>
          <a:r>
            <a:rPr lang="cs-CZ" sz="1800" dirty="0" smtClean="0"/>
            <a:t>Stálí hosté, hosté</a:t>
          </a:r>
          <a:endParaRPr lang="cs-CZ" sz="1800" dirty="0"/>
        </a:p>
      </dgm:t>
    </dgm:pt>
    <dgm:pt modelId="{3C8B6914-0D31-47D6-9CC0-CD9AC9458C5A}" type="parTrans" cxnId="{ACA3709C-812F-4FBB-BF96-801DA1D69ED8}">
      <dgm:prSet/>
      <dgm:spPr/>
      <dgm:t>
        <a:bodyPr/>
        <a:lstStyle/>
        <a:p>
          <a:endParaRPr lang="cs-CZ"/>
        </a:p>
      </dgm:t>
    </dgm:pt>
    <dgm:pt modelId="{87959C7F-C41C-4162-9334-7170C91EC4CD}" type="sibTrans" cxnId="{ACA3709C-812F-4FBB-BF96-801DA1D69ED8}">
      <dgm:prSet/>
      <dgm:spPr/>
      <dgm:t>
        <a:bodyPr/>
        <a:lstStyle/>
        <a:p>
          <a:endParaRPr lang="cs-CZ"/>
        </a:p>
      </dgm:t>
    </dgm:pt>
    <dgm:pt modelId="{D535BFF4-2F68-4DA1-B3E5-FA7D08DA29DF}">
      <dgm:prSet phldrT="[Text]" custT="1"/>
      <dgm:spPr>
        <a:solidFill>
          <a:srgbClr val="B783F1"/>
        </a:solidFill>
      </dgm:spPr>
      <dgm:t>
        <a:bodyPr/>
        <a:lstStyle/>
        <a:p>
          <a:r>
            <a:rPr lang="cs-CZ" sz="1800" dirty="0" smtClean="0"/>
            <a:t>Zástupci venkova</a:t>
          </a:r>
          <a:br>
            <a:rPr lang="cs-CZ" sz="1800" dirty="0" smtClean="0"/>
          </a:br>
          <a:r>
            <a:rPr lang="cs-CZ" sz="1800" dirty="0" smtClean="0"/>
            <a:t>(SMS, SPOV, </a:t>
          </a:r>
          <a:br>
            <a:rPr lang="cs-CZ" sz="1800" dirty="0" smtClean="0"/>
          </a:br>
          <a:r>
            <a:rPr lang="cs-CZ" sz="1800" dirty="0" smtClean="0"/>
            <a:t>KS MAS</a:t>
          </a:r>
          <a:endParaRPr lang="cs-CZ" sz="1800" dirty="0"/>
        </a:p>
      </dgm:t>
    </dgm:pt>
    <dgm:pt modelId="{2180B850-C320-4ABF-9945-34451264D15E}" type="sibTrans" cxnId="{B5CED746-476D-4562-90EE-A4AD92B96863}">
      <dgm:prSet/>
      <dgm:spPr/>
      <dgm:t>
        <a:bodyPr/>
        <a:lstStyle/>
        <a:p>
          <a:endParaRPr lang="cs-CZ"/>
        </a:p>
      </dgm:t>
    </dgm:pt>
    <dgm:pt modelId="{B932EC27-F8AA-448B-92E0-1366981188BD}" type="parTrans" cxnId="{B5CED746-476D-4562-90EE-A4AD92B96863}">
      <dgm:prSet/>
      <dgm:spPr>
        <a:solidFill>
          <a:srgbClr val="B783F1"/>
        </a:solidFill>
      </dgm:spPr>
      <dgm:t>
        <a:bodyPr/>
        <a:lstStyle/>
        <a:p>
          <a:endParaRPr lang="cs-CZ"/>
        </a:p>
      </dgm:t>
    </dgm:pt>
    <dgm:pt modelId="{587CDDDD-6A7D-4B51-B23B-CA43AF06B82A}">
      <dgm:prSet custT="1"/>
      <dgm:spPr/>
      <dgm:t>
        <a:bodyPr/>
        <a:lstStyle/>
        <a:p>
          <a:r>
            <a:rPr lang="cs-CZ" sz="1800" dirty="0" smtClean="0"/>
            <a:t>Vlastní výběr</a:t>
          </a:r>
        </a:p>
      </dgm:t>
    </dgm:pt>
    <dgm:pt modelId="{A85611DF-DE83-4C7F-B1E4-D79B4334369E}" type="parTrans" cxnId="{364667BE-DE4C-47F8-80E3-1AE9C7C0092E}">
      <dgm:prSet/>
      <dgm:spPr/>
      <dgm:t>
        <a:bodyPr/>
        <a:lstStyle/>
        <a:p>
          <a:endParaRPr lang="cs-CZ"/>
        </a:p>
      </dgm:t>
    </dgm:pt>
    <dgm:pt modelId="{FC2918B2-F2FC-46E7-A8A9-27CEC21D16CB}" type="sibTrans" cxnId="{364667BE-DE4C-47F8-80E3-1AE9C7C0092E}">
      <dgm:prSet/>
      <dgm:spPr/>
      <dgm:t>
        <a:bodyPr/>
        <a:lstStyle/>
        <a:p>
          <a:endParaRPr lang="cs-CZ"/>
        </a:p>
      </dgm:t>
    </dgm:pt>
    <dgm:pt modelId="{6C8DDDDB-2772-414F-B24D-10F198F34405}">
      <dgm:prSet custT="1"/>
      <dgm:spPr/>
      <dgm:t>
        <a:bodyPr/>
        <a:lstStyle/>
        <a:p>
          <a:r>
            <a:rPr lang="cs-CZ" sz="1800" dirty="0" smtClean="0"/>
            <a:t>Stálí hosté, hosté</a:t>
          </a:r>
          <a:endParaRPr lang="cs-CZ" sz="1800" dirty="0"/>
        </a:p>
      </dgm:t>
    </dgm:pt>
    <dgm:pt modelId="{8090144A-5176-47F2-A1A2-C80F0252C7AE}" type="parTrans" cxnId="{F60FBA8C-B33B-48C1-86D0-63EEAB504002}">
      <dgm:prSet/>
      <dgm:spPr/>
      <dgm:t>
        <a:bodyPr/>
        <a:lstStyle/>
        <a:p>
          <a:endParaRPr lang="cs-CZ"/>
        </a:p>
      </dgm:t>
    </dgm:pt>
    <dgm:pt modelId="{55D749CE-E0AE-46FA-8987-E412886F2479}" type="sibTrans" cxnId="{F60FBA8C-B33B-48C1-86D0-63EEAB504002}">
      <dgm:prSet/>
      <dgm:spPr/>
      <dgm:t>
        <a:bodyPr/>
        <a:lstStyle/>
        <a:p>
          <a:endParaRPr lang="cs-CZ"/>
        </a:p>
      </dgm:t>
    </dgm:pt>
    <dgm:pt modelId="{47AAEE69-C8E5-46E3-A994-1AA7AFD57D54}" type="pres">
      <dgm:prSet presAssocID="{1CE3C0C1-72A9-4611-B9AA-EEC43D86CBE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F58D16E-BA7D-4F05-83E4-D46D7882D984}" type="pres">
      <dgm:prSet presAssocID="{CB2D177F-6577-416D-9E57-1B68811A1345}" presName="centerShape" presStyleLbl="node0" presStyleIdx="0" presStyleCnt="1"/>
      <dgm:spPr/>
      <dgm:t>
        <a:bodyPr/>
        <a:lstStyle/>
        <a:p>
          <a:endParaRPr lang="cs-CZ"/>
        </a:p>
      </dgm:t>
    </dgm:pt>
    <dgm:pt modelId="{75789C5E-7106-44A0-97AA-760740228391}" type="pres">
      <dgm:prSet presAssocID="{C489E6C8-1018-4E9A-B6D3-AEDCF9E0A393}" presName="parTrans" presStyleLbl="sibTrans2D1" presStyleIdx="0" presStyleCnt="8" custFlipVert="1"/>
      <dgm:spPr/>
      <dgm:t>
        <a:bodyPr/>
        <a:lstStyle/>
        <a:p>
          <a:endParaRPr lang="cs-CZ"/>
        </a:p>
      </dgm:t>
    </dgm:pt>
    <dgm:pt modelId="{35638B77-8396-43CB-88F4-2B164E0930FD}" type="pres">
      <dgm:prSet presAssocID="{C489E6C8-1018-4E9A-B6D3-AEDCF9E0A393}" presName="connectorText" presStyleLbl="sibTrans2D1" presStyleIdx="0" presStyleCnt="8"/>
      <dgm:spPr/>
      <dgm:t>
        <a:bodyPr/>
        <a:lstStyle/>
        <a:p>
          <a:endParaRPr lang="cs-CZ"/>
        </a:p>
      </dgm:t>
    </dgm:pt>
    <dgm:pt modelId="{2354ED44-7A5B-4FF6-8E68-979206BA97BA}" type="pres">
      <dgm:prSet presAssocID="{6BB097F5-0B31-4AE1-AFDA-29E343958CCD}" presName="node" presStyleLbl="node1" presStyleIdx="0" presStyleCnt="8" custScaleX="138936" custScaleY="13893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1CE24F1-F58E-4AB4-89F1-79E25BFEF8C6}" type="pres">
      <dgm:prSet presAssocID="{30F53A44-767B-4C7E-B0FB-F1308C3EF12A}" presName="parTrans" presStyleLbl="sibTrans2D1" presStyleIdx="1" presStyleCnt="8" custFlipVert="1" custFlipHor="1"/>
      <dgm:spPr/>
      <dgm:t>
        <a:bodyPr/>
        <a:lstStyle/>
        <a:p>
          <a:endParaRPr lang="cs-CZ"/>
        </a:p>
      </dgm:t>
    </dgm:pt>
    <dgm:pt modelId="{3551026E-B6EC-42DA-B1F9-E86DAE34C878}" type="pres">
      <dgm:prSet presAssocID="{30F53A44-767B-4C7E-B0FB-F1308C3EF12A}" presName="connectorText" presStyleLbl="sibTrans2D1" presStyleIdx="1" presStyleCnt="8"/>
      <dgm:spPr/>
      <dgm:t>
        <a:bodyPr/>
        <a:lstStyle/>
        <a:p>
          <a:endParaRPr lang="cs-CZ"/>
        </a:p>
      </dgm:t>
    </dgm:pt>
    <dgm:pt modelId="{8CE52442-F7E5-4443-AC8F-668945ADE19C}" type="pres">
      <dgm:prSet presAssocID="{5318B927-3DD0-4540-8AD0-2321F9C6F31C}" presName="node" presStyleLbl="node1" presStyleIdx="1" presStyleCnt="8" custScaleX="138936" custScaleY="13893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F801273-C70E-4435-9761-0937F63C9A0D}" type="pres">
      <dgm:prSet presAssocID="{B932EC27-F8AA-448B-92E0-1366981188BD}" presName="parTrans" presStyleLbl="sibTrans2D1" presStyleIdx="2" presStyleCnt="8" custFlipVert="1" custFlipHor="1"/>
      <dgm:spPr/>
      <dgm:t>
        <a:bodyPr/>
        <a:lstStyle/>
        <a:p>
          <a:endParaRPr lang="cs-CZ"/>
        </a:p>
      </dgm:t>
    </dgm:pt>
    <dgm:pt modelId="{F8384B60-40B5-42E6-A459-967F50981CD1}" type="pres">
      <dgm:prSet presAssocID="{B932EC27-F8AA-448B-92E0-1366981188BD}" presName="connectorText" presStyleLbl="sibTrans2D1" presStyleIdx="2" presStyleCnt="8"/>
      <dgm:spPr/>
      <dgm:t>
        <a:bodyPr/>
        <a:lstStyle/>
        <a:p>
          <a:endParaRPr lang="cs-CZ"/>
        </a:p>
      </dgm:t>
    </dgm:pt>
    <dgm:pt modelId="{C0AE4D73-72DA-440B-BB23-6DA846DA331A}" type="pres">
      <dgm:prSet presAssocID="{D535BFF4-2F68-4DA1-B3E5-FA7D08DA29DF}" presName="node" presStyleLbl="node1" presStyleIdx="2" presStyleCnt="8" custScaleX="138936" custScaleY="13893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95619EE-4EAA-4990-9FBC-8F8A46D342B3}" type="pres">
      <dgm:prSet presAssocID="{6C5B5D3F-90BF-4721-A0AE-ECDA0B610E64}" presName="parTrans" presStyleLbl="sibTrans2D1" presStyleIdx="3" presStyleCnt="8" custAng="10800000"/>
      <dgm:spPr/>
      <dgm:t>
        <a:bodyPr/>
        <a:lstStyle/>
        <a:p>
          <a:endParaRPr lang="cs-CZ"/>
        </a:p>
      </dgm:t>
    </dgm:pt>
    <dgm:pt modelId="{9AA623CE-BEB8-482D-9AF2-2963FAD8077D}" type="pres">
      <dgm:prSet presAssocID="{6C5B5D3F-90BF-4721-A0AE-ECDA0B610E64}" presName="connectorText" presStyleLbl="sibTrans2D1" presStyleIdx="3" presStyleCnt="8"/>
      <dgm:spPr/>
      <dgm:t>
        <a:bodyPr/>
        <a:lstStyle/>
        <a:p>
          <a:endParaRPr lang="cs-CZ"/>
        </a:p>
      </dgm:t>
    </dgm:pt>
    <dgm:pt modelId="{9BDE6311-ABAE-4B9A-91ED-EB52E71E2A65}" type="pres">
      <dgm:prSet presAssocID="{1273D609-DBD7-4EC9-9FA0-804D1F68D1C6}" presName="node" presStyleLbl="node1" presStyleIdx="3" presStyleCnt="8" custScaleX="138936" custScaleY="13893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991F791-5618-41B0-ABB4-0F51FFD36CDC}" type="pres">
      <dgm:prSet presAssocID="{4044EB81-8598-49AC-B58C-ED9168A60374}" presName="parTrans" presStyleLbl="sibTrans2D1" presStyleIdx="4" presStyleCnt="8" custAng="10800000"/>
      <dgm:spPr/>
      <dgm:t>
        <a:bodyPr/>
        <a:lstStyle/>
        <a:p>
          <a:endParaRPr lang="cs-CZ"/>
        </a:p>
      </dgm:t>
    </dgm:pt>
    <dgm:pt modelId="{4C41EC71-BE64-4D72-8CD8-1E9FBDF05BDE}" type="pres">
      <dgm:prSet presAssocID="{4044EB81-8598-49AC-B58C-ED9168A60374}" presName="connectorText" presStyleLbl="sibTrans2D1" presStyleIdx="4" presStyleCnt="8"/>
      <dgm:spPr/>
      <dgm:t>
        <a:bodyPr/>
        <a:lstStyle/>
        <a:p>
          <a:endParaRPr lang="cs-CZ"/>
        </a:p>
      </dgm:t>
    </dgm:pt>
    <dgm:pt modelId="{F5BCA634-D3A7-4643-BC62-F8F1AF91E79D}" type="pres">
      <dgm:prSet presAssocID="{AF07A526-728E-4C9B-AAD3-54738B64A420}" presName="node" presStyleLbl="node1" presStyleIdx="4" presStyleCnt="8" custScaleX="138936" custScaleY="13893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83EDF2A-BD5E-4E66-9F6C-DDA6E1287E7C}" type="pres">
      <dgm:prSet presAssocID="{3C8B6914-0D31-47D6-9CC0-CD9AC9458C5A}" presName="parTrans" presStyleLbl="sibTrans2D1" presStyleIdx="5" presStyleCnt="8" custAng="10800000"/>
      <dgm:spPr/>
      <dgm:t>
        <a:bodyPr/>
        <a:lstStyle/>
        <a:p>
          <a:endParaRPr lang="cs-CZ"/>
        </a:p>
      </dgm:t>
    </dgm:pt>
    <dgm:pt modelId="{11026073-11F6-499D-A89A-32D55D228788}" type="pres">
      <dgm:prSet presAssocID="{3C8B6914-0D31-47D6-9CC0-CD9AC9458C5A}" presName="connectorText" presStyleLbl="sibTrans2D1" presStyleIdx="5" presStyleCnt="8"/>
      <dgm:spPr/>
      <dgm:t>
        <a:bodyPr/>
        <a:lstStyle/>
        <a:p>
          <a:endParaRPr lang="cs-CZ"/>
        </a:p>
      </dgm:t>
    </dgm:pt>
    <dgm:pt modelId="{3FC5E555-7A9F-42E2-AC3D-4229E51B247A}" type="pres">
      <dgm:prSet presAssocID="{C79B46F6-DD09-490D-B7AF-DFADEB63AEEA}" presName="node" presStyleLbl="node1" presStyleIdx="5" presStyleCnt="8" custScaleX="138023" custScaleY="13802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E73B143-D026-4094-B989-3816BE378DC9}" type="pres">
      <dgm:prSet presAssocID="{A85611DF-DE83-4C7F-B1E4-D79B4334369E}" presName="parTrans" presStyleLbl="sibTrans2D1" presStyleIdx="6" presStyleCnt="8" custAng="10800000"/>
      <dgm:spPr/>
      <dgm:t>
        <a:bodyPr/>
        <a:lstStyle/>
        <a:p>
          <a:endParaRPr lang="cs-CZ"/>
        </a:p>
      </dgm:t>
    </dgm:pt>
    <dgm:pt modelId="{DA784A21-A989-4006-812B-D22205634B67}" type="pres">
      <dgm:prSet presAssocID="{A85611DF-DE83-4C7F-B1E4-D79B4334369E}" presName="connectorText" presStyleLbl="sibTrans2D1" presStyleIdx="6" presStyleCnt="8"/>
      <dgm:spPr/>
      <dgm:t>
        <a:bodyPr/>
        <a:lstStyle/>
        <a:p>
          <a:endParaRPr lang="cs-CZ"/>
        </a:p>
      </dgm:t>
    </dgm:pt>
    <dgm:pt modelId="{F758AC43-A5C9-43A6-AA18-CDAEA1991798}" type="pres">
      <dgm:prSet presAssocID="{587CDDDD-6A7D-4B51-B23B-CA43AF06B82A}" presName="node" presStyleLbl="node1" presStyleIdx="6" presStyleCnt="8" custScaleX="138936" custScaleY="13893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FCF8CCA-A46C-45A5-AE07-F79372A0F143}" type="pres">
      <dgm:prSet presAssocID="{8090144A-5176-47F2-A1A2-C80F0252C7AE}" presName="parTrans" presStyleLbl="sibTrans2D1" presStyleIdx="7" presStyleCnt="8" custAng="10800000"/>
      <dgm:spPr/>
      <dgm:t>
        <a:bodyPr/>
        <a:lstStyle/>
        <a:p>
          <a:endParaRPr lang="cs-CZ"/>
        </a:p>
      </dgm:t>
    </dgm:pt>
    <dgm:pt modelId="{4CC66AC3-9B22-4AF2-B99F-8D019BBF4E66}" type="pres">
      <dgm:prSet presAssocID="{8090144A-5176-47F2-A1A2-C80F0252C7AE}" presName="connectorText" presStyleLbl="sibTrans2D1" presStyleIdx="7" presStyleCnt="8"/>
      <dgm:spPr/>
      <dgm:t>
        <a:bodyPr/>
        <a:lstStyle/>
        <a:p>
          <a:endParaRPr lang="cs-CZ"/>
        </a:p>
      </dgm:t>
    </dgm:pt>
    <dgm:pt modelId="{8F3D9F1D-510A-43E2-A2A8-1D34CE2BA532}" type="pres">
      <dgm:prSet presAssocID="{6C8DDDDB-2772-414F-B24D-10F198F34405}" presName="node" presStyleLbl="node1" presStyleIdx="7" presStyleCnt="8" custScaleX="138936" custScaleY="13893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1CADE34-F108-42A9-AFCC-4E59813130C4}" type="presOf" srcId="{B932EC27-F8AA-448B-92E0-1366981188BD}" destId="{1F801273-C70E-4435-9761-0937F63C9A0D}" srcOrd="0" destOrd="0" presId="urn:microsoft.com/office/officeart/2005/8/layout/radial5"/>
    <dgm:cxn modelId="{514B20A5-2D3D-4170-80B3-8299FF1F96E8}" type="presOf" srcId="{30F53A44-767B-4C7E-B0FB-F1308C3EF12A}" destId="{3551026E-B6EC-42DA-B1F9-E86DAE34C878}" srcOrd="1" destOrd="0" presId="urn:microsoft.com/office/officeart/2005/8/layout/radial5"/>
    <dgm:cxn modelId="{19FEB3F7-30E3-4623-B66C-C09CA312EC32}" srcId="{CB2D177F-6577-416D-9E57-1B68811A1345}" destId="{5318B927-3DD0-4540-8AD0-2321F9C6F31C}" srcOrd="1" destOrd="0" parTransId="{30F53A44-767B-4C7E-B0FB-F1308C3EF12A}" sibTransId="{D663C632-1AB1-4D19-A66F-36596A3575D0}"/>
    <dgm:cxn modelId="{364667BE-DE4C-47F8-80E3-1AE9C7C0092E}" srcId="{CB2D177F-6577-416D-9E57-1B68811A1345}" destId="{587CDDDD-6A7D-4B51-B23B-CA43AF06B82A}" srcOrd="6" destOrd="0" parTransId="{A85611DF-DE83-4C7F-B1E4-D79B4334369E}" sibTransId="{FC2918B2-F2FC-46E7-A8A9-27CEC21D16CB}"/>
    <dgm:cxn modelId="{72EABCEC-7BCD-4723-887A-57C6EBB32A77}" type="presOf" srcId="{5318B927-3DD0-4540-8AD0-2321F9C6F31C}" destId="{8CE52442-F7E5-4443-AC8F-668945ADE19C}" srcOrd="0" destOrd="0" presId="urn:microsoft.com/office/officeart/2005/8/layout/radial5"/>
    <dgm:cxn modelId="{F60FBA8C-B33B-48C1-86D0-63EEAB504002}" srcId="{CB2D177F-6577-416D-9E57-1B68811A1345}" destId="{6C8DDDDB-2772-414F-B24D-10F198F34405}" srcOrd="7" destOrd="0" parTransId="{8090144A-5176-47F2-A1A2-C80F0252C7AE}" sibTransId="{55D749CE-E0AE-46FA-8987-E412886F2479}"/>
    <dgm:cxn modelId="{6B57D817-70EE-4277-B993-8DD0341CAD6B}" srcId="{CB2D177F-6577-416D-9E57-1B68811A1345}" destId="{AF07A526-728E-4C9B-AAD3-54738B64A420}" srcOrd="4" destOrd="0" parTransId="{4044EB81-8598-49AC-B58C-ED9168A60374}" sibTransId="{C4ACC041-C639-4800-AF5D-86A1EA928DD4}"/>
    <dgm:cxn modelId="{A13ED5DE-CA77-4254-B928-9005885B5A0D}" type="presOf" srcId="{6C8DDDDB-2772-414F-B24D-10F198F34405}" destId="{8F3D9F1D-510A-43E2-A2A8-1D34CE2BA532}" srcOrd="0" destOrd="0" presId="urn:microsoft.com/office/officeart/2005/8/layout/radial5"/>
    <dgm:cxn modelId="{27894849-A98E-4D05-8A14-E394CF749BE1}" srcId="{CB2D177F-6577-416D-9E57-1B68811A1345}" destId="{6BB097F5-0B31-4AE1-AFDA-29E343958CCD}" srcOrd="0" destOrd="0" parTransId="{C489E6C8-1018-4E9A-B6D3-AEDCF9E0A393}" sibTransId="{DF718EB1-3D55-4BC6-9B40-A278BBCBBBA8}"/>
    <dgm:cxn modelId="{88629ACB-DA0F-40BD-9E3C-C70B2A19105A}" type="presOf" srcId="{6BB097F5-0B31-4AE1-AFDA-29E343958CCD}" destId="{2354ED44-7A5B-4FF6-8E68-979206BA97BA}" srcOrd="0" destOrd="0" presId="urn:microsoft.com/office/officeart/2005/8/layout/radial5"/>
    <dgm:cxn modelId="{3F85CB61-FDCA-4500-917A-2B6B6DE216C0}" type="presOf" srcId="{30F53A44-767B-4C7E-B0FB-F1308C3EF12A}" destId="{51CE24F1-F58E-4AB4-89F1-79E25BFEF8C6}" srcOrd="0" destOrd="0" presId="urn:microsoft.com/office/officeart/2005/8/layout/radial5"/>
    <dgm:cxn modelId="{AA7BAC9A-6D32-4398-9EEC-A5F57D86FECB}" type="presOf" srcId="{AF07A526-728E-4C9B-AAD3-54738B64A420}" destId="{F5BCA634-D3A7-4643-BC62-F8F1AF91E79D}" srcOrd="0" destOrd="0" presId="urn:microsoft.com/office/officeart/2005/8/layout/radial5"/>
    <dgm:cxn modelId="{ACA3709C-812F-4FBB-BF96-801DA1D69ED8}" srcId="{CB2D177F-6577-416D-9E57-1B68811A1345}" destId="{C79B46F6-DD09-490D-B7AF-DFADEB63AEEA}" srcOrd="5" destOrd="0" parTransId="{3C8B6914-0D31-47D6-9CC0-CD9AC9458C5A}" sibTransId="{87959C7F-C41C-4162-9334-7170C91EC4CD}"/>
    <dgm:cxn modelId="{350B80E0-0BC3-4644-BEE0-AB870FCC7C4C}" type="presOf" srcId="{4044EB81-8598-49AC-B58C-ED9168A60374}" destId="{9991F791-5618-41B0-ABB4-0F51FFD36CDC}" srcOrd="0" destOrd="0" presId="urn:microsoft.com/office/officeart/2005/8/layout/radial5"/>
    <dgm:cxn modelId="{82B75D54-6E4E-44C0-8325-35715E0F4331}" type="presOf" srcId="{1273D609-DBD7-4EC9-9FA0-804D1F68D1C6}" destId="{9BDE6311-ABAE-4B9A-91ED-EB52E71E2A65}" srcOrd="0" destOrd="0" presId="urn:microsoft.com/office/officeart/2005/8/layout/radial5"/>
    <dgm:cxn modelId="{16ACD938-85B5-45C2-8310-109D57D25D8F}" srcId="{1CE3C0C1-72A9-4611-B9AA-EEC43D86CBE8}" destId="{CB2D177F-6577-416D-9E57-1B68811A1345}" srcOrd="0" destOrd="0" parTransId="{FDB33205-EBA5-4CE4-92D6-B77CAB1E17A3}" sibTransId="{4CE153A3-D09C-4531-B204-C6FB54EEE78B}"/>
    <dgm:cxn modelId="{2447B906-6112-42D3-8858-1B687335E41A}" type="presOf" srcId="{6C5B5D3F-90BF-4721-A0AE-ECDA0B610E64}" destId="{9AA623CE-BEB8-482D-9AF2-2963FAD8077D}" srcOrd="1" destOrd="0" presId="urn:microsoft.com/office/officeart/2005/8/layout/radial5"/>
    <dgm:cxn modelId="{E3E385D3-6CDD-4BD5-BCFB-64C5410D2380}" type="presOf" srcId="{CB2D177F-6577-416D-9E57-1B68811A1345}" destId="{AF58D16E-BA7D-4F05-83E4-D46D7882D984}" srcOrd="0" destOrd="0" presId="urn:microsoft.com/office/officeart/2005/8/layout/radial5"/>
    <dgm:cxn modelId="{6E59AC3A-F56B-4706-9682-8A1AF15D6133}" type="presOf" srcId="{8090144A-5176-47F2-A1A2-C80F0252C7AE}" destId="{4CC66AC3-9B22-4AF2-B99F-8D019BBF4E66}" srcOrd="1" destOrd="0" presId="urn:microsoft.com/office/officeart/2005/8/layout/radial5"/>
    <dgm:cxn modelId="{35FC9F1E-C2F1-4659-88E4-BDDDE7173EE2}" type="presOf" srcId="{3C8B6914-0D31-47D6-9CC0-CD9AC9458C5A}" destId="{583EDF2A-BD5E-4E66-9F6C-DDA6E1287E7C}" srcOrd="0" destOrd="0" presId="urn:microsoft.com/office/officeart/2005/8/layout/radial5"/>
    <dgm:cxn modelId="{10AC4909-A7B0-498A-8B37-5DF7FA3088FB}" type="presOf" srcId="{A85611DF-DE83-4C7F-B1E4-D79B4334369E}" destId="{DA784A21-A989-4006-812B-D22205634B67}" srcOrd="1" destOrd="0" presId="urn:microsoft.com/office/officeart/2005/8/layout/radial5"/>
    <dgm:cxn modelId="{AEECF938-9050-4BC2-90E2-644F9A1B1312}" type="presOf" srcId="{587CDDDD-6A7D-4B51-B23B-CA43AF06B82A}" destId="{F758AC43-A5C9-43A6-AA18-CDAEA1991798}" srcOrd="0" destOrd="0" presId="urn:microsoft.com/office/officeart/2005/8/layout/radial5"/>
    <dgm:cxn modelId="{C4048C75-24B0-4AEA-B29F-57476B656F33}" type="presOf" srcId="{6C5B5D3F-90BF-4721-A0AE-ECDA0B610E64}" destId="{695619EE-4EAA-4990-9FBC-8F8A46D342B3}" srcOrd="0" destOrd="0" presId="urn:microsoft.com/office/officeart/2005/8/layout/radial5"/>
    <dgm:cxn modelId="{2069BE4E-169D-45AD-9EFC-5890D8F2BC9B}" type="presOf" srcId="{A85611DF-DE83-4C7F-B1E4-D79B4334369E}" destId="{EE73B143-D026-4094-B989-3816BE378DC9}" srcOrd="0" destOrd="0" presId="urn:microsoft.com/office/officeart/2005/8/layout/radial5"/>
    <dgm:cxn modelId="{B5CED746-476D-4562-90EE-A4AD92B96863}" srcId="{CB2D177F-6577-416D-9E57-1B68811A1345}" destId="{D535BFF4-2F68-4DA1-B3E5-FA7D08DA29DF}" srcOrd="2" destOrd="0" parTransId="{B932EC27-F8AA-448B-92E0-1366981188BD}" sibTransId="{2180B850-C320-4ABF-9945-34451264D15E}"/>
    <dgm:cxn modelId="{20F0F3EF-0313-4FB4-BDDB-5F58B650BF69}" type="presOf" srcId="{3C8B6914-0D31-47D6-9CC0-CD9AC9458C5A}" destId="{11026073-11F6-499D-A89A-32D55D228788}" srcOrd="1" destOrd="0" presId="urn:microsoft.com/office/officeart/2005/8/layout/radial5"/>
    <dgm:cxn modelId="{31FF518D-000A-45CA-AE91-407DE4800AB4}" type="presOf" srcId="{1CE3C0C1-72A9-4611-B9AA-EEC43D86CBE8}" destId="{47AAEE69-C8E5-46E3-A994-1AA7AFD57D54}" srcOrd="0" destOrd="0" presId="urn:microsoft.com/office/officeart/2005/8/layout/radial5"/>
    <dgm:cxn modelId="{92574A94-83FC-4EC3-9A89-EB84E62F1F75}" srcId="{CB2D177F-6577-416D-9E57-1B68811A1345}" destId="{1273D609-DBD7-4EC9-9FA0-804D1F68D1C6}" srcOrd="3" destOrd="0" parTransId="{6C5B5D3F-90BF-4721-A0AE-ECDA0B610E64}" sibTransId="{FC74B346-9CAA-4AF4-8501-EDBC67CD6ED0}"/>
    <dgm:cxn modelId="{A0E7E2B5-9F3A-49EF-A772-65B7A39FB413}" type="presOf" srcId="{C79B46F6-DD09-490D-B7AF-DFADEB63AEEA}" destId="{3FC5E555-7A9F-42E2-AC3D-4229E51B247A}" srcOrd="0" destOrd="0" presId="urn:microsoft.com/office/officeart/2005/8/layout/radial5"/>
    <dgm:cxn modelId="{BCB9B894-C708-4400-BB5E-80619A8192F4}" type="presOf" srcId="{C489E6C8-1018-4E9A-B6D3-AEDCF9E0A393}" destId="{75789C5E-7106-44A0-97AA-760740228391}" srcOrd="0" destOrd="0" presId="urn:microsoft.com/office/officeart/2005/8/layout/radial5"/>
    <dgm:cxn modelId="{D341987C-9378-4EC7-9DDD-B94B22A2AE59}" type="presOf" srcId="{B932EC27-F8AA-448B-92E0-1366981188BD}" destId="{F8384B60-40B5-42E6-A459-967F50981CD1}" srcOrd="1" destOrd="0" presId="urn:microsoft.com/office/officeart/2005/8/layout/radial5"/>
    <dgm:cxn modelId="{FCB2B4B3-9BD9-4FBE-9337-48CCACA229CC}" type="presOf" srcId="{4044EB81-8598-49AC-B58C-ED9168A60374}" destId="{4C41EC71-BE64-4D72-8CD8-1E9FBDF05BDE}" srcOrd="1" destOrd="0" presId="urn:microsoft.com/office/officeart/2005/8/layout/radial5"/>
    <dgm:cxn modelId="{81E86FB5-2D7A-4830-BA2E-CEFB727A9E39}" type="presOf" srcId="{8090144A-5176-47F2-A1A2-C80F0252C7AE}" destId="{AFCF8CCA-A46C-45A5-AE07-F79372A0F143}" srcOrd="0" destOrd="0" presId="urn:microsoft.com/office/officeart/2005/8/layout/radial5"/>
    <dgm:cxn modelId="{A6112F0C-5B5F-4657-88BC-E7831657B919}" type="presOf" srcId="{D535BFF4-2F68-4DA1-B3E5-FA7D08DA29DF}" destId="{C0AE4D73-72DA-440B-BB23-6DA846DA331A}" srcOrd="0" destOrd="0" presId="urn:microsoft.com/office/officeart/2005/8/layout/radial5"/>
    <dgm:cxn modelId="{B2C74DB4-6EE8-466C-8CB1-3A3B902CAF3E}" type="presOf" srcId="{C489E6C8-1018-4E9A-B6D3-AEDCF9E0A393}" destId="{35638B77-8396-43CB-88F4-2B164E0930FD}" srcOrd="1" destOrd="0" presId="urn:microsoft.com/office/officeart/2005/8/layout/radial5"/>
    <dgm:cxn modelId="{45BC3D43-B125-46D5-A676-B5D5DF4BD163}" type="presParOf" srcId="{47AAEE69-C8E5-46E3-A994-1AA7AFD57D54}" destId="{AF58D16E-BA7D-4F05-83E4-D46D7882D984}" srcOrd="0" destOrd="0" presId="urn:microsoft.com/office/officeart/2005/8/layout/radial5"/>
    <dgm:cxn modelId="{1E936E53-87C9-4BAB-BBD1-8EBD372D2AAC}" type="presParOf" srcId="{47AAEE69-C8E5-46E3-A994-1AA7AFD57D54}" destId="{75789C5E-7106-44A0-97AA-760740228391}" srcOrd="1" destOrd="0" presId="urn:microsoft.com/office/officeart/2005/8/layout/radial5"/>
    <dgm:cxn modelId="{F678CDE2-154B-4C6F-A35E-CF14EE481F4F}" type="presParOf" srcId="{75789C5E-7106-44A0-97AA-760740228391}" destId="{35638B77-8396-43CB-88F4-2B164E0930FD}" srcOrd="0" destOrd="0" presId="urn:microsoft.com/office/officeart/2005/8/layout/radial5"/>
    <dgm:cxn modelId="{01D06582-DA9B-4797-BD10-D043CA04CF00}" type="presParOf" srcId="{47AAEE69-C8E5-46E3-A994-1AA7AFD57D54}" destId="{2354ED44-7A5B-4FF6-8E68-979206BA97BA}" srcOrd="2" destOrd="0" presId="urn:microsoft.com/office/officeart/2005/8/layout/radial5"/>
    <dgm:cxn modelId="{10540647-6C0D-45FD-8F43-B642D539A659}" type="presParOf" srcId="{47AAEE69-C8E5-46E3-A994-1AA7AFD57D54}" destId="{51CE24F1-F58E-4AB4-89F1-79E25BFEF8C6}" srcOrd="3" destOrd="0" presId="urn:microsoft.com/office/officeart/2005/8/layout/radial5"/>
    <dgm:cxn modelId="{9E5D646C-9C22-4328-ACAD-37566B0BD7F8}" type="presParOf" srcId="{51CE24F1-F58E-4AB4-89F1-79E25BFEF8C6}" destId="{3551026E-B6EC-42DA-B1F9-E86DAE34C878}" srcOrd="0" destOrd="0" presId="urn:microsoft.com/office/officeart/2005/8/layout/radial5"/>
    <dgm:cxn modelId="{045857CD-047A-4BC3-831B-1672FB228FCF}" type="presParOf" srcId="{47AAEE69-C8E5-46E3-A994-1AA7AFD57D54}" destId="{8CE52442-F7E5-4443-AC8F-668945ADE19C}" srcOrd="4" destOrd="0" presId="urn:microsoft.com/office/officeart/2005/8/layout/radial5"/>
    <dgm:cxn modelId="{B2E93708-8C11-4535-97EB-38A20BC2A973}" type="presParOf" srcId="{47AAEE69-C8E5-46E3-A994-1AA7AFD57D54}" destId="{1F801273-C70E-4435-9761-0937F63C9A0D}" srcOrd="5" destOrd="0" presId="urn:microsoft.com/office/officeart/2005/8/layout/radial5"/>
    <dgm:cxn modelId="{1E63D890-3C18-498F-963B-A1A7AE5C08A0}" type="presParOf" srcId="{1F801273-C70E-4435-9761-0937F63C9A0D}" destId="{F8384B60-40B5-42E6-A459-967F50981CD1}" srcOrd="0" destOrd="0" presId="urn:microsoft.com/office/officeart/2005/8/layout/radial5"/>
    <dgm:cxn modelId="{D9297037-ADDF-48F5-9DE6-5496BD29D46A}" type="presParOf" srcId="{47AAEE69-C8E5-46E3-A994-1AA7AFD57D54}" destId="{C0AE4D73-72DA-440B-BB23-6DA846DA331A}" srcOrd="6" destOrd="0" presId="urn:microsoft.com/office/officeart/2005/8/layout/radial5"/>
    <dgm:cxn modelId="{98307FE2-26CF-4DD7-A462-D6DF6E7282CA}" type="presParOf" srcId="{47AAEE69-C8E5-46E3-A994-1AA7AFD57D54}" destId="{695619EE-4EAA-4990-9FBC-8F8A46D342B3}" srcOrd="7" destOrd="0" presId="urn:microsoft.com/office/officeart/2005/8/layout/radial5"/>
    <dgm:cxn modelId="{17E6DAC3-6064-40BF-98DD-2931BFF4EA77}" type="presParOf" srcId="{695619EE-4EAA-4990-9FBC-8F8A46D342B3}" destId="{9AA623CE-BEB8-482D-9AF2-2963FAD8077D}" srcOrd="0" destOrd="0" presId="urn:microsoft.com/office/officeart/2005/8/layout/radial5"/>
    <dgm:cxn modelId="{90C1A303-CA62-4CF0-9F56-4F62501BA71A}" type="presParOf" srcId="{47AAEE69-C8E5-46E3-A994-1AA7AFD57D54}" destId="{9BDE6311-ABAE-4B9A-91ED-EB52E71E2A65}" srcOrd="8" destOrd="0" presId="urn:microsoft.com/office/officeart/2005/8/layout/radial5"/>
    <dgm:cxn modelId="{84372851-4469-440F-B245-DA11555A2AEE}" type="presParOf" srcId="{47AAEE69-C8E5-46E3-A994-1AA7AFD57D54}" destId="{9991F791-5618-41B0-ABB4-0F51FFD36CDC}" srcOrd="9" destOrd="0" presId="urn:microsoft.com/office/officeart/2005/8/layout/radial5"/>
    <dgm:cxn modelId="{3D3A9884-B438-4341-96A1-ADF49E58FCB5}" type="presParOf" srcId="{9991F791-5618-41B0-ABB4-0F51FFD36CDC}" destId="{4C41EC71-BE64-4D72-8CD8-1E9FBDF05BDE}" srcOrd="0" destOrd="0" presId="urn:microsoft.com/office/officeart/2005/8/layout/radial5"/>
    <dgm:cxn modelId="{B46BE235-13CD-4C74-AC45-43AD258C8C84}" type="presParOf" srcId="{47AAEE69-C8E5-46E3-A994-1AA7AFD57D54}" destId="{F5BCA634-D3A7-4643-BC62-F8F1AF91E79D}" srcOrd="10" destOrd="0" presId="urn:microsoft.com/office/officeart/2005/8/layout/radial5"/>
    <dgm:cxn modelId="{58390B81-D6C1-4AC0-A42F-5FC21C56C6F9}" type="presParOf" srcId="{47AAEE69-C8E5-46E3-A994-1AA7AFD57D54}" destId="{583EDF2A-BD5E-4E66-9F6C-DDA6E1287E7C}" srcOrd="11" destOrd="0" presId="urn:microsoft.com/office/officeart/2005/8/layout/radial5"/>
    <dgm:cxn modelId="{B2DFCFFE-FA55-483B-B502-77A46469868E}" type="presParOf" srcId="{583EDF2A-BD5E-4E66-9F6C-DDA6E1287E7C}" destId="{11026073-11F6-499D-A89A-32D55D228788}" srcOrd="0" destOrd="0" presId="urn:microsoft.com/office/officeart/2005/8/layout/radial5"/>
    <dgm:cxn modelId="{984F7626-F096-4F1E-BF19-0FF3F4A95D48}" type="presParOf" srcId="{47AAEE69-C8E5-46E3-A994-1AA7AFD57D54}" destId="{3FC5E555-7A9F-42E2-AC3D-4229E51B247A}" srcOrd="12" destOrd="0" presId="urn:microsoft.com/office/officeart/2005/8/layout/radial5"/>
    <dgm:cxn modelId="{727C1190-2651-4B98-8A33-8449B984D52C}" type="presParOf" srcId="{47AAEE69-C8E5-46E3-A994-1AA7AFD57D54}" destId="{EE73B143-D026-4094-B989-3816BE378DC9}" srcOrd="13" destOrd="0" presId="urn:microsoft.com/office/officeart/2005/8/layout/radial5"/>
    <dgm:cxn modelId="{A6739C44-16BE-4BC5-8FEC-0B69A073A24A}" type="presParOf" srcId="{EE73B143-D026-4094-B989-3816BE378DC9}" destId="{DA784A21-A989-4006-812B-D22205634B67}" srcOrd="0" destOrd="0" presId="urn:microsoft.com/office/officeart/2005/8/layout/radial5"/>
    <dgm:cxn modelId="{FE485DD7-C8CB-43ED-A19A-A1CA8D8A27B0}" type="presParOf" srcId="{47AAEE69-C8E5-46E3-A994-1AA7AFD57D54}" destId="{F758AC43-A5C9-43A6-AA18-CDAEA1991798}" srcOrd="14" destOrd="0" presId="urn:microsoft.com/office/officeart/2005/8/layout/radial5"/>
    <dgm:cxn modelId="{D2C1CB19-72F1-42A8-BEA5-50A170EFAE81}" type="presParOf" srcId="{47AAEE69-C8E5-46E3-A994-1AA7AFD57D54}" destId="{AFCF8CCA-A46C-45A5-AE07-F79372A0F143}" srcOrd="15" destOrd="0" presId="urn:microsoft.com/office/officeart/2005/8/layout/radial5"/>
    <dgm:cxn modelId="{4666D018-C1E2-4F83-9ED8-2B0ED57F532A}" type="presParOf" srcId="{AFCF8CCA-A46C-45A5-AE07-F79372A0F143}" destId="{4CC66AC3-9B22-4AF2-B99F-8D019BBF4E66}" srcOrd="0" destOrd="0" presId="urn:microsoft.com/office/officeart/2005/8/layout/radial5"/>
    <dgm:cxn modelId="{8AC0FABC-7539-41AD-81CD-CB1237CBF1CD}" type="presParOf" srcId="{47AAEE69-C8E5-46E3-A994-1AA7AFD57D54}" destId="{8F3D9F1D-510A-43E2-A2A8-1D34CE2BA532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6C433-CA26-47E6-89CD-460BC6E3EF28}">
      <dsp:nvSpPr>
        <dsp:cNvPr id="0" name=""/>
        <dsp:cNvSpPr/>
      </dsp:nvSpPr>
      <dsp:spPr>
        <a:xfrm rot="16200000">
          <a:off x="522058" y="-522058"/>
          <a:ext cx="2304256" cy="3348372"/>
        </a:xfrm>
        <a:prstGeom prst="round1Rect">
          <a:avLst/>
        </a:prstGeom>
        <a:solidFill>
          <a:srgbClr val="6625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2060575" algn="l"/>
            </a:tabLst>
          </a:pPr>
          <a:r>
            <a:rPr lang="cs-CZ" sz="2000" kern="1200" dirty="0" smtClean="0">
              <a:solidFill>
                <a:schemeClr val="bg1"/>
              </a:solidFill>
              <a:latin typeface="Calibri" panose="020F0502020204030204" pitchFamily="34" charset="0"/>
              <a:ea typeface="+mn-ea"/>
              <a:cs typeface="+mn-cs"/>
            </a:rPr>
            <a:t>Zapojení klíčových partnerů </a:t>
          </a:r>
          <a:br>
            <a:rPr lang="cs-CZ" sz="2000" kern="1200" dirty="0" smtClean="0">
              <a:solidFill>
                <a:schemeClr val="bg1"/>
              </a:solidFill>
              <a:latin typeface="Calibri" panose="020F0502020204030204" pitchFamily="34" charset="0"/>
              <a:ea typeface="+mn-ea"/>
              <a:cs typeface="+mn-cs"/>
            </a:rPr>
          </a:br>
          <a:r>
            <a:rPr lang="cs-CZ" sz="2000" kern="1200" dirty="0" smtClean="0">
              <a:solidFill>
                <a:schemeClr val="bg1"/>
              </a:solidFill>
              <a:latin typeface="Calibri" panose="020F0502020204030204" pitchFamily="34" charset="0"/>
              <a:ea typeface="+mn-ea"/>
              <a:cs typeface="+mn-cs"/>
            </a:rPr>
            <a:t>z veřejného, soukromého </a:t>
          </a:r>
          <a:br>
            <a:rPr lang="cs-CZ" sz="2000" kern="1200" dirty="0" smtClean="0">
              <a:solidFill>
                <a:schemeClr val="bg1"/>
              </a:solidFill>
              <a:latin typeface="Calibri" panose="020F0502020204030204" pitchFamily="34" charset="0"/>
              <a:ea typeface="+mn-ea"/>
              <a:cs typeface="+mn-cs"/>
            </a:rPr>
          </a:br>
          <a:r>
            <a:rPr lang="cs-CZ" sz="2000" kern="1200" dirty="0" smtClean="0">
              <a:solidFill>
                <a:schemeClr val="bg1"/>
              </a:solidFill>
              <a:latin typeface="Calibri" panose="020F0502020204030204" pitchFamily="34" charset="0"/>
              <a:ea typeface="+mn-ea"/>
              <a:cs typeface="+mn-cs"/>
            </a:rPr>
            <a:t>i neziskového sektoru  </a:t>
          </a:r>
          <a:endParaRPr lang="cs-CZ" sz="2000" kern="1200" dirty="0">
            <a:solidFill>
              <a:schemeClr val="bg1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 rot="5400000">
        <a:off x="-1" y="1"/>
        <a:ext cx="3348372" cy="1728192"/>
      </dsp:txXfrm>
    </dsp:sp>
    <dsp:sp modelId="{2A9947B4-ACAA-44B8-8A53-955CE929FE70}">
      <dsp:nvSpPr>
        <dsp:cNvPr id="0" name=""/>
        <dsp:cNvSpPr/>
      </dsp:nvSpPr>
      <dsp:spPr>
        <a:xfrm>
          <a:off x="3348372" y="0"/>
          <a:ext cx="3348372" cy="2304256"/>
        </a:xfrm>
        <a:prstGeom prst="round1Rect">
          <a:avLst/>
        </a:prstGeom>
        <a:solidFill>
          <a:srgbClr val="BA141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smtClean="0">
              <a:latin typeface="Calibri" panose="020F0502020204030204" pitchFamily="34" charset="0"/>
              <a:ea typeface="+mn-ea"/>
              <a:cs typeface="+mn-cs"/>
            </a:rPr>
            <a:t>Hledání konsenzu – nutná dohoda mezi realizátory opatření a projektů</a:t>
          </a:r>
          <a:endParaRPr lang="cs-CZ" sz="2000" kern="1200" dirty="0">
            <a:latin typeface="Calibri" panose="020F0502020204030204" pitchFamily="34" charset="0"/>
            <a:ea typeface="+mn-ea"/>
            <a:cs typeface="+mn-cs"/>
          </a:endParaRPr>
        </a:p>
      </dsp:txBody>
      <dsp:txXfrm>
        <a:off x="3348372" y="0"/>
        <a:ext cx="3348372" cy="1728192"/>
      </dsp:txXfrm>
    </dsp:sp>
    <dsp:sp modelId="{F2CF2713-43CF-4C5F-A14A-214F163453EB}">
      <dsp:nvSpPr>
        <dsp:cNvPr id="0" name=""/>
        <dsp:cNvSpPr/>
      </dsp:nvSpPr>
      <dsp:spPr>
        <a:xfrm rot="10800000">
          <a:off x="0" y="2304256"/>
          <a:ext cx="3348372" cy="2304256"/>
        </a:xfrm>
        <a:prstGeom prst="round1Rect">
          <a:avLst/>
        </a:prstGeom>
        <a:solidFill>
          <a:srgbClr val="61BEB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smtClean="0">
              <a:latin typeface="Calibri" panose="020F0502020204030204" pitchFamily="34" charset="0"/>
              <a:ea typeface="+mn-ea"/>
              <a:cs typeface="+mn-cs"/>
            </a:rPr>
            <a:t>Tlak na celkovou kvalitu </a:t>
          </a:r>
          <a:br>
            <a:rPr lang="cs-CZ" sz="2000" kern="1200" smtClean="0">
              <a:latin typeface="Calibri" panose="020F0502020204030204" pitchFamily="34" charset="0"/>
              <a:ea typeface="+mn-ea"/>
              <a:cs typeface="+mn-cs"/>
            </a:rPr>
          </a:br>
          <a:r>
            <a:rPr lang="cs-CZ" sz="2000" kern="1200" smtClean="0">
              <a:latin typeface="Calibri" panose="020F0502020204030204" pitchFamily="34" charset="0"/>
              <a:ea typeface="+mn-ea"/>
              <a:cs typeface="+mn-cs"/>
            </a:rPr>
            <a:t>a VÝSLEDKY dílčích projektů </a:t>
          </a:r>
          <a:endParaRPr lang="cs-CZ" sz="2000" kern="1200" dirty="0">
            <a:latin typeface="Calibri" panose="020F0502020204030204" pitchFamily="34" charset="0"/>
            <a:ea typeface="+mn-ea"/>
            <a:cs typeface="+mn-cs"/>
          </a:endParaRPr>
        </a:p>
      </dsp:txBody>
      <dsp:txXfrm rot="10800000">
        <a:off x="0" y="2880320"/>
        <a:ext cx="3348372" cy="1728192"/>
      </dsp:txXfrm>
    </dsp:sp>
    <dsp:sp modelId="{55EC0119-7037-447D-91B5-A269A31178B4}">
      <dsp:nvSpPr>
        <dsp:cNvPr id="0" name=""/>
        <dsp:cNvSpPr/>
      </dsp:nvSpPr>
      <dsp:spPr>
        <a:xfrm rot="5400000">
          <a:off x="3870430" y="1782198"/>
          <a:ext cx="2304256" cy="3348372"/>
        </a:xfrm>
        <a:prstGeom prst="round1Rect">
          <a:avLst/>
        </a:prstGeom>
        <a:solidFill>
          <a:srgbClr val="3CA3D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smtClean="0">
              <a:latin typeface="Calibri" panose="020F0502020204030204" pitchFamily="34" charset="0"/>
              <a:ea typeface="+mn-ea"/>
              <a:cs typeface="+mn-cs"/>
            </a:rPr>
            <a:t>Integrace témat (mobilita-ŽP, školství-trh práce apod.)</a:t>
          </a:r>
          <a:endParaRPr lang="cs-CZ" sz="2000" kern="1200" dirty="0">
            <a:latin typeface="Calibri" panose="020F0502020204030204" pitchFamily="34" charset="0"/>
            <a:ea typeface="+mn-ea"/>
            <a:cs typeface="+mn-cs"/>
          </a:endParaRPr>
        </a:p>
      </dsp:txBody>
      <dsp:txXfrm rot="-5400000">
        <a:off x="3348372" y="2880320"/>
        <a:ext cx="3348372" cy="1728192"/>
      </dsp:txXfrm>
    </dsp:sp>
    <dsp:sp modelId="{B28C8E82-78E0-4736-9584-352B01E43540}">
      <dsp:nvSpPr>
        <dsp:cNvPr id="0" name=""/>
        <dsp:cNvSpPr/>
      </dsp:nvSpPr>
      <dsp:spPr>
        <a:xfrm>
          <a:off x="2071155" y="1619713"/>
          <a:ext cx="2554432" cy="1369085"/>
        </a:xfrm>
        <a:prstGeom prst="round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Calibri" panose="020F0502020204030204" pitchFamily="34" charset="0"/>
              <a:ea typeface="+mn-ea"/>
              <a:cs typeface="+mn-cs"/>
            </a:rPr>
            <a:t>Silná věcná koordinace na straně měst</a:t>
          </a:r>
          <a:endParaRPr lang="cs-CZ" sz="2000" b="1" kern="1200" dirty="0">
            <a:latin typeface="Calibri" panose="020F0502020204030204" pitchFamily="34" charset="0"/>
            <a:ea typeface="+mn-ea"/>
            <a:cs typeface="+mn-cs"/>
          </a:endParaRPr>
        </a:p>
      </dsp:txBody>
      <dsp:txXfrm>
        <a:off x="2137988" y="1686546"/>
        <a:ext cx="2420766" cy="12354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58D16E-BA7D-4F05-83E4-D46D7882D984}">
      <dsp:nvSpPr>
        <dsp:cNvPr id="0" name=""/>
        <dsp:cNvSpPr/>
      </dsp:nvSpPr>
      <dsp:spPr>
        <a:xfrm>
          <a:off x="4042607" y="2295524"/>
          <a:ext cx="1033466" cy="1033466"/>
        </a:xfrm>
        <a:prstGeom prst="ellipse">
          <a:avLst/>
        </a:prstGeom>
        <a:solidFill>
          <a:srgbClr val="E7262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/>
            <a:t>RSK</a:t>
          </a:r>
          <a:endParaRPr lang="cs-CZ" sz="2500" kern="1200" dirty="0"/>
        </a:p>
      </dsp:txBody>
      <dsp:txXfrm>
        <a:off x="4193955" y="2446872"/>
        <a:ext cx="730770" cy="730770"/>
      </dsp:txXfrm>
    </dsp:sp>
    <dsp:sp modelId="{75789C5E-7106-44A0-97AA-760740228391}">
      <dsp:nvSpPr>
        <dsp:cNvPr id="0" name=""/>
        <dsp:cNvSpPr/>
      </dsp:nvSpPr>
      <dsp:spPr>
        <a:xfrm rot="5400000" flipV="1">
          <a:off x="4356495" y="1683199"/>
          <a:ext cx="405690" cy="482159"/>
        </a:xfrm>
        <a:prstGeom prst="rightArrow">
          <a:avLst>
            <a:gd name="adj1" fmla="val 60000"/>
            <a:gd name="adj2" fmla="val 50000"/>
          </a:avLst>
        </a:prstGeom>
        <a:solidFill>
          <a:srgbClr val="66258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/>
        </a:p>
      </dsp:txBody>
      <dsp:txXfrm rot="10800000">
        <a:off x="4417349" y="1718778"/>
        <a:ext cx="283983" cy="289295"/>
      </dsp:txXfrm>
    </dsp:sp>
    <dsp:sp modelId="{2354ED44-7A5B-4FF6-8E68-979206BA97BA}">
      <dsp:nvSpPr>
        <dsp:cNvPr id="0" name=""/>
        <dsp:cNvSpPr/>
      </dsp:nvSpPr>
      <dsp:spPr>
        <a:xfrm>
          <a:off x="3672717" y="-243174"/>
          <a:ext cx="1773245" cy="1773245"/>
        </a:xfrm>
        <a:prstGeom prst="ellipse">
          <a:avLst/>
        </a:prstGeom>
        <a:solidFill>
          <a:srgbClr val="6625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Zástupci kraje</a:t>
          </a:r>
          <a:endParaRPr lang="cs-CZ" sz="1800" kern="1200" dirty="0"/>
        </a:p>
      </dsp:txBody>
      <dsp:txXfrm>
        <a:off x="3932403" y="16512"/>
        <a:ext cx="1253873" cy="1253873"/>
      </dsp:txXfrm>
    </dsp:sp>
    <dsp:sp modelId="{51CE24F1-F58E-4AB4-89F1-79E25BFEF8C6}">
      <dsp:nvSpPr>
        <dsp:cNvPr id="0" name=""/>
        <dsp:cNvSpPr/>
      </dsp:nvSpPr>
      <dsp:spPr>
        <a:xfrm rot="18900000" flipH="1" flipV="1">
          <a:off x="4984390" y="1943282"/>
          <a:ext cx="405690" cy="482159"/>
        </a:xfrm>
        <a:prstGeom prst="rightArrow">
          <a:avLst>
            <a:gd name="adj1" fmla="val 60000"/>
            <a:gd name="adj2" fmla="val 50000"/>
          </a:avLst>
        </a:prstGeom>
        <a:solidFill>
          <a:srgbClr val="8329E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/>
        </a:p>
      </dsp:txBody>
      <dsp:txXfrm rot="-10800000">
        <a:off x="5088273" y="1996684"/>
        <a:ext cx="283983" cy="289295"/>
      </dsp:txXfrm>
    </dsp:sp>
    <dsp:sp modelId="{8CE52442-F7E5-4443-AC8F-668945ADE19C}">
      <dsp:nvSpPr>
        <dsp:cNvPr id="0" name=""/>
        <dsp:cNvSpPr/>
      </dsp:nvSpPr>
      <dsp:spPr>
        <a:xfrm>
          <a:off x="5206297" y="392055"/>
          <a:ext cx="1773245" cy="1773245"/>
        </a:xfrm>
        <a:prstGeom prst="ellipse">
          <a:avLst/>
        </a:prstGeom>
        <a:solidFill>
          <a:srgbClr val="8329E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Zástupci měst </a:t>
          </a:r>
          <a:br>
            <a:rPr lang="cs-CZ" sz="1800" kern="1200" dirty="0" smtClean="0"/>
          </a:br>
          <a:r>
            <a:rPr lang="cs-CZ" sz="1800" kern="1200" dirty="0" smtClean="0"/>
            <a:t>(ITI, IPRÚ, SMO) </a:t>
          </a:r>
          <a:endParaRPr lang="cs-CZ" sz="1800" kern="1200" dirty="0"/>
        </a:p>
      </dsp:txBody>
      <dsp:txXfrm>
        <a:off x="5465983" y="651741"/>
        <a:ext cx="1253873" cy="1253873"/>
      </dsp:txXfrm>
    </dsp:sp>
    <dsp:sp modelId="{1F801273-C70E-4435-9761-0937F63C9A0D}">
      <dsp:nvSpPr>
        <dsp:cNvPr id="0" name=""/>
        <dsp:cNvSpPr/>
      </dsp:nvSpPr>
      <dsp:spPr>
        <a:xfrm flipH="1" flipV="1">
          <a:off x="5244473" y="2571177"/>
          <a:ext cx="405690" cy="482159"/>
        </a:xfrm>
        <a:prstGeom prst="rightArrow">
          <a:avLst>
            <a:gd name="adj1" fmla="val 60000"/>
            <a:gd name="adj2" fmla="val 50000"/>
          </a:avLst>
        </a:prstGeom>
        <a:solidFill>
          <a:srgbClr val="B783F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/>
        </a:p>
      </dsp:txBody>
      <dsp:txXfrm rot="10800000">
        <a:off x="5366180" y="2667609"/>
        <a:ext cx="283983" cy="289295"/>
      </dsp:txXfrm>
    </dsp:sp>
    <dsp:sp modelId="{C0AE4D73-72DA-440B-BB23-6DA846DA331A}">
      <dsp:nvSpPr>
        <dsp:cNvPr id="0" name=""/>
        <dsp:cNvSpPr/>
      </dsp:nvSpPr>
      <dsp:spPr>
        <a:xfrm>
          <a:off x="5841527" y="1925634"/>
          <a:ext cx="1773245" cy="1773245"/>
        </a:xfrm>
        <a:prstGeom prst="ellipse">
          <a:avLst/>
        </a:prstGeom>
        <a:solidFill>
          <a:srgbClr val="B783F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Zástupci venkova</a:t>
          </a:r>
          <a:br>
            <a:rPr lang="cs-CZ" sz="1800" kern="1200" dirty="0" smtClean="0"/>
          </a:br>
          <a:r>
            <a:rPr lang="cs-CZ" sz="1800" kern="1200" dirty="0" smtClean="0"/>
            <a:t>(SMS, SPOV, </a:t>
          </a:r>
          <a:br>
            <a:rPr lang="cs-CZ" sz="1800" kern="1200" dirty="0" smtClean="0"/>
          </a:br>
          <a:r>
            <a:rPr lang="cs-CZ" sz="1800" kern="1200" dirty="0" smtClean="0"/>
            <a:t>KS MAS</a:t>
          </a:r>
          <a:endParaRPr lang="cs-CZ" sz="1800" kern="1200" dirty="0"/>
        </a:p>
      </dsp:txBody>
      <dsp:txXfrm>
        <a:off x="6101213" y="2185320"/>
        <a:ext cx="1253873" cy="1253873"/>
      </dsp:txXfrm>
    </dsp:sp>
    <dsp:sp modelId="{695619EE-4EAA-4990-9FBC-8F8A46D342B3}">
      <dsp:nvSpPr>
        <dsp:cNvPr id="0" name=""/>
        <dsp:cNvSpPr/>
      </dsp:nvSpPr>
      <dsp:spPr>
        <a:xfrm rot="13500000">
          <a:off x="4984390" y="3199073"/>
          <a:ext cx="405690" cy="4821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2204073"/>
            <a:satOff val="5035"/>
            <a:lumOff val="-1395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/>
        </a:p>
      </dsp:txBody>
      <dsp:txXfrm>
        <a:off x="5088273" y="3338535"/>
        <a:ext cx="283983" cy="289295"/>
      </dsp:txXfrm>
    </dsp:sp>
    <dsp:sp modelId="{9BDE6311-ABAE-4B9A-91ED-EB52E71E2A65}">
      <dsp:nvSpPr>
        <dsp:cNvPr id="0" name=""/>
        <dsp:cNvSpPr/>
      </dsp:nvSpPr>
      <dsp:spPr>
        <a:xfrm>
          <a:off x="5206297" y="3459214"/>
          <a:ext cx="1773245" cy="1773245"/>
        </a:xfrm>
        <a:prstGeom prst="ellipse">
          <a:avLst/>
        </a:prstGeom>
        <a:solidFill>
          <a:schemeClr val="accent5">
            <a:hueOff val="2204073"/>
            <a:satOff val="5035"/>
            <a:lumOff val="-139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Zástupci NNO, ASZ, KHK, ÚP</a:t>
          </a:r>
          <a:endParaRPr lang="cs-CZ" sz="1800" kern="1200" dirty="0"/>
        </a:p>
      </dsp:txBody>
      <dsp:txXfrm>
        <a:off x="5465983" y="3718900"/>
        <a:ext cx="1253873" cy="1253873"/>
      </dsp:txXfrm>
    </dsp:sp>
    <dsp:sp modelId="{9991F791-5618-41B0-ABB4-0F51FFD36CDC}">
      <dsp:nvSpPr>
        <dsp:cNvPr id="0" name=""/>
        <dsp:cNvSpPr/>
      </dsp:nvSpPr>
      <dsp:spPr>
        <a:xfrm rot="16200000">
          <a:off x="4356495" y="3459156"/>
          <a:ext cx="405690" cy="4821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2938763"/>
            <a:satOff val="6713"/>
            <a:lumOff val="-185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/>
        </a:p>
      </dsp:txBody>
      <dsp:txXfrm>
        <a:off x="4417349" y="3616442"/>
        <a:ext cx="283983" cy="289295"/>
      </dsp:txXfrm>
    </dsp:sp>
    <dsp:sp modelId="{F5BCA634-D3A7-4643-BC62-F8F1AF91E79D}">
      <dsp:nvSpPr>
        <dsp:cNvPr id="0" name=""/>
        <dsp:cNvSpPr/>
      </dsp:nvSpPr>
      <dsp:spPr>
        <a:xfrm>
          <a:off x="3672717" y="4094444"/>
          <a:ext cx="1773245" cy="1773245"/>
        </a:xfrm>
        <a:prstGeom prst="ellipse">
          <a:avLst/>
        </a:prstGeom>
        <a:solidFill>
          <a:schemeClr val="accent5">
            <a:hueOff val="2938763"/>
            <a:satOff val="6713"/>
            <a:lumOff val="-185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Zástupci RIS3, akad. sektoru </a:t>
          </a:r>
          <a:endParaRPr lang="cs-CZ" sz="1800" kern="1200" dirty="0"/>
        </a:p>
      </dsp:txBody>
      <dsp:txXfrm>
        <a:off x="3932403" y="4354130"/>
        <a:ext cx="1253873" cy="1253873"/>
      </dsp:txXfrm>
    </dsp:sp>
    <dsp:sp modelId="{583EDF2A-BD5E-4E66-9F6C-DDA6E1287E7C}">
      <dsp:nvSpPr>
        <dsp:cNvPr id="0" name=""/>
        <dsp:cNvSpPr/>
      </dsp:nvSpPr>
      <dsp:spPr>
        <a:xfrm rot="18900000">
          <a:off x="3725055" y="3201072"/>
          <a:ext cx="408780" cy="4821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3673454"/>
            <a:satOff val="8391"/>
            <a:lumOff val="-232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/>
        </a:p>
      </dsp:txBody>
      <dsp:txXfrm rot="10800000">
        <a:off x="3743014" y="3340862"/>
        <a:ext cx="286146" cy="289295"/>
      </dsp:txXfrm>
    </dsp:sp>
    <dsp:sp modelId="{3FC5E555-7A9F-42E2-AC3D-4229E51B247A}">
      <dsp:nvSpPr>
        <dsp:cNvPr id="0" name=""/>
        <dsp:cNvSpPr/>
      </dsp:nvSpPr>
      <dsp:spPr>
        <a:xfrm>
          <a:off x="2144964" y="3465047"/>
          <a:ext cx="1761592" cy="1761579"/>
        </a:xfrm>
        <a:prstGeom prst="ellipse">
          <a:avLst/>
        </a:prstGeom>
        <a:solidFill>
          <a:schemeClr val="accent5">
            <a:hueOff val="3673454"/>
            <a:satOff val="8391"/>
            <a:lumOff val="-232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Stálí hosté, hosté</a:t>
          </a:r>
          <a:endParaRPr lang="cs-CZ" sz="1800" kern="1200" dirty="0"/>
        </a:p>
      </dsp:txBody>
      <dsp:txXfrm>
        <a:off x="2402943" y="3723024"/>
        <a:ext cx="1245634" cy="1245625"/>
      </dsp:txXfrm>
    </dsp:sp>
    <dsp:sp modelId="{EE73B143-D026-4094-B989-3816BE378DC9}">
      <dsp:nvSpPr>
        <dsp:cNvPr id="0" name=""/>
        <dsp:cNvSpPr/>
      </dsp:nvSpPr>
      <dsp:spPr>
        <a:xfrm>
          <a:off x="3468517" y="2571177"/>
          <a:ext cx="405690" cy="4821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4408145"/>
            <a:satOff val="10070"/>
            <a:lumOff val="-278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/>
        </a:p>
      </dsp:txBody>
      <dsp:txXfrm rot="10800000">
        <a:off x="3468517" y="2667609"/>
        <a:ext cx="283983" cy="289295"/>
      </dsp:txXfrm>
    </dsp:sp>
    <dsp:sp modelId="{F758AC43-A5C9-43A6-AA18-CDAEA1991798}">
      <dsp:nvSpPr>
        <dsp:cNvPr id="0" name=""/>
        <dsp:cNvSpPr/>
      </dsp:nvSpPr>
      <dsp:spPr>
        <a:xfrm>
          <a:off x="1503908" y="1925634"/>
          <a:ext cx="1773245" cy="1773245"/>
        </a:xfrm>
        <a:prstGeom prst="ellipse">
          <a:avLst/>
        </a:prstGeom>
        <a:solidFill>
          <a:schemeClr val="accent5">
            <a:hueOff val="4408145"/>
            <a:satOff val="10070"/>
            <a:lumOff val="-278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Vlastní výběr</a:t>
          </a:r>
        </a:p>
      </dsp:txBody>
      <dsp:txXfrm>
        <a:off x="1763594" y="2185320"/>
        <a:ext cx="1253873" cy="1253873"/>
      </dsp:txXfrm>
    </dsp:sp>
    <dsp:sp modelId="{AFCF8CCA-A46C-45A5-AE07-F79372A0F143}">
      <dsp:nvSpPr>
        <dsp:cNvPr id="0" name=""/>
        <dsp:cNvSpPr/>
      </dsp:nvSpPr>
      <dsp:spPr>
        <a:xfrm rot="2700000">
          <a:off x="3728599" y="1943282"/>
          <a:ext cx="405690" cy="4821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5142836"/>
            <a:satOff val="11748"/>
            <a:lumOff val="-32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/>
        </a:p>
      </dsp:txBody>
      <dsp:txXfrm rot="10800000">
        <a:off x="3746423" y="1996684"/>
        <a:ext cx="283983" cy="289295"/>
      </dsp:txXfrm>
    </dsp:sp>
    <dsp:sp modelId="{8F3D9F1D-510A-43E2-A2A8-1D34CE2BA532}">
      <dsp:nvSpPr>
        <dsp:cNvPr id="0" name=""/>
        <dsp:cNvSpPr/>
      </dsp:nvSpPr>
      <dsp:spPr>
        <a:xfrm>
          <a:off x="2139138" y="392055"/>
          <a:ext cx="1773245" cy="1773245"/>
        </a:xfrm>
        <a:prstGeom prst="ellipse">
          <a:avLst/>
        </a:prstGeom>
        <a:solidFill>
          <a:schemeClr val="accent5">
            <a:hueOff val="5142836"/>
            <a:satOff val="11748"/>
            <a:lumOff val="-32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Stálí hosté, hosté</a:t>
          </a:r>
          <a:endParaRPr lang="cs-CZ" sz="1800" kern="1200" dirty="0"/>
        </a:p>
      </dsp:txBody>
      <dsp:txXfrm>
        <a:off x="2398824" y="651741"/>
        <a:ext cx="1253873" cy="1253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22531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22532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22533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22534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22535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5587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4103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8850" cy="4802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1838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1837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/>
          </p:nvPr>
        </p:nvSpPr>
        <p:spPr bwMode="auto">
          <a:xfrm>
            <a:off x="0" y="10155238"/>
            <a:ext cx="3271838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71837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fld id="{5489D59A-3A0D-4941-8825-A898FE59BB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710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D77AED59-7261-4133-8818-EB86D34D5951}" type="slidenum">
              <a:rPr lang="cs-CZ" alt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cs-CZ" alt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E71D70B1-877A-4742-89AD-03D3DCFA3A60}" type="slidenum">
              <a:rPr lang="cs-CZ" alt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13</a:t>
            </a:fld>
            <a:endParaRPr lang="cs-CZ" alt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4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E523306C-44D0-49F7-946D-F70615FD9EED}" type="slidenum">
              <a:rPr lang="cs-CZ" alt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14</a:t>
            </a:fld>
            <a:endParaRPr lang="cs-CZ" alt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4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FD54FD05-44F1-49C8-9533-FFDFAB3405ED}" type="slidenum">
              <a:rPr lang="cs-CZ" alt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15</a:t>
            </a:fld>
            <a:endParaRPr lang="cs-CZ" alt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4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1DA63569-5B7E-4532-B6A7-8F6842CAB1E1}" type="slidenum">
              <a:rPr lang="cs-CZ" alt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16</a:t>
            </a:fld>
            <a:endParaRPr lang="cs-CZ" alt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4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625D4DC4-EB48-40B7-8E9B-7A9C6DA7B0DB}" type="slidenum">
              <a:rPr lang="cs-CZ" alt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17</a:t>
            </a:fld>
            <a:endParaRPr lang="cs-CZ" alt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4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BFAD096A-9646-429D-B3A6-3DA5BAE8E793}" type="slidenum">
              <a:rPr lang="cs-CZ" alt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18</a:t>
            </a:fld>
            <a:endParaRPr lang="cs-CZ" alt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4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5B8628F5-623E-4921-B940-DA66107C0468}" type="slidenum">
              <a:rPr lang="cs-CZ" alt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19</a:t>
            </a:fld>
            <a:endParaRPr lang="cs-CZ" alt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4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E15A85DA-76D5-450F-81C4-34EA7491B52F}" type="slidenum">
              <a:rPr lang="cs-CZ" alt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20</a:t>
            </a:fld>
            <a:endParaRPr lang="cs-CZ" alt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7263" cy="480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4258D4A1-E15D-441E-A68A-DF965D5F235E}" type="slidenum">
              <a:rPr lang="cs-CZ" alt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3</a:t>
            </a:fld>
            <a:endParaRPr lang="cs-CZ" alt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4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4194B424-2E13-40B6-920F-BABBB30AA8D2}" type="slidenum">
              <a:rPr lang="cs-CZ" alt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6</a:t>
            </a:fld>
            <a:endParaRPr lang="cs-CZ" alt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4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9CF3BB7F-039A-4842-AB35-F2D7BDB9C127}" type="slidenum">
              <a:rPr lang="cs-CZ" alt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7</a:t>
            </a:fld>
            <a:endParaRPr lang="cs-CZ" alt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4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A8356DD7-2EBC-498E-B058-529E8DDEF9BD}" type="slidenum">
              <a:rPr lang="cs-CZ" alt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8</a:t>
            </a:fld>
            <a:endParaRPr lang="cs-CZ" alt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4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9785BCF7-D063-4192-86C8-F7F28D0CC6F9}" type="slidenum">
              <a:rPr lang="cs-CZ" alt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9</a:t>
            </a:fld>
            <a:endParaRPr lang="cs-CZ" alt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4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91B12744-9689-4B99-B644-727DD5734229}" type="slidenum">
              <a:rPr lang="cs-CZ" alt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10</a:t>
            </a:fld>
            <a:endParaRPr lang="cs-CZ" alt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4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01C8145E-8AB3-4F15-AD51-9DAD00AC7BE4}" type="slidenum">
              <a:rPr lang="cs-CZ" alt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11</a:t>
            </a:fld>
            <a:endParaRPr lang="cs-CZ" alt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4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33C6D211-31A4-4782-9145-42167C90FBA3}" type="slidenum">
              <a:rPr lang="cs-CZ" alt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12</a:t>
            </a:fld>
            <a:endParaRPr lang="cs-CZ" alt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4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96C3A-3976-41C7-8E0C-8DF1ABC892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989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B0513-6162-4CD4-B0BA-0274DC0640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157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048625" y="239713"/>
            <a:ext cx="1843088" cy="641191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519363" y="239713"/>
            <a:ext cx="5376862" cy="641191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465C6-940B-4E8E-B482-0F25EE3FD7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869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7476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856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210015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4525" cy="4981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10163" y="1768475"/>
            <a:ext cx="4456112" cy="4981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9935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608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5567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047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05916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87F5E-DB7D-4425-B1B4-B4A30DB1B3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4833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517933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990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02500" y="512763"/>
            <a:ext cx="2265363" cy="6237287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3238" y="512763"/>
            <a:ext cx="6646862" cy="6237287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5424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B30F1-6F2B-4DF8-B9FC-5D75039211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862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19363" y="1439863"/>
            <a:ext cx="3463925" cy="5211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35688" y="1439863"/>
            <a:ext cx="3465512" cy="5211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26FF9-6995-4B91-8BA4-62B633D3D1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5877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E9578-1960-4C80-905F-C29D91997D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6101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1D7F8-54E4-4EBF-BB62-4070E41619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0470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8BF0C-6BD3-4589-BEF9-F119E86DC9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7411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0B44F-E61B-4D41-A4D3-E121944F4E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2861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7E8C3-64B7-48BE-94BD-9525FB0DB5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839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19363" y="239713"/>
            <a:ext cx="7372350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titulního textu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9363" y="1439863"/>
            <a:ext cx="7081837" cy="52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textu osnovy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 osnovy</a:t>
            </a:r>
          </a:p>
          <a:p>
            <a:pPr lvl="4"/>
            <a:r>
              <a:rPr lang="en-GB" altLang="cs-CZ" smtClean="0"/>
              <a:t>Pátá úroveň osnovy</a:t>
            </a:r>
          </a:p>
          <a:p>
            <a:pPr lvl="4"/>
            <a:r>
              <a:rPr lang="en-GB" altLang="cs-CZ" smtClean="0"/>
              <a:t>Šestá úroveň</a:t>
            </a:r>
          </a:p>
          <a:p>
            <a:pPr lvl="4"/>
            <a:r>
              <a:rPr lang="en-GB" altLang="cs-CZ" smtClean="0"/>
              <a:t>Sedmá úroveň</a:t>
            </a:r>
          </a:p>
          <a:p>
            <a:pPr lvl="4"/>
            <a:r>
              <a:rPr lang="en-GB" altLang="cs-CZ" smtClean="0"/>
              <a:t>Osmá úroveň textu</a:t>
            </a:r>
          </a:p>
          <a:p>
            <a:pPr lvl="4"/>
            <a:r>
              <a:rPr lang="en-GB" altLang="cs-CZ" smtClean="0"/>
              <a:t>Devátá úroveň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959225" y="7019925"/>
            <a:ext cx="2338388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446713" y="7019925"/>
            <a:ext cx="3186112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9288463" y="7019925"/>
            <a:ext cx="746125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D53DC99F-8019-42EC-9D6E-566671D040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DINPro-Bold" pitchFamily="48" charset="0"/>
          <a:ea typeface="Microsoft YaHei" charset="0"/>
          <a:cs typeface="Microsoft YaHei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DINPro-Bold" pitchFamily="48" charset="0"/>
          <a:ea typeface="Microsoft YaHei" charset="0"/>
          <a:cs typeface="Microsoft YaHei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DINPro-Bold" pitchFamily="48" charset="0"/>
          <a:ea typeface="Microsoft YaHei" charset="0"/>
          <a:cs typeface="Microsoft YaHei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DINPro-Bold" pitchFamily="48" charset="0"/>
          <a:ea typeface="Microsoft YaHei" charset="0"/>
          <a:cs typeface="Microsoft YaHei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DINPro-Bold" pitchFamily="48" charset="0"/>
          <a:ea typeface="Microsoft YaHei" charset="0"/>
          <a:cs typeface="Microsoft YaHei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DINPro-Bold" pitchFamily="48" charset="0"/>
          <a:ea typeface="Microsoft YaHei" charset="0"/>
          <a:cs typeface="Microsoft YaHei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DINPro-Bold" pitchFamily="48" charset="0"/>
          <a:ea typeface="Microsoft YaHei" charset="0"/>
          <a:cs typeface="Microsoft YaHei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DINPro-Bold" pitchFamily="48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j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j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j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j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j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j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j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j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00338" y="512763"/>
            <a:ext cx="6867525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titulního textu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3037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textu osnovy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 osnovy</a:t>
            </a:r>
          </a:p>
          <a:p>
            <a:pPr lvl="4"/>
            <a:r>
              <a:rPr lang="en-GB" altLang="cs-CZ" smtClean="0"/>
              <a:t>Pátá úroveň osnovy</a:t>
            </a:r>
          </a:p>
          <a:p>
            <a:pPr lvl="4"/>
            <a:r>
              <a:rPr lang="en-GB" altLang="cs-CZ" smtClean="0"/>
              <a:t>Šestá úroveň</a:t>
            </a:r>
          </a:p>
          <a:p>
            <a:pPr lvl="4"/>
            <a:r>
              <a:rPr lang="en-GB" altLang="cs-CZ" smtClean="0"/>
              <a:t>Sedmá úroveň</a:t>
            </a:r>
          </a:p>
          <a:p>
            <a:pPr lvl="4"/>
            <a:r>
              <a:rPr lang="en-GB" altLang="cs-CZ" smtClean="0"/>
              <a:t>Osmá úroveň textu</a:t>
            </a:r>
          </a:p>
          <a:p>
            <a:pPr lvl="4"/>
            <a:r>
              <a:rPr lang="en-GB" altLang="cs-CZ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hyperlink" Target="mailto:david.koppitz@mmr.cz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360363" y="5399088"/>
            <a:ext cx="3240087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107000"/>
              </a:lnSpc>
              <a:buClrTx/>
              <a:buFontTx/>
              <a:buNone/>
            </a:pPr>
            <a:r>
              <a:rPr lang="cs-CZ" altLang="cs-CZ" sz="2800" dirty="0" smtClean="0">
                <a:solidFill>
                  <a:srgbClr val="000000"/>
                </a:solidFill>
                <a:latin typeface="DINPro-Bold" pitchFamily="48" charset="0"/>
              </a:rPr>
              <a:t>10.12.2015</a:t>
            </a:r>
            <a:r>
              <a:rPr lang="cs-CZ" altLang="cs-CZ" sz="2800" dirty="0">
                <a:solidFill>
                  <a:srgbClr val="000000"/>
                </a:solidFill>
                <a:latin typeface="DINPro-Bold" pitchFamily="48" charset="0"/>
              </a:rPr>
              <a:t/>
            </a:r>
            <a:br>
              <a:rPr lang="cs-CZ" altLang="cs-CZ" sz="2800" dirty="0">
                <a:solidFill>
                  <a:srgbClr val="000000"/>
                </a:solidFill>
                <a:latin typeface="DINPro-Bold" pitchFamily="48" charset="0"/>
              </a:rPr>
            </a:br>
            <a:r>
              <a:rPr lang="cs-CZ" altLang="cs-CZ" sz="2800" dirty="0">
                <a:solidFill>
                  <a:srgbClr val="000000"/>
                </a:solidFill>
                <a:latin typeface="DINPro-Bold" pitchFamily="48" charset="0"/>
              </a:rPr>
              <a:t>PRAHA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4535488" y="3444875"/>
            <a:ext cx="4859337" cy="498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lnSpc>
                <a:spcPct val="107000"/>
              </a:lnSpc>
              <a:buClrTx/>
              <a:buFontTx/>
              <a:buNone/>
            </a:pPr>
            <a:r>
              <a:rPr lang="cs-CZ" altLang="cs-CZ" sz="3200">
                <a:solidFill>
                  <a:srgbClr val="000000"/>
                </a:solidFill>
                <a:latin typeface="DINPro-Bold" pitchFamily="48" charset="0"/>
              </a:rPr>
              <a:t>INTEGROVANÉ NÁSTROJE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r>
              <a:rPr lang="cs-CZ" altLang="cs-CZ" dirty="0">
                <a:solidFill>
                  <a:srgbClr val="000000"/>
                </a:solidFill>
              </a:rPr>
              <a:t>10.12.2015</a:t>
            </a:r>
          </a:p>
          <a:p>
            <a:pPr eaLnBrk="1"/>
            <a:endParaRPr lang="cs-CZ" altLang="cs-CZ" dirty="0" smtClean="0">
              <a:solidFill>
                <a:srgbClr val="000000"/>
              </a:solidFill>
            </a:endParaRPr>
          </a:p>
        </p:txBody>
      </p:sp>
      <p:sp>
        <p:nvSpPr>
          <p:cNvPr id="1229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9BF69E25-5E77-40A9-840E-457C0C5CB454}" type="slidenum">
              <a:rPr lang="cs-CZ" altLang="cs-CZ" smtClean="0">
                <a:solidFill>
                  <a:srgbClr val="000000"/>
                </a:solidFill>
              </a:rPr>
              <a:pPr eaLnBrk="1"/>
              <a:t>10</a:t>
            </a:fld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122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19363" y="239713"/>
            <a:ext cx="7373937" cy="1133475"/>
          </a:xfrm>
        </p:spPr>
        <p:txBody>
          <a:bodyPr/>
          <a:lstStyle/>
          <a:p>
            <a:pPr eaLnBrk="1"/>
            <a:r>
              <a:rPr lang="cs-CZ" altLang="cs-CZ" smtClean="0"/>
              <a:t>Metropolitní oblasti/aglomerace ITI</a:t>
            </a:r>
          </a:p>
        </p:txBody>
      </p:sp>
      <p:graphicFrame>
        <p:nvGraphicFramePr>
          <p:cNvPr id="7" name="Zástupný symbol pro obsah 5"/>
          <p:cNvGraphicFramePr>
            <a:graphicFrameLocks/>
          </p:cNvGraphicFramePr>
          <p:nvPr/>
        </p:nvGraphicFramePr>
        <p:xfrm>
          <a:off x="2519363" y="2124075"/>
          <a:ext cx="7058025" cy="3187843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2352164"/>
                <a:gridCol w="1536951"/>
                <a:gridCol w="3168910"/>
              </a:tblGrid>
              <a:tr h="560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Metropolitní oblast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Počet obyvatel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Počet statuárních měst / obcí </a:t>
                      </a:r>
                      <a:r>
                        <a:rPr lang="cs-CZ" sz="1600" dirty="0" smtClean="0">
                          <a:effectLst/>
                        </a:rPr>
                        <a:t/>
                      </a:r>
                      <a:br>
                        <a:rPr lang="cs-CZ" sz="1600" dirty="0" smtClean="0">
                          <a:effectLst/>
                        </a:rPr>
                      </a:br>
                      <a:r>
                        <a:rPr lang="cs-CZ" sz="1600" dirty="0" smtClean="0">
                          <a:effectLst/>
                        </a:rPr>
                        <a:t>v </a:t>
                      </a:r>
                      <a:r>
                        <a:rPr lang="cs-CZ" sz="1600" dirty="0">
                          <a:effectLst/>
                        </a:rPr>
                        <a:t>MO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</a:tr>
              <a:tr h="401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Pražská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2 000 000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2/515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</a:tr>
              <a:tr h="401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Ostravská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965 </a:t>
                      </a:r>
                      <a:r>
                        <a:rPr lang="cs-CZ" sz="1600" dirty="0">
                          <a:effectLst/>
                        </a:rPr>
                        <a:t>000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5/119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</a:tr>
              <a:tr h="364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Brněnská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610 000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1/167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</a:tr>
              <a:tr h="364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Ústecko-Chomutovská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520 000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5/75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</a:tr>
              <a:tr h="364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Olomoucká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440 000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3/230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</a:tr>
              <a:tr h="364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Hradecko-Pardubická</a:t>
                      </a:r>
                      <a:endParaRPr lang="cs-CZ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330 000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2/145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</a:tr>
              <a:tr h="364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Plzeňská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310 000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1/117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</a:tr>
            </a:tbl>
          </a:graphicData>
        </a:graphic>
      </p:graphicFrame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5446713" y="7019925"/>
            <a:ext cx="3186112" cy="51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r>
              <a:rPr lang="cs-CZ" altLang="cs-CZ" dirty="0" smtClean="0">
                <a:solidFill>
                  <a:srgbClr val="000000"/>
                </a:solidFill>
              </a:rPr>
              <a:t>Integrované nástroje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r>
              <a:rPr lang="cs-CZ" altLang="cs-CZ" dirty="0">
                <a:solidFill>
                  <a:srgbClr val="000000"/>
                </a:solidFill>
              </a:rPr>
              <a:t>10.12.2015</a:t>
            </a:r>
          </a:p>
        </p:txBody>
      </p:sp>
      <p:sp>
        <p:nvSpPr>
          <p:cNvPr id="1331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2D622796-9363-4565-9A66-86E9ED372914}" type="slidenum">
              <a:rPr lang="cs-CZ" altLang="cs-CZ" smtClean="0">
                <a:solidFill>
                  <a:srgbClr val="000000"/>
                </a:solidFill>
              </a:rPr>
              <a:pPr eaLnBrk="1"/>
              <a:t>11</a:t>
            </a:fld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133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19363" y="239713"/>
            <a:ext cx="7373937" cy="1133475"/>
          </a:xfrm>
        </p:spPr>
        <p:txBody>
          <a:bodyPr/>
          <a:lstStyle/>
          <a:p>
            <a:pPr eaLnBrk="1"/>
            <a:r>
              <a:rPr lang="cs-CZ" altLang="cs-CZ" smtClean="0"/>
              <a:t>Integrované plány rozvoje území (IPRÚ)</a:t>
            </a:r>
          </a:p>
        </p:txBody>
      </p:sp>
      <p:sp>
        <p:nvSpPr>
          <p:cNvPr id="133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19363" y="1439863"/>
            <a:ext cx="7083425" cy="5213350"/>
          </a:xfrm>
        </p:spPr>
        <p:txBody>
          <a:bodyPr/>
          <a:lstStyle/>
          <a:p>
            <a:pPr algn="just">
              <a:buFont typeface="Arial" charset="0"/>
              <a:buChar char="•"/>
            </a:pPr>
            <a:endParaRPr lang="cs-CZ" altLang="cs-CZ" sz="1800" smtClean="0"/>
          </a:p>
          <a:p>
            <a:pPr algn="just">
              <a:buFont typeface="Arial" charset="0"/>
              <a:buChar char="•"/>
            </a:pPr>
            <a:r>
              <a:rPr lang="cs-CZ" altLang="cs-CZ" sz="2000" smtClean="0"/>
              <a:t>Koordinace navzájem provázaných a územně zacílených intervencí z různých prioritních os jednoho či více programů ESI fondů. </a:t>
            </a:r>
            <a:r>
              <a:rPr lang="cs-CZ" altLang="cs-CZ" sz="2000" b="1" smtClean="0"/>
              <a:t>Řešené území představuje jádrové město </a:t>
            </a:r>
            <a:br>
              <a:rPr lang="cs-CZ" altLang="cs-CZ" sz="2000" b="1" smtClean="0"/>
            </a:br>
            <a:r>
              <a:rPr lang="cs-CZ" altLang="cs-CZ" sz="2000" b="1" smtClean="0"/>
              <a:t>a jeho spádové území vymezené na základě funkčních vazeb</a:t>
            </a:r>
            <a:r>
              <a:rPr lang="cs-CZ" altLang="cs-CZ" sz="2000" smtClean="0"/>
              <a:t>.</a:t>
            </a:r>
          </a:p>
          <a:p>
            <a:pPr algn="just">
              <a:buFont typeface="Arial" charset="0"/>
              <a:buChar char="•"/>
            </a:pPr>
            <a:r>
              <a:rPr lang="cs-CZ" altLang="cs-CZ" sz="2000" smtClean="0"/>
              <a:t>Mezi hlavní nosná témata spojující jádrová města s jejich funkčním zázemím patří zejména:</a:t>
            </a:r>
            <a:endParaRPr lang="cs-CZ" altLang="cs-CZ" sz="2000" i="1" smtClean="0"/>
          </a:p>
          <a:p>
            <a:pPr lvl="1">
              <a:spcBef>
                <a:spcPts val="600"/>
              </a:spcBef>
              <a:buFont typeface="Courier New" pitchFamily="49" charset="0"/>
              <a:buChar char="o"/>
            </a:pPr>
            <a:r>
              <a:rPr lang="cs-CZ" altLang="cs-CZ" sz="2000" smtClean="0"/>
              <a:t>doprava</a:t>
            </a:r>
          </a:p>
          <a:p>
            <a:pPr lvl="1">
              <a:spcBef>
                <a:spcPts val="600"/>
              </a:spcBef>
              <a:buFont typeface="Courier New" pitchFamily="49" charset="0"/>
              <a:buChar char="o"/>
            </a:pPr>
            <a:r>
              <a:rPr lang="cs-CZ" altLang="cs-CZ" sz="2000" smtClean="0"/>
              <a:t>veřejné služby (zejména sociální)</a:t>
            </a:r>
          </a:p>
          <a:p>
            <a:pPr lvl="1">
              <a:spcBef>
                <a:spcPts val="600"/>
              </a:spcBef>
              <a:buFont typeface="Courier New" pitchFamily="49" charset="0"/>
              <a:buChar char="o"/>
            </a:pPr>
            <a:r>
              <a:rPr lang="cs-CZ" altLang="cs-CZ" sz="2000" smtClean="0"/>
              <a:t>zaměstnanost a trh práce</a:t>
            </a:r>
          </a:p>
          <a:p>
            <a:pPr lvl="1">
              <a:spcBef>
                <a:spcPts val="600"/>
              </a:spcBef>
              <a:buFont typeface="Courier New" pitchFamily="49" charset="0"/>
              <a:buChar char="o"/>
            </a:pPr>
            <a:r>
              <a:rPr lang="cs-CZ" altLang="cs-CZ" sz="2000" smtClean="0"/>
              <a:t>životní prostředí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5446713" y="7019925"/>
            <a:ext cx="3186112" cy="51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r>
              <a:rPr lang="cs-CZ" altLang="cs-CZ" dirty="0" smtClean="0">
                <a:solidFill>
                  <a:srgbClr val="000000"/>
                </a:solidFill>
              </a:rPr>
              <a:t>Integrované nástroje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r>
              <a:rPr lang="cs-CZ" altLang="cs-CZ" dirty="0">
                <a:solidFill>
                  <a:srgbClr val="000000"/>
                </a:solidFill>
              </a:rPr>
              <a:t>10.12.2015</a:t>
            </a:r>
          </a:p>
        </p:txBody>
      </p:sp>
      <p:sp>
        <p:nvSpPr>
          <p:cNvPr id="1434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6792AE18-8D51-44A4-9048-8A1D3D9AD901}" type="slidenum">
              <a:rPr lang="cs-CZ" altLang="cs-CZ" smtClean="0">
                <a:solidFill>
                  <a:srgbClr val="000000"/>
                </a:solidFill>
              </a:rPr>
              <a:pPr eaLnBrk="1"/>
              <a:t>12</a:t>
            </a:fld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143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19363" y="239713"/>
            <a:ext cx="7373937" cy="1133475"/>
          </a:xfrm>
        </p:spPr>
        <p:txBody>
          <a:bodyPr/>
          <a:lstStyle/>
          <a:p>
            <a:pPr eaLnBrk="1"/>
            <a:r>
              <a:rPr lang="cs-CZ" altLang="cs-CZ" smtClean="0"/>
              <a:t>Integrované plány rozvoje území (IPRÚ)</a:t>
            </a:r>
          </a:p>
        </p:txBody>
      </p:sp>
      <p:graphicFrame>
        <p:nvGraphicFramePr>
          <p:cNvPr id="7" name="Zástupný symbol pro obsah 5"/>
          <p:cNvGraphicFramePr>
            <a:graphicFrameLocks/>
          </p:cNvGraphicFramePr>
          <p:nvPr/>
        </p:nvGraphicFramePr>
        <p:xfrm>
          <a:off x="2735263" y="2339975"/>
          <a:ext cx="6769100" cy="2593973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2880468"/>
                <a:gridCol w="1911142"/>
                <a:gridCol w="1977490"/>
              </a:tblGrid>
              <a:tr h="331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Regionální pól rozvoje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Počet obyvatel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Počet obcí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</a:tr>
              <a:tr h="40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České Budějovice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155</a:t>
                      </a:r>
                      <a:r>
                        <a:rPr lang="cs-CZ" sz="1800" baseline="0" dirty="0" smtClean="0">
                          <a:effectLst/>
                        </a:rPr>
                        <a:t> 000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79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</a:tr>
              <a:tr h="40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Jihlava</a:t>
                      </a:r>
                      <a:endParaRPr lang="cs-CZ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100 000</a:t>
                      </a:r>
                      <a:endParaRPr lang="cs-CZ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75</a:t>
                      </a:r>
                      <a:endParaRPr lang="cs-CZ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</a:tr>
              <a:tr h="364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Karlovy Vary</a:t>
                      </a:r>
                      <a:endParaRPr lang="cs-CZ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114 000</a:t>
                      </a:r>
                      <a:endParaRPr lang="cs-CZ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27</a:t>
                      </a:r>
                      <a:endParaRPr lang="cs-CZ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</a:tr>
              <a:tr h="364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Liberec – Jablonec n. N.</a:t>
                      </a:r>
                      <a:endParaRPr lang="cs-CZ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kern="1200" dirty="0" smtClean="0">
                          <a:effectLst/>
                        </a:rPr>
                        <a:t>174 000</a:t>
                      </a:r>
                      <a:endParaRPr lang="cs-CZ" sz="18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kern="1200" dirty="0" smtClean="0">
                          <a:effectLst/>
                        </a:rPr>
                        <a:t>24</a:t>
                      </a:r>
                      <a:endParaRPr lang="cs-CZ" sz="18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4" marR="68584" marT="0" marB="0" anchor="ctr"/>
                </a:tc>
              </a:tr>
              <a:tr h="364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Mladá Boleslav</a:t>
                      </a:r>
                      <a:endParaRPr lang="cs-CZ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58 000</a:t>
                      </a:r>
                      <a:endParaRPr lang="cs-CZ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18</a:t>
                      </a:r>
                      <a:endParaRPr lang="cs-CZ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</a:tr>
              <a:tr h="364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Zlín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107 000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11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</a:tr>
            </a:tbl>
          </a:graphicData>
        </a:graphic>
      </p:graphicFrame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5446713" y="7019925"/>
            <a:ext cx="3186112" cy="51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r>
              <a:rPr lang="cs-CZ" altLang="cs-CZ" dirty="0" smtClean="0">
                <a:solidFill>
                  <a:srgbClr val="000000"/>
                </a:solidFill>
              </a:rPr>
              <a:t>Integrované nástroje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r>
              <a:rPr lang="cs-CZ" altLang="cs-CZ" dirty="0">
                <a:solidFill>
                  <a:srgbClr val="000000"/>
                </a:solidFill>
              </a:rPr>
              <a:t>10.12.2015</a:t>
            </a:r>
          </a:p>
        </p:txBody>
      </p:sp>
      <p:sp>
        <p:nvSpPr>
          <p:cNvPr id="1536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9E10130E-EA49-4B70-9347-11EC531EC47A}" type="slidenum">
              <a:rPr lang="cs-CZ" altLang="cs-CZ" smtClean="0">
                <a:solidFill>
                  <a:srgbClr val="000000"/>
                </a:solidFill>
              </a:rPr>
              <a:pPr eaLnBrk="1"/>
              <a:t>13</a:t>
            </a:fld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153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19363" y="239713"/>
            <a:ext cx="7373937" cy="1133475"/>
          </a:xfrm>
        </p:spPr>
        <p:txBody>
          <a:bodyPr/>
          <a:lstStyle/>
          <a:p>
            <a:pPr eaLnBrk="1"/>
            <a:r>
              <a:rPr lang="cs-CZ" altLang="cs-CZ" smtClean="0"/>
              <a:t>Komunitně vedený místní rozvoj</a:t>
            </a:r>
          </a:p>
        </p:txBody>
      </p:sp>
      <p:sp>
        <p:nvSpPr>
          <p:cNvPr id="153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19363" y="1439863"/>
            <a:ext cx="7083425" cy="521335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cs-CZ" altLang="cs-CZ" sz="2000" smtClean="0"/>
              <a:t>Podmínkou je osvědčení o standardizaci MAS (SZIF)</a:t>
            </a:r>
          </a:p>
          <a:p>
            <a:pPr>
              <a:buFont typeface="Arial" charset="0"/>
              <a:buChar char="•"/>
            </a:pPr>
            <a:r>
              <a:rPr lang="cs-CZ" altLang="cs-CZ" sz="2000" smtClean="0"/>
              <a:t>Výzva pro předkládání strategií CLLD </a:t>
            </a:r>
          </a:p>
          <a:p>
            <a:pPr lvl="1">
              <a:buFont typeface="Arial" charset="0"/>
              <a:buChar char="•"/>
            </a:pPr>
            <a:r>
              <a:rPr lang="cs-CZ" altLang="cs-CZ" sz="1800" b="1" smtClean="0"/>
              <a:t>otevřena 1. 9. 2015 </a:t>
            </a:r>
          </a:p>
          <a:p>
            <a:pPr>
              <a:buFont typeface="Arial" charset="0"/>
              <a:buChar char="•"/>
            </a:pPr>
            <a:r>
              <a:rPr lang="cs-CZ" altLang="cs-CZ" sz="2000" smtClean="0"/>
              <a:t>Podpora z IROP, Programu rozvoje venkova, </a:t>
            </a:r>
            <a:br>
              <a:rPr lang="cs-CZ" altLang="cs-CZ" sz="2000" smtClean="0"/>
            </a:br>
            <a:r>
              <a:rPr lang="cs-CZ" altLang="cs-CZ" sz="2000" smtClean="0"/>
              <a:t>OP Zaměstnanost  a OP Životní prostředí</a:t>
            </a:r>
          </a:p>
          <a:p>
            <a:pPr>
              <a:buFont typeface="Arial" charset="0"/>
              <a:buChar char="•"/>
            </a:pPr>
            <a:r>
              <a:rPr lang="cs-CZ" altLang="cs-CZ" sz="2000" smtClean="0"/>
              <a:t>MMR – ORP – metodická pomoc (i v rámci projektu MEDUIN)</a:t>
            </a:r>
          </a:p>
          <a:p>
            <a:pPr>
              <a:buFont typeface="Arial" charset="0"/>
              <a:buChar char="•"/>
            </a:pPr>
            <a:r>
              <a:rPr lang="cs-CZ" altLang="cs-CZ" sz="2000" smtClean="0"/>
              <a:t>Organizace seminářů pro MAS</a:t>
            </a:r>
            <a:endParaRPr lang="cs-CZ" altLang="cs-CZ" sz="2400" smtClean="0"/>
          </a:p>
          <a:p>
            <a:pPr lvl="1">
              <a:spcBef>
                <a:spcPts val="600"/>
              </a:spcBef>
              <a:buFont typeface="Courier New" pitchFamily="49" charset="0"/>
              <a:buChar char="o"/>
            </a:pPr>
            <a:endParaRPr lang="cs-CZ" altLang="cs-CZ" sz="2000" smtClean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5446713" y="7019925"/>
            <a:ext cx="3186112" cy="51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r>
              <a:rPr lang="cs-CZ" altLang="cs-CZ" dirty="0" smtClean="0">
                <a:solidFill>
                  <a:srgbClr val="000000"/>
                </a:solidFill>
              </a:rPr>
              <a:t>Integrované nástroje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r>
              <a:rPr lang="cs-CZ" altLang="cs-CZ" dirty="0">
                <a:solidFill>
                  <a:srgbClr val="000000"/>
                </a:solidFill>
              </a:rPr>
              <a:t>10.12.2015</a:t>
            </a:r>
          </a:p>
          <a:p>
            <a:pPr eaLnBrk="1"/>
            <a:endParaRPr lang="cs-CZ" altLang="cs-CZ" dirty="0" smtClean="0">
              <a:solidFill>
                <a:srgbClr val="000000"/>
              </a:solidFill>
            </a:endParaRPr>
          </a:p>
        </p:txBody>
      </p:sp>
      <p:sp>
        <p:nvSpPr>
          <p:cNvPr id="614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9F838948-8A96-4A3E-9348-D6506B0B0D48}" type="slidenum">
              <a:rPr lang="cs-CZ" altLang="cs-CZ" smtClean="0">
                <a:solidFill>
                  <a:srgbClr val="000000"/>
                </a:solidFill>
              </a:rPr>
              <a:pPr eaLnBrk="1"/>
              <a:t>14</a:t>
            </a:fld>
            <a:endParaRPr lang="cs-CZ" altLang="cs-CZ" dirty="0" smtClean="0">
              <a:solidFill>
                <a:srgbClr val="000000"/>
              </a:solidFill>
            </a:endParaRPr>
          </a:p>
        </p:txBody>
      </p:sp>
      <p:sp>
        <p:nvSpPr>
          <p:cNvPr id="61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19363" y="239713"/>
            <a:ext cx="7373937" cy="1133475"/>
          </a:xfrm>
        </p:spPr>
        <p:txBody>
          <a:bodyPr/>
          <a:lstStyle/>
          <a:p>
            <a:pPr eaLnBrk="1"/>
            <a:r>
              <a:rPr lang="cs-CZ" altLang="cs-CZ" smtClean="0"/>
              <a:t>Srovnání IPRM – ITI – IPRÚ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305241"/>
              </p:ext>
            </p:extLst>
          </p:nvPr>
        </p:nvGraphicFramePr>
        <p:xfrm>
          <a:off x="1223888" y="1198773"/>
          <a:ext cx="8304288" cy="479875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76072"/>
                <a:gridCol w="2076072"/>
                <a:gridCol w="2076072"/>
                <a:gridCol w="2076072"/>
              </a:tblGrid>
              <a:tr h="66263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chemeClr val="bg1"/>
                          </a:solidFill>
                        </a:rPr>
                        <a:t>IPRM</a:t>
                      </a:r>
                      <a:endParaRPr lang="cs-CZ" sz="2400" dirty="0">
                        <a:solidFill>
                          <a:schemeClr val="bg1"/>
                        </a:solidFill>
                      </a:endParaRPr>
                    </a:p>
                  </a:txBody>
                  <a:tcPr marL="91433" marR="91433" anchor="ctr">
                    <a:solidFill>
                      <a:srgbClr val="BA141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chemeClr val="bg1"/>
                          </a:solidFill>
                        </a:rPr>
                        <a:t>ITI</a:t>
                      </a:r>
                      <a:endParaRPr lang="cs-CZ" sz="2400" dirty="0">
                        <a:solidFill>
                          <a:schemeClr val="bg1"/>
                        </a:solidFill>
                      </a:endParaRPr>
                    </a:p>
                  </a:txBody>
                  <a:tcPr marL="91433" marR="91433" anchor="ctr">
                    <a:solidFill>
                      <a:srgbClr val="70B5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chemeClr val="bg1"/>
                          </a:solidFill>
                        </a:rPr>
                        <a:t>IPRÚ</a:t>
                      </a:r>
                      <a:endParaRPr lang="cs-CZ" sz="2400" dirty="0">
                        <a:solidFill>
                          <a:schemeClr val="bg1"/>
                        </a:solidFill>
                      </a:endParaRPr>
                    </a:p>
                  </a:txBody>
                  <a:tcPr marL="91433" marR="91433" anchor="ctr">
                    <a:solidFill>
                      <a:srgbClr val="662580"/>
                    </a:solidFill>
                  </a:tcPr>
                </a:tc>
              </a:tr>
              <a:tr h="662632">
                <a:tc>
                  <a:txBody>
                    <a:bodyPr/>
                    <a:lstStyle/>
                    <a:p>
                      <a:r>
                        <a:rPr lang="cs-CZ" dirty="0" smtClean="0"/>
                        <a:t>Alokace (mld. Kč)</a:t>
                      </a:r>
                      <a:endParaRPr lang="cs-CZ" dirty="0"/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59,3</a:t>
                      </a:r>
                      <a:endParaRPr lang="cs-CZ" dirty="0"/>
                    </a:p>
                  </a:txBody>
                  <a:tcPr marL="91433" marR="91433" anchor="ctr">
                    <a:solidFill>
                      <a:srgbClr val="BA141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38,2</a:t>
                      </a:r>
                      <a:endParaRPr lang="cs-CZ" dirty="0"/>
                    </a:p>
                  </a:txBody>
                  <a:tcPr marL="91433" marR="91433" anchor="ctr">
                    <a:solidFill>
                      <a:srgbClr val="70B5E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10,5</a:t>
                      </a:r>
                      <a:endParaRPr lang="cs-CZ" dirty="0"/>
                    </a:p>
                  </a:txBody>
                  <a:tcPr marL="91433" marR="91433" anchor="ctr">
                    <a:solidFill>
                      <a:srgbClr val="662580">
                        <a:alpha val="20000"/>
                      </a:srgbClr>
                    </a:solidFill>
                  </a:tcPr>
                </a:tc>
              </a:tr>
              <a:tr h="662632">
                <a:tc>
                  <a:txBody>
                    <a:bodyPr/>
                    <a:lstStyle/>
                    <a:p>
                      <a:r>
                        <a:rPr lang="cs-CZ" dirty="0" smtClean="0"/>
                        <a:t>Financování</a:t>
                      </a:r>
                      <a:endParaRPr lang="cs-CZ" dirty="0"/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IOP, ROP </a:t>
                      </a:r>
                      <a:br>
                        <a:rPr lang="cs-CZ" sz="1600" dirty="0" smtClean="0"/>
                      </a:br>
                      <a:r>
                        <a:rPr lang="cs-CZ" sz="1600" dirty="0" smtClean="0"/>
                        <a:t>doplňkově</a:t>
                      </a:r>
                      <a:r>
                        <a:rPr lang="cs-CZ" sz="1600" baseline="0" dirty="0" smtClean="0"/>
                        <a:t> TOP</a:t>
                      </a:r>
                      <a:endParaRPr lang="cs-CZ" sz="1600" dirty="0"/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IROP,</a:t>
                      </a:r>
                      <a:r>
                        <a:rPr lang="cs-CZ" sz="1600" baseline="0" dirty="0" smtClean="0"/>
                        <a:t> OP D, OP PIK, OP VVV, OP Z, OP ŽP</a:t>
                      </a:r>
                      <a:endParaRPr lang="cs-CZ" sz="1600" dirty="0"/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IROP,</a:t>
                      </a:r>
                      <a:r>
                        <a:rPr lang="cs-CZ" sz="1600" baseline="0" dirty="0" smtClean="0"/>
                        <a:t> OP D, OP Z</a:t>
                      </a:r>
                      <a:endParaRPr lang="cs-CZ" sz="1600" dirty="0"/>
                    </a:p>
                  </a:txBody>
                  <a:tcPr marL="91433" marR="91433" anchor="ctr"/>
                </a:tc>
              </a:tr>
              <a:tr h="662632">
                <a:tc>
                  <a:txBody>
                    <a:bodyPr/>
                    <a:lstStyle/>
                    <a:p>
                      <a:r>
                        <a:rPr lang="cs-CZ" dirty="0" smtClean="0"/>
                        <a:t>Zájmové</a:t>
                      </a:r>
                      <a:r>
                        <a:rPr lang="cs-CZ" baseline="0" dirty="0" smtClean="0"/>
                        <a:t> území</a:t>
                      </a:r>
                      <a:endParaRPr lang="cs-CZ" dirty="0"/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Město</a:t>
                      </a:r>
                      <a:endParaRPr lang="cs-CZ" dirty="0"/>
                    </a:p>
                  </a:txBody>
                  <a:tcPr marL="91433" marR="91433" anchor="ctr">
                    <a:solidFill>
                      <a:srgbClr val="BA141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Město</a:t>
                      </a:r>
                      <a:r>
                        <a:rPr lang="cs-CZ" baseline="0" dirty="0" smtClean="0"/>
                        <a:t> + zázemí</a:t>
                      </a:r>
                      <a:endParaRPr lang="cs-CZ" dirty="0"/>
                    </a:p>
                  </a:txBody>
                  <a:tcPr marL="91433" marR="91433" anchor="ctr">
                    <a:solidFill>
                      <a:srgbClr val="70B5E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Město + zázemí</a:t>
                      </a:r>
                      <a:endParaRPr lang="cs-CZ" dirty="0"/>
                    </a:p>
                  </a:txBody>
                  <a:tcPr marL="91433" marR="91433" anchor="ctr">
                    <a:solidFill>
                      <a:srgbClr val="662580">
                        <a:alpha val="20000"/>
                      </a:srgbClr>
                    </a:solidFill>
                  </a:tcPr>
                </a:tc>
              </a:tr>
              <a:tr h="662632">
                <a:tc>
                  <a:txBody>
                    <a:bodyPr/>
                    <a:lstStyle/>
                    <a:p>
                      <a:r>
                        <a:rPr lang="cs-CZ" dirty="0" smtClean="0"/>
                        <a:t>Počet nositelů</a:t>
                      </a:r>
                      <a:endParaRPr lang="cs-CZ" dirty="0"/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44</a:t>
                      </a:r>
                      <a:endParaRPr lang="cs-CZ" dirty="0"/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</a:t>
                      </a:r>
                      <a:endParaRPr lang="cs-CZ" dirty="0"/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marL="91433" marR="91433" anchor="ctr"/>
                </a:tc>
              </a:tr>
              <a:tr h="662632">
                <a:tc>
                  <a:txBody>
                    <a:bodyPr/>
                    <a:lstStyle/>
                    <a:p>
                      <a:r>
                        <a:rPr lang="cs-CZ" dirty="0" smtClean="0"/>
                        <a:t>Počet zahrnutých obcí</a:t>
                      </a:r>
                      <a:endParaRPr lang="cs-CZ" dirty="0"/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44</a:t>
                      </a:r>
                      <a:endParaRPr lang="cs-CZ" dirty="0"/>
                    </a:p>
                  </a:txBody>
                  <a:tcPr marL="91433" marR="91433" anchor="ctr">
                    <a:solidFill>
                      <a:srgbClr val="BA141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1378</a:t>
                      </a:r>
                      <a:endParaRPr lang="cs-CZ" dirty="0"/>
                    </a:p>
                  </a:txBody>
                  <a:tcPr marL="91433" marR="91433" anchor="ctr">
                    <a:solidFill>
                      <a:srgbClr val="70B5E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234</a:t>
                      </a:r>
                      <a:endParaRPr lang="cs-CZ" dirty="0"/>
                    </a:p>
                  </a:txBody>
                  <a:tcPr marL="91433" marR="91433" anchor="ctr">
                    <a:solidFill>
                      <a:srgbClr val="662580">
                        <a:alpha val="20000"/>
                      </a:srgbClr>
                    </a:solidFill>
                  </a:tcPr>
                </a:tc>
              </a:tr>
              <a:tr h="662632">
                <a:tc>
                  <a:txBody>
                    <a:bodyPr/>
                    <a:lstStyle/>
                    <a:p>
                      <a:r>
                        <a:rPr lang="cs-CZ" dirty="0" smtClean="0"/>
                        <a:t>Počet obyvatel (mil.)</a:t>
                      </a:r>
                      <a:endParaRPr lang="cs-CZ" dirty="0"/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2,8</a:t>
                      </a:r>
                      <a:endParaRPr lang="cs-CZ" dirty="0"/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5,2</a:t>
                      </a:r>
                      <a:endParaRPr lang="cs-CZ" dirty="0"/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0,7</a:t>
                      </a:r>
                      <a:endParaRPr lang="cs-CZ" dirty="0"/>
                    </a:p>
                  </a:txBody>
                  <a:tcPr marL="91433" marR="91433" anchor="ctr"/>
                </a:tc>
              </a:tr>
            </a:tbl>
          </a:graphicData>
        </a:graphic>
      </p:graphicFrame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5446713" y="7019925"/>
            <a:ext cx="3186112" cy="51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r>
              <a:rPr lang="cs-CZ" altLang="cs-CZ" dirty="0" smtClean="0">
                <a:solidFill>
                  <a:srgbClr val="000000"/>
                </a:solidFill>
              </a:rPr>
              <a:t>Integrované nástroje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r>
              <a:rPr lang="cs-CZ" altLang="cs-CZ" dirty="0">
                <a:solidFill>
                  <a:srgbClr val="000000"/>
                </a:solidFill>
              </a:rPr>
              <a:t>10.12.2015</a:t>
            </a:r>
          </a:p>
          <a:p>
            <a:pPr eaLnBrk="1"/>
            <a:endParaRPr lang="cs-CZ" altLang="cs-CZ" dirty="0" smtClean="0">
              <a:solidFill>
                <a:srgbClr val="000000"/>
              </a:solidFill>
            </a:endParaRPr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D6C5EC41-6198-480C-9F91-355D0FD97977}" type="slidenum">
              <a:rPr lang="cs-CZ" altLang="cs-CZ" smtClean="0">
                <a:solidFill>
                  <a:srgbClr val="000000"/>
                </a:solidFill>
              </a:rPr>
              <a:pPr eaLnBrk="1"/>
              <a:t>15</a:t>
            </a:fld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163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19363" y="239713"/>
            <a:ext cx="7373937" cy="1133475"/>
          </a:xfrm>
        </p:spPr>
        <p:txBody>
          <a:bodyPr/>
          <a:lstStyle/>
          <a:p>
            <a:pPr eaLnBrk="1"/>
            <a:r>
              <a:rPr lang="cs-CZ" altLang="cs-CZ" smtClean="0"/>
              <a:t>Posílení principu partnerství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2736056" y="1691605"/>
          <a:ext cx="669674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5446713" y="7019925"/>
            <a:ext cx="3186112" cy="51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r>
              <a:rPr lang="cs-CZ" altLang="cs-CZ" dirty="0" smtClean="0">
                <a:solidFill>
                  <a:srgbClr val="000000"/>
                </a:solidFill>
              </a:rPr>
              <a:t>Integrované nástroje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r>
              <a:rPr lang="cs-CZ" altLang="cs-CZ" dirty="0">
                <a:solidFill>
                  <a:srgbClr val="000000"/>
                </a:solidFill>
              </a:rPr>
              <a:t>10.12.2015</a:t>
            </a:r>
          </a:p>
        </p:txBody>
      </p:sp>
      <p:sp>
        <p:nvSpPr>
          <p:cNvPr id="1741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C9CA88FD-0BE4-4FCC-A749-B125AE00F75F}" type="slidenum">
              <a:rPr lang="cs-CZ" altLang="cs-CZ" smtClean="0">
                <a:solidFill>
                  <a:srgbClr val="000000"/>
                </a:solidFill>
              </a:rPr>
              <a:pPr eaLnBrk="1"/>
              <a:t>16</a:t>
            </a:fld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174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19363" y="239713"/>
            <a:ext cx="7373937" cy="1133475"/>
          </a:xfrm>
        </p:spPr>
        <p:txBody>
          <a:bodyPr/>
          <a:lstStyle/>
          <a:p>
            <a:pPr eaLnBrk="1"/>
            <a:r>
              <a:rPr lang="cs-CZ" altLang="cs-CZ" smtClean="0"/>
              <a:t>Koordinace územní dimenze</a:t>
            </a:r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19363" y="1439863"/>
            <a:ext cx="7083425" cy="52133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2400" b="1" dirty="0" smtClean="0"/>
              <a:t>Systém stálých konferencí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cs-CZ" sz="2000" dirty="0" smtClean="0"/>
              <a:t>Národní stálá konference a Regionální stálé konference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cs-CZ" sz="2000" dirty="0" smtClean="0"/>
              <a:t>Vazba na Dohodu o partnerství, Národní dokument </a:t>
            </a:r>
            <a:br>
              <a:rPr lang="cs-CZ" sz="2000" dirty="0" smtClean="0"/>
            </a:br>
            <a:r>
              <a:rPr lang="cs-CZ" sz="2000" dirty="0" smtClean="0"/>
              <a:t>k územní dimenzi a Metodický pokyn pro využití integrovaných nástrojů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cs-CZ" sz="2000" dirty="0" smtClean="0"/>
              <a:t>Pozitivní reakce EK na uplatnění principu partnerství </a:t>
            </a:r>
            <a:br>
              <a:rPr lang="cs-CZ" sz="2000" dirty="0" smtClean="0"/>
            </a:br>
            <a:r>
              <a:rPr lang="cs-CZ" sz="2000" dirty="0" smtClean="0"/>
              <a:t>v podobě systému Stálých konferencí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endParaRPr lang="cs-CZ" sz="2400" b="1" dirty="0" smtClean="0"/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2400" b="1" dirty="0" smtClean="0"/>
              <a:t>Cíl ve vztahu k IN</a:t>
            </a:r>
            <a:endParaRPr lang="cs-CZ" sz="2400" b="1" dirty="0"/>
          </a:p>
          <a:p>
            <a:pPr marL="441325" indent="0"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2000" i="1" dirty="0" smtClean="0"/>
              <a:t>Zajistit propojenost </a:t>
            </a:r>
            <a:r>
              <a:rPr lang="cs-CZ" sz="2000" i="1" dirty="0"/>
              <a:t>mezi řídicími </a:t>
            </a:r>
            <a:r>
              <a:rPr lang="cs-CZ" sz="2000" i="1" dirty="0" smtClean="0"/>
              <a:t>orgány a </a:t>
            </a:r>
            <a:r>
              <a:rPr lang="cs-CZ" sz="2000" i="1" dirty="0"/>
              <a:t>integrovanými strategiemi realizovanými v </a:t>
            </a:r>
            <a:r>
              <a:rPr lang="cs-CZ" sz="2000" i="1" dirty="0" smtClean="0"/>
              <a:t>území </a:t>
            </a:r>
            <a:r>
              <a:rPr lang="cs-CZ" sz="2000" i="1" dirty="0"/>
              <a:t>za účelem efektivní implementace územní </a:t>
            </a:r>
            <a:r>
              <a:rPr lang="cs-CZ" sz="2000" i="1" dirty="0" smtClean="0"/>
              <a:t>dimenze.</a:t>
            </a:r>
            <a:endParaRPr lang="cs-CZ" sz="2000" dirty="0" smtClean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cs-CZ" sz="2000" dirty="0" smtClean="0"/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endParaRPr lang="cs-CZ" sz="2000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5446713" y="7019925"/>
            <a:ext cx="3186112" cy="51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r>
              <a:rPr lang="cs-CZ" altLang="cs-CZ" dirty="0" smtClean="0">
                <a:solidFill>
                  <a:srgbClr val="000000"/>
                </a:solidFill>
              </a:rPr>
              <a:t>Integrované nástroje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r>
              <a:rPr lang="cs-CZ" altLang="cs-CZ" dirty="0">
                <a:solidFill>
                  <a:srgbClr val="000000"/>
                </a:solidFill>
              </a:rPr>
              <a:t>10.12.2015</a:t>
            </a:r>
          </a:p>
          <a:p>
            <a:pPr eaLnBrk="1"/>
            <a:endParaRPr lang="cs-CZ" altLang="cs-CZ" dirty="0" smtClean="0">
              <a:solidFill>
                <a:srgbClr val="000000"/>
              </a:solidFill>
            </a:endParaRPr>
          </a:p>
        </p:txBody>
      </p:sp>
      <p:sp>
        <p:nvSpPr>
          <p:cNvPr id="1843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B4CFE321-6ED6-41B5-BDD1-63D5DD0562C8}" type="slidenum">
              <a:rPr lang="cs-CZ" altLang="cs-CZ" smtClean="0">
                <a:solidFill>
                  <a:srgbClr val="000000"/>
                </a:solidFill>
              </a:rPr>
              <a:pPr eaLnBrk="1"/>
              <a:t>17</a:t>
            </a:fld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184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19363" y="239713"/>
            <a:ext cx="7373937" cy="1133475"/>
          </a:xfrm>
        </p:spPr>
        <p:txBody>
          <a:bodyPr/>
          <a:lstStyle/>
          <a:p>
            <a:pPr eaLnBrk="1"/>
            <a:r>
              <a:rPr lang="cs-CZ" altLang="cs-CZ" smtClean="0"/>
              <a:t>Národní stálá konference</a:t>
            </a:r>
          </a:p>
        </p:txBody>
      </p:sp>
      <p:sp>
        <p:nvSpPr>
          <p:cNvPr id="184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19363" y="1439863"/>
            <a:ext cx="7083425" cy="521335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cs-CZ" altLang="cs-CZ" sz="2000" smtClean="0"/>
              <a:t>Přispívá k zajištění vzájemné provázanosti a koordinace státu a regionů (územních partnerů) při implementaci územní dimenze a realizaci Dohody o partnerství a programů spolufinancovaných z ESI fondů </a:t>
            </a:r>
          </a:p>
          <a:p>
            <a:pPr>
              <a:buFont typeface="Arial" charset="0"/>
              <a:buChar char="•"/>
            </a:pPr>
            <a:r>
              <a:rPr lang="cs-CZ" altLang="cs-CZ" sz="2000" smtClean="0"/>
              <a:t>Koordinace a sladění územní dimenze a tematického zaměření programů ESI fondů s promítnutím územně koncentrovaných intervencí</a:t>
            </a:r>
          </a:p>
          <a:p>
            <a:pPr>
              <a:buFont typeface="Arial" charset="0"/>
              <a:buChar char="•"/>
            </a:pPr>
            <a:r>
              <a:rPr lang="cs-CZ" altLang="cs-CZ" sz="2000" smtClean="0"/>
              <a:t>Harmonizace cílení a časování výzev pro intervence </a:t>
            </a:r>
            <a:br>
              <a:rPr lang="cs-CZ" altLang="cs-CZ" sz="2000" smtClean="0"/>
            </a:br>
            <a:r>
              <a:rPr lang="cs-CZ" altLang="cs-CZ" sz="2000" smtClean="0"/>
              <a:t>z evropských fondů</a:t>
            </a:r>
          </a:p>
          <a:p>
            <a:pPr>
              <a:buFont typeface="Arial" charset="0"/>
              <a:buChar char="•"/>
            </a:pPr>
            <a:r>
              <a:rPr lang="cs-CZ" altLang="cs-CZ" sz="2000" smtClean="0"/>
              <a:t>Slaďování a propojení regionálních a integrovaných strategií se strategiemi na národní úrovni </a:t>
            </a:r>
          </a:p>
          <a:p>
            <a:pPr>
              <a:buFont typeface="Arial" charset="0"/>
              <a:buChar char="•"/>
            </a:pPr>
            <a:r>
              <a:rPr lang="cs-CZ" altLang="cs-CZ" sz="2000" smtClean="0"/>
              <a:t>Podpora vzájemného dialogu partnerů napomáhajícího lepší koordinaci investičních aktivit v území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5446713" y="7019925"/>
            <a:ext cx="3186112" cy="51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r>
              <a:rPr lang="cs-CZ" altLang="cs-CZ" dirty="0" smtClean="0">
                <a:solidFill>
                  <a:srgbClr val="000000"/>
                </a:solidFill>
              </a:rPr>
              <a:t>Integrované nástroje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r>
              <a:rPr lang="cs-CZ" altLang="cs-CZ" dirty="0">
                <a:solidFill>
                  <a:srgbClr val="000000"/>
                </a:solidFill>
              </a:rPr>
              <a:t>10.12.2015</a:t>
            </a:r>
          </a:p>
        </p:txBody>
      </p:sp>
      <p:sp>
        <p:nvSpPr>
          <p:cNvPr id="1946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EE27CF99-533B-4E0B-A477-012D61DE7207}" type="slidenum">
              <a:rPr lang="cs-CZ" altLang="cs-CZ" smtClean="0">
                <a:solidFill>
                  <a:srgbClr val="000000"/>
                </a:solidFill>
              </a:rPr>
              <a:pPr eaLnBrk="1"/>
              <a:t>18</a:t>
            </a:fld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194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19363" y="239713"/>
            <a:ext cx="7373937" cy="1133475"/>
          </a:xfrm>
        </p:spPr>
        <p:txBody>
          <a:bodyPr/>
          <a:lstStyle/>
          <a:p>
            <a:pPr eaLnBrk="1"/>
            <a:r>
              <a:rPr lang="cs-CZ" altLang="cs-CZ" smtClean="0"/>
              <a:t>Regionální stálá konference</a:t>
            </a:r>
          </a:p>
        </p:txBody>
      </p:sp>
      <p:sp>
        <p:nvSpPr>
          <p:cNvPr id="194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19363" y="1439863"/>
            <a:ext cx="7083425" cy="5213350"/>
          </a:xfrm>
        </p:spPr>
        <p:txBody>
          <a:bodyPr/>
          <a:lstStyle/>
          <a:p>
            <a:pPr marL="285750" indent="-285750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altLang="cs-CZ" sz="2000" smtClean="0"/>
              <a:t>Zajištění efektivního fungování RSK na principu partnerství </a:t>
            </a:r>
          </a:p>
          <a:p>
            <a:pPr marL="285750" indent="-285750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altLang="cs-CZ" sz="2000" smtClean="0"/>
              <a:t>Koordinace přípravy a realizace územní dimenze na regionální úrovni</a:t>
            </a:r>
          </a:p>
          <a:p>
            <a:pPr marL="285750" indent="-285750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altLang="cs-CZ" sz="2000" smtClean="0"/>
              <a:t>Podpora realizace sektorových strategií</a:t>
            </a:r>
          </a:p>
          <a:p>
            <a:pPr marL="285750" indent="-285750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altLang="cs-CZ" sz="2000" smtClean="0"/>
              <a:t>Přenos informací z národní úrovně na regionální a opačně</a:t>
            </a:r>
          </a:p>
          <a:p>
            <a:pPr marL="285750" indent="-285750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altLang="cs-CZ" sz="2000" smtClean="0"/>
              <a:t>Akceptace RSK ze strany ŘO (v souladu s Dohodou </a:t>
            </a:r>
            <a:br>
              <a:rPr lang="cs-CZ" altLang="cs-CZ" sz="2000" smtClean="0"/>
            </a:br>
            <a:r>
              <a:rPr lang="cs-CZ" altLang="cs-CZ" sz="2000" smtClean="0"/>
              <a:t>o partnerství) a jejich zapojení do diskuze v regionech</a:t>
            </a:r>
          </a:p>
          <a:p>
            <a:pPr marL="285750" indent="-285750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altLang="cs-CZ" sz="2000" smtClean="0"/>
              <a:t>Role RSK  z hlediska absorpční kapacity OP v regionech</a:t>
            </a:r>
          </a:p>
          <a:p>
            <a:pPr marL="285750" indent="-285750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altLang="cs-CZ" sz="2000" smtClean="0"/>
              <a:t>Zapojení RSK v rámci plánování a nastavení výzev</a:t>
            </a:r>
          </a:p>
          <a:p>
            <a:pPr marL="285750" indent="-285750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altLang="cs-CZ" sz="2000" smtClean="0"/>
              <a:t>Vyhodnocování rozvoje území a dopadu realizovaných opatření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5446713" y="7019925"/>
            <a:ext cx="3186112" cy="51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r>
              <a:rPr lang="cs-CZ" altLang="cs-CZ" dirty="0" smtClean="0">
                <a:solidFill>
                  <a:srgbClr val="000000"/>
                </a:solidFill>
              </a:rPr>
              <a:t>Integrované nástroje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r>
              <a:rPr lang="cs-CZ" altLang="cs-CZ" dirty="0">
                <a:solidFill>
                  <a:srgbClr val="000000"/>
                </a:solidFill>
              </a:rPr>
              <a:t>10.12.2015</a:t>
            </a:r>
          </a:p>
          <a:p>
            <a:pPr eaLnBrk="1"/>
            <a:endParaRPr lang="cs-CZ" altLang="cs-CZ" dirty="0" smtClean="0">
              <a:solidFill>
                <a:srgbClr val="000000"/>
              </a:solidFill>
            </a:endParaRPr>
          </a:p>
        </p:txBody>
      </p:sp>
      <p:sp>
        <p:nvSpPr>
          <p:cNvPr id="2048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D3188777-D385-482D-8EF8-A96CB7894CEC}" type="slidenum">
              <a:rPr lang="cs-CZ" altLang="cs-CZ" smtClean="0">
                <a:solidFill>
                  <a:srgbClr val="000000"/>
                </a:solidFill>
              </a:rPr>
              <a:pPr eaLnBrk="1"/>
              <a:t>19</a:t>
            </a:fld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204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19363" y="239713"/>
            <a:ext cx="7373937" cy="1133475"/>
          </a:xfrm>
        </p:spPr>
        <p:txBody>
          <a:bodyPr/>
          <a:lstStyle/>
          <a:p>
            <a:pPr eaLnBrk="1"/>
            <a:r>
              <a:rPr lang="cs-CZ" altLang="cs-CZ" smtClean="0"/>
              <a:t>Složení RSK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21876162"/>
              </p:ext>
            </p:extLst>
          </p:nvPr>
        </p:nvGraphicFramePr>
        <p:xfrm>
          <a:off x="1943968" y="827509"/>
          <a:ext cx="9118681" cy="5624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5446713" y="7019925"/>
            <a:ext cx="3186112" cy="51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r>
              <a:rPr lang="cs-CZ" altLang="cs-CZ" dirty="0" smtClean="0">
                <a:solidFill>
                  <a:srgbClr val="000000"/>
                </a:solidFill>
              </a:rPr>
              <a:t>Integrované nástroje</a:t>
            </a:r>
          </a:p>
        </p:txBody>
      </p:sp>
      <p:grpSp>
        <p:nvGrpSpPr>
          <p:cNvPr id="14" name="Skupina 13"/>
          <p:cNvGrpSpPr/>
          <p:nvPr/>
        </p:nvGrpSpPr>
        <p:grpSpPr>
          <a:xfrm>
            <a:off x="2240119" y="5305702"/>
            <a:ext cx="1401549" cy="1401539"/>
            <a:chOff x="2144964" y="3465047"/>
            <a:chExt cx="1761592" cy="1761579"/>
          </a:xfrm>
          <a:solidFill>
            <a:srgbClr val="00B050"/>
          </a:solidFill>
        </p:grpSpPr>
        <p:sp>
          <p:nvSpPr>
            <p:cNvPr id="15" name="Ovál 14"/>
            <p:cNvSpPr/>
            <p:nvPr/>
          </p:nvSpPr>
          <p:spPr>
            <a:xfrm>
              <a:off x="2144964" y="3465047"/>
              <a:ext cx="1761592" cy="176157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3673454"/>
                <a:satOff val="8391"/>
                <a:lumOff val="-23249"/>
                <a:alphaOff val="0"/>
              </a:schemeClr>
            </a:fillRef>
            <a:effectRef idx="0">
              <a:schemeClr val="accent5">
                <a:hueOff val="3673454"/>
                <a:satOff val="8391"/>
                <a:lumOff val="-232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ál 4"/>
            <p:cNvSpPr/>
            <p:nvPr/>
          </p:nvSpPr>
          <p:spPr>
            <a:xfrm>
              <a:off x="2402943" y="3723024"/>
              <a:ext cx="1245634" cy="124562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800" kern="1200" dirty="0" smtClean="0"/>
                <a:t>MMR</a:t>
              </a:r>
              <a:endParaRPr lang="cs-CZ" sz="1800" kern="1200" dirty="0"/>
            </a:p>
          </p:txBody>
        </p:sp>
      </p:grpSp>
      <p:grpSp>
        <p:nvGrpSpPr>
          <p:cNvPr id="17" name="Skupina 16"/>
          <p:cNvGrpSpPr/>
          <p:nvPr/>
        </p:nvGrpSpPr>
        <p:grpSpPr>
          <a:xfrm rot="1166013">
            <a:off x="3684080" y="5370303"/>
            <a:ext cx="408780" cy="482159"/>
            <a:chOff x="3725055" y="3201072"/>
            <a:chExt cx="408780" cy="482159"/>
          </a:xfrm>
          <a:solidFill>
            <a:srgbClr val="00B050"/>
          </a:solidFill>
        </p:grpSpPr>
        <p:sp>
          <p:nvSpPr>
            <p:cNvPr id="18" name="Šipka doprava 17"/>
            <p:cNvSpPr/>
            <p:nvPr/>
          </p:nvSpPr>
          <p:spPr>
            <a:xfrm rot="18900000">
              <a:off x="3725055" y="3201072"/>
              <a:ext cx="408780" cy="482159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3673454"/>
                <a:satOff val="8391"/>
                <a:lumOff val="-23249"/>
                <a:alphaOff val="0"/>
              </a:schemeClr>
            </a:fillRef>
            <a:effectRef idx="0">
              <a:schemeClr val="accent5">
                <a:hueOff val="3673454"/>
                <a:satOff val="8391"/>
                <a:lumOff val="-232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Šipka doprava 4"/>
            <p:cNvSpPr/>
            <p:nvPr/>
          </p:nvSpPr>
          <p:spPr>
            <a:xfrm rot="29700000">
              <a:off x="3743014" y="3340862"/>
              <a:ext cx="286146" cy="28929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2000" kern="120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 smtClean="0"/>
              <a:t>Integrované nástroje v období 2007 – 2013</a:t>
            </a:r>
            <a:endParaRPr lang="cs-CZ" sz="3600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5446713" y="7019925"/>
            <a:ext cx="3186112" cy="51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r>
              <a:rPr lang="cs-CZ" altLang="cs-CZ" dirty="0" smtClean="0">
                <a:solidFill>
                  <a:srgbClr val="000000"/>
                </a:solidFill>
              </a:rPr>
              <a:t>Integrované nástroje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quarter" idx="10"/>
          </p:nvPr>
        </p:nvSpPr>
        <p:spPr>
          <a:xfrm>
            <a:off x="3959225" y="7019925"/>
            <a:ext cx="2338388" cy="51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r>
              <a:rPr lang="cs-CZ" altLang="cs-CZ" dirty="0" smtClean="0">
                <a:solidFill>
                  <a:srgbClr val="000000"/>
                </a:solidFill>
              </a:rPr>
              <a:t>10.12.2015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288463" y="7019925"/>
            <a:ext cx="746125" cy="51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0149AC78-2FD5-40E3-A6DD-8590C0781810}" type="slidenum">
              <a:rPr lang="cs-CZ" altLang="cs-CZ" smtClean="0">
                <a:solidFill>
                  <a:srgbClr val="000000"/>
                </a:solidFill>
              </a:rPr>
              <a:pPr eaLnBrk="1"/>
              <a:t>2</a:t>
            </a:fld>
            <a:endParaRPr lang="cs-CZ" altLang="cs-CZ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79388" y="179388"/>
            <a:ext cx="158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612775" y="1773238"/>
            <a:ext cx="5940425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107000"/>
              </a:lnSpc>
              <a:buClrTx/>
              <a:buFontTx/>
              <a:buNone/>
            </a:pPr>
            <a:r>
              <a:rPr lang="cs-CZ" altLang="cs-CZ" sz="2800">
                <a:solidFill>
                  <a:srgbClr val="000000"/>
                </a:solidFill>
                <a:latin typeface="DINPro-Medium" charset="0"/>
              </a:rPr>
              <a:t>David Koppitz</a:t>
            </a:r>
            <a:br>
              <a:rPr lang="cs-CZ" altLang="cs-CZ" sz="2800">
                <a:solidFill>
                  <a:srgbClr val="000000"/>
                </a:solidFill>
                <a:latin typeface="DINPro-Medium" charset="0"/>
              </a:rPr>
            </a:br>
            <a:r>
              <a:rPr lang="cs-CZ" altLang="cs-CZ" sz="2000">
                <a:solidFill>
                  <a:srgbClr val="000000"/>
                </a:solidFill>
                <a:latin typeface="DINPro-Medium" charset="0"/>
              </a:rPr>
              <a:t>ředitel odboru regionální politiky</a:t>
            </a:r>
          </a:p>
          <a:p>
            <a:pPr eaLnBrk="1">
              <a:lnSpc>
                <a:spcPct val="107000"/>
              </a:lnSpc>
              <a:buClrTx/>
              <a:buFontTx/>
              <a:buNone/>
            </a:pPr>
            <a:r>
              <a:rPr lang="cs-CZ" altLang="cs-CZ" sz="2800">
                <a:solidFill>
                  <a:srgbClr val="000000"/>
                </a:solidFill>
                <a:latin typeface="DINPro-Medium" charset="0"/>
              </a:rPr>
              <a:t/>
            </a:r>
            <a:br>
              <a:rPr lang="cs-CZ" altLang="cs-CZ" sz="2800">
                <a:solidFill>
                  <a:srgbClr val="000000"/>
                </a:solidFill>
                <a:latin typeface="DINPro-Medium" charset="0"/>
              </a:rPr>
            </a:br>
            <a:r>
              <a:rPr lang="cs-CZ" altLang="cs-CZ" sz="2500">
                <a:solidFill>
                  <a:srgbClr val="000000"/>
                </a:solidFill>
                <a:latin typeface="DINPro-Medium" charset="0"/>
              </a:rPr>
              <a:t>E-mail: </a:t>
            </a:r>
            <a:r>
              <a:rPr lang="cs-CZ" altLang="cs-CZ" sz="2500">
                <a:solidFill>
                  <a:srgbClr val="FF0000"/>
                </a:solidFill>
                <a:latin typeface="DINPro-Medium" charset="0"/>
                <a:hlinkClick r:id="rId4"/>
              </a:rPr>
              <a:t>david.koppitz@mmr.cz</a:t>
            </a:r>
            <a:r>
              <a:rPr lang="cs-CZ" altLang="cs-CZ" sz="2500">
                <a:solidFill>
                  <a:srgbClr val="FF0000"/>
                </a:solidFill>
                <a:latin typeface="DINPro-Medium" charset="0"/>
              </a:rPr>
              <a:t/>
            </a:r>
            <a:br>
              <a:rPr lang="cs-CZ" altLang="cs-CZ" sz="2500">
                <a:solidFill>
                  <a:srgbClr val="FF0000"/>
                </a:solidFill>
                <a:latin typeface="DINPro-Medium" charset="0"/>
              </a:rPr>
            </a:br>
            <a:r>
              <a:rPr lang="cs-CZ" altLang="cs-CZ" sz="2500">
                <a:solidFill>
                  <a:srgbClr val="000000"/>
                </a:solidFill>
                <a:latin typeface="DINPro-Medium" charset="0"/>
              </a:rPr>
              <a:t>Telefon: +420 234 154 166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r>
              <a:rPr lang="cs-CZ" altLang="cs-CZ" dirty="0" smtClean="0">
                <a:solidFill>
                  <a:srgbClr val="000000"/>
                </a:solidFill>
              </a:rPr>
              <a:t>10.12.2015</a:t>
            </a:r>
          </a:p>
        </p:txBody>
      </p:sp>
      <p:sp>
        <p:nvSpPr>
          <p:cNvPr id="5123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r>
              <a:rPr lang="cs-CZ" altLang="cs-CZ" dirty="0" smtClean="0">
                <a:solidFill>
                  <a:srgbClr val="000000"/>
                </a:solidFill>
              </a:rPr>
              <a:t>Integrované nástroje</a:t>
            </a:r>
          </a:p>
        </p:txBody>
      </p:sp>
      <p:sp>
        <p:nvSpPr>
          <p:cNvPr id="512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0149AC78-2FD5-40E3-A6DD-8590C0781810}" type="slidenum">
              <a:rPr lang="cs-CZ" altLang="cs-CZ" smtClean="0">
                <a:solidFill>
                  <a:srgbClr val="000000"/>
                </a:solidFill>
              </a:rPr>
              <a:pPr eaLnBrk="1"/>
              <a:t>3</a:t>
            </a:fld>
            <a:endParaRPr lang="cs-CZ" altLang="cs-CZ" dirty="0" smtClean="0">
              <a:solidFill>
                <a:srgbClr val="000000"/>
              </a:solidFill>
            </a:endParaRPr>
          </a:p>
        </p:txBody>
      </p:sp>
      <p:sp>
        <p:nvSpPr>
          <p:cNvPr id="51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19363" y="239713"/>
            <a:ext cx="7373937" cy="1133475"/>
          </a:xfrm>
        </p:spPr>
        <p:txBody>
          <a:bodyPr/>
          <a:lstStyle/>
          <a:p>
            <a:pPr eaLnBrk="1"/>
            <a:r>
              <a:rPr lang="cs-CZ" altLang="cs-CZ" dirty="0" smtClean="0"/>
              <a:t>Integrované plány rozvoje města (IPRM)</a:t>
            </a:r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19363" y="1439863"/>
            <a:ext cx="7083425" cy="521335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cs-CZ" sz="2000" dirty="0"/>
              <a:t>S</a:t>
            </a:r>
            <a:r>
              <a:rPr lang="cs-CZ" sz="2000" dirty="0" smtClean="0"/>
              <a:t>oubor </a:t>
            </a:r>
            <a:r>
              <a:rPr lang="cs-CZ" sz="2000" dirty="0"/>
              <a:t>vzájemně obsahově a časově provázaných akcí, které jsou realizovány ve vymezeném území nebo v rámci  tematického přístupu ve městech a směřují k dosažení společného cíle či cílů města, obce či lokality </a:t>
            </a:r>
            <a:endParaRPr lang="cs-CZ" sz="2000" dirty="0" smtClean="0"/>
          </a:p>
          <a:p>
            <a:pPr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cs-CZ" altLang="cs-CZ" sz="2000" dirty="0" smtClean="0"/>
              <a:t>Zónový nebo tematický přístup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cs-CZ" altLang="cs-CZ" sz="2000" dirty="0" smtClean="0"/>
              <a:t>Význam populační velikosti města určující možné intervence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cs-CZ" altLang="cs-CZ" sz="2000" dirty="0" smtClean="0"/>
              <a:t>Široce definované prioritní oblasti:</a:t>
            </a:r>
          </a:p>
          <a:p>
            <a:pPr marL="1162050" lvl="1">
              <a:buFont typeface="Courier New" panose="02070309020205020404" pitchFamily="49" charset="0"/>
              <a:buChar char="o"/>
            </a:pPr>
            <a:r>
              <a:rPr lang="cs-CZ" sz="1600" dirty="0" smtClean="0"/>
              <a:t>ekonomický </a:t>
            </a:r>
            <a:r>
              <a:rPr lang="cs-CZ" sz="1600" dirty="0"/>
              <a:t>rozvoj </a:t>
            </a:r>
          </a:p>
          <a:p>
            <a:pPr marL="1162050" lvl="1">
              <a:buFont typeface="Courier New" panose="02070309020205020404" pitchFamily="49" charset="0"/>
              <a:buChar char="o"/>
            </a:pPr>
            <a:r>
              <a:rPr lang="cs-CZ" sz="1600" dirty="0" smtClean="0"/>
              <a:t>sociální </a:t>
            </a:r>
            <a:r>
              <a:rPr lang="cs-CZ" sz="1600" dirty="0"/>
              <a:t>integrace </a:t>
            </a:r>
          </a:p>
          <a:p>
            <a:pPr marL="1162050" lvl="1">
              <a:buFont typeface="Courier New" panose="02070309020205020404" pitchFamily="49" charset="0"/>
              <a:buChar char="o"/>
            </a:pPr>
            <a:r>
              <a:rPr lang="cs-CZ" sz="1600" dirty="0"/>
              <a:t>ž</a:t>
            </a:r>
            <a:r>
              <a:rPr lang="cs-CZ" sz="1600" dirty="0" smtClean="0"/>
              <a:t>ivotní prostředí </a:t>
            </a:r>
          </a:p>
          <a:p>
            <a:pPr marL="1162050" lvl="1">
              <a:buFont typeface="Courier New" panose="02070309020205020404" pitchFamily="49" charset="0"/>
              <a:buChar char="o"/>
            </a:pPr>
            <a:r>
              <a:rPr lang="cs-CZ" sz="1600" dirty="0" smtClean="0"/>
              <a:t>přitažlivá města </a:t>
            </a:r>
          </a:p>
          <a:p>
            <a:pPr marL="1162050" lvl="1">
              <a:buFont typeface="Courier New" panose="02070309020205020404" pitchFamily="49" charset="0"/>
              <a:buChar char="o"/>
            </a:pPr>
            <a:r>
              <a:rPr lang="cs-CZ" sz="1600" dirty="0"/>
              <a:t>dostupnost a mobilita </a:t>
            </a:r>
          </a:p>
          <a:p>
            <a:pPr marL="1162050" lvl="1">
              <a:buFont typeface="Courier New" panose="02070309020205020404" pitchFamily="49" charset="0"/>
              <a:buChar char="o"/>
            </a:pPr>
            <a:r>
              <a:rPr lang="cs-CZ" sz="1600" dirty="0"/>
              <a:t>správa věcí </a:t>
            </a:r>
            <a:r>
              <a:rPr lang="cs-CZ" sz="1600" dirty="0" smtClean="0"/>
              <a:t>veřejných</a:t>
            </a:r>
            <a:endParaRPr lang="cs-CZ" sz="1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D:\usr\Mapy\IPR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12" y="35421"/>
            <a:ext cx="9504000" cy="672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>
          <a:xfrm>
            <a:off x="3959225" y="7019925"/>
            <a:ext cx="2338388" cy="51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r>
              <a:rPr lang="cs-CZ" altLang="cs-CZ" dirty="0" smtClean="0">
                <a:solidFill>
                  <a:srgbClr val="000000"/>
                </a:solidFill>
              </a:rPr>
              <a:t>10.12.2015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5446713" y="7019925"/>
            <a:ext cx="3186112" cy="51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r>
              <a:rPr lang="cs-CZ" altLang="cs-CZ" dirty="0" smtClean="0">
                <a:solidFill>
                  <a:srgbClr val="000000"/>
                </a:solidFill>
              </a:rPr>
              <a:t>Integrované nástroje</a:t>
            </a:r>
          </a:p>
        </p:txBody>
      </p:sp>
    </p:spTree>
    <p:extLst>
      <p:ext uri="{BB962C8B-B14F-4D97-AF65-F5344CB8AC3E}">
        <p14:creationId xmlns:p14="http://schemas.microsoft.com/office/powerpoint/2010/main" val="69091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 smtClean="0"/>
              <a:t>Integrované nástroje v období 2014 – 2020</a:t>
            </a:r>
            <a:endParaRPr lang="cs-CZ" sz="3600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5446713" y="7019925"/>
            <a:ext cx="3186112" cy="51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r>
              <a:rPr lang="cs-CZ" altLang="cs-CZ" dirty="0" smtClean="0">
                <a:solidFill>
                  <a:srgbClr val="000000"/>
                </a:solidFill>
              </a:rPr>
              <a:t>Integrované nástroje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>
          <a:xfrm>
            <a:off x="3959225" y="7019925"/>
            <a:ext cx="2338388" cy="51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r>
              <a:rPr lang="cs-CZ" altLang="cs-CZ" dirty="0" smtClean="0">
                <a:solidFill>
                  <a:srgbClr val="000000"/>
                </a:solidFill>
              </a:rPr>
              <a:t>10.12.2015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288463" y="7019925"/>
            <a:ext cx="746125" cy="51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0149AC78-2FD5-40E3-A6DD-8590C0781810}" type="slidenum">
              <a:rPr lang="cs-CZ" altLang="cs-CZ" smtClean="0">
                <a:solidFill>
                  <a:srgbClr val="000000"/>
                </a:solidFill>
              </a:rPr>
              <a:pPr eaLnBrk="1"/>
              <a:t>5</a:t>
            </a:fld>
            <a:endParaRPr lang="cs-CZ" altLang="cs-CZ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r>
              <a:rPr lang="cs-CZ" altLang="cs-CZ" dirty="0">
                <a:solidFill>
                  <a:srgbClr val="000000"/>
                </a:solidFill>
              </a:rPr>
              <a:t>10.12.2015</a:t>
            </a:r>
          </a:p>
        </p:txBody>
      </p:sp>
      <p:sp>
        <p:nvSpPr>
          <p:cNvPr id="819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06706685-E9B9-48C9-B20C-B93EC47AD7F3}" type="slidenum">
              <a:rPr lang="cs-CZ" altLang="cs-CZ" smtClean="0">
                <a:solidFill>
                  <a:srgbClr val="000000"/>
                </a:solidFill>
              </a:rPr>
              <a:pPr eaLnBrk="1"/>
              <a:t>6</a:t>
            </a:fld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81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19363" y="239713"/>
            <a:ext cx="7373937" cy="1133475"/>
          </a:xfrm>
        </p:spPr>
        <p:txBody>
          <a:bodyPr/>
          <a:lstStyle/>
          <a:p>
            <a:pPr eaLnBrk="1"/>
            <a:r>
              <a:rPr lang="cs-CZ" altLang="cs-CZ" smtClean="0"/>
              <a:t>Územní dimenze</a:t>
            </a:r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19363" y="1439863"/>
            <a:ext cx="7083425" cy="5213350"/>
          </a:xfrm>
        </p:spPr>
        <p:txBody>
          <a:bodyPr/>
          <a:lstStyle/>
          <a:p>
            <a:r>
              <a:rPr lang="cs-CZ" altLang="cs-CZ" sz="1800" dirty="0" smtClean="0"/>
              <a:t>=</a:t>
            </a:r>
            <a:r>
              <a:rPr lang="cs-CZ" altLang="cs-CZ" sz="2000" dirty="0" smtClean="0"/>
              <a:t> Koncentrace (zacílení) prostředků programů ESI fondů do specifických typů území s cílem podpořit konkurenceschopnost a vyrovnat územní disparity</a:t>
            </a:r>
          </a:p>
          <a:p>
            <a:r>
              <a:rPr lang="cs-CZ" altLang="cs-CZ" sz="2000" b="1" dirty="0" smtClean="0"/>
              <a:t>Realizována v zásadě dvěma způsoby</a:t>
            </a:r>
            <a:r>
              <a:rPr lang="cs-CZ" altLang="cs-CZ" sz="2000" dirty="0" smtClean="0"/>
              <a:t>:</a:t>
            </a:r>
          </a:p>
          <a:p>
            <a:pPr marL="800100" lvl="1" indent="-342900">
              <a:buFont typeface="Arial" charset="0"/>
              <a:buChar char="•"/>
            </a:pPr>
            <a:r>
              <a:rPr lang="cs-CZ" altLang="cs-CZ" sz="2000" b="1" dirty="0" smtClean="0"/>
              <a:t>integrovanými nástroji</a:t>
            </a:r>
            <a:r>
              <a:rPr lang="cs-CZ" altLang="cs-CZ" sz="2000" dirty="0" smtClean="0"/>
              <a:t> - </a:t>
            </a:r>
            <a:r>
              <a:rPr lang="cs-CZ" altLang="cs-CZ" sz="2000" b="1" dirty="0" smtClean="0"/>
              <a:t>(ITI, IPRÚ, CLLD)</a:t>
            </a:r>
          </a:p>
          <a:p>
            <a:pPr marL="800100" lvl="1" indent="-342900">
              <a:spcAft>
                <a:spcPts val="1200"/>
              </a:spcAft>
              <a:buFont typeface="Arial" charset="0"/>
              <a:buChar char="•"/>
            </a:pPr>
            <a:r>
              <a:rPr lang="cs-CZ" altLang="cs-CZ" sz="2000" b="1" dirty="0" smtClean="0"/>
              <a:t>projekty ve specifických výzvách </a:t>
            </a:r>
            <a:r>
              <a:rPr lang="cs-CZ" altLang="cs-CZ" sz="2000" dirty="0" smtClean="0"/>
              <a:t>(„cílené výzvy“) - zacílení územně, tematicky, územně i tematicky, jiným způsobem (např. bonifikací)</a:t>
            </a:r>
          </a:p>
          <a:p>
            <a:pPr marL="400050">
              <a:spcAft>
                <a:spcPts val="0"/>
              </a:spcAft>
              <a:buFont typeface="Arial" charset="0"/>
              <a:buChar char="•"/>
            </a:pPr>
            <a:r>
              <a:rPr lang="cs-CZ" altLang="cs-CZ" sz="2000" b="1" dirty="0" smtClean="0"/>
              <a:t>Metodický rámec ÚD</a:t>
            </a:r>
          </a:p>
          <a:p>
            <a:pPr marL="800100" lvl="1" indent="-3429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altLang="cs-CZ" sz="1800" b="1" dirty="0" smtClean="0"/>
              <a:t>Národní </a:t>
            </a:r>
            <a:r>
              <a:rPr lang="cs-CZ" altLang="cs-CZ" sz="1800" b="1" dirty="0"/>
              <a:t>dokument k územní dimenzi </a:t>
            </a:r>
          </a:p>
          <a:p>
            <a:pPr marL="723900" indent="-723900">
              <a:spcBef>
                <a:spcPts val="600"/>
              </a:spcBef>
              <a:spcAft>
                <a:spcPct val="0"/>
              </a:spcAft>
            </a:pPr>
            <a:r>
              <a:rPr lang="cs-CZ" altLang="cs-CZ" sz="1800" dirty="0" smtClean="0"/>
              <a:t>		(</a:t>
            </a:r>
            <a:r>
              <a:rPr lang="cs-CZ" altLang="cs-CZ" sz="1800" dirty="0"/>
              <a:t>aktualizace – UV </a:t>
            </a:r>
            <a:r>
              <a:rPr lang="pl-PL" altLang="cs-CZ" sz="1800" dirty="0"/>
              <a:t>ze dne 14. 9. 2015 č. 742)</a:t>
            </a:r>
            <a:endParaRPr lang="cs-CZ" altLang="cs-CZ" sz="1800" dirty="0"/>
          </a:p>
          <a:p>
            <a:pPr marL="800100" lvl="1" indent="-342900">
              <a:spcBef>
                <a:spcPts val="600"/>
              </a:spcBef>
              <a:spcAft>
                <a:spcPct val="0"/>
              </a:spcAft>
              <a:buFont typeface="+mj-lt"/>
              <a:buAutoNum type="arabicPeriod" startAt="2"/>
            </a:pPr>
            <a:r>
              <a:rPr lang="cs-CZ" altLang="cs-CZ" sz="1800" b="1" dirty="0" smtClean="0"/>
              <a:t>Metodický pokyn pro využití integrovaných nástrojů </a:t>
            </a:r>
            <a:br>
              <a:rPr lang="cs-CZ" altLang="cs-CZ" sz="1800" b="1" dirty="0" smtClean="0"/>
            </a:br>
            <a:r>
              <a:rPr lang="cs-CZ" altLang="cs-CZ" sz="1800" b="1" dirty="0" smtClean="0"/>
              <a:t>v programovém období 2014 - 2020</a:t>
            </a:r>
            <a:r>
              <a:rPr lang="cs-CZ" altLang="cs-CZ" sz="1800" dirty="0" smtClean="0"/>
              <a:t> </a:t>
            </a:r>
          </a:p>
          <a:p>
            <a:pPr marL="901700" indent="-901700">
              <a:spcBef>
                <a:spcPts val="600"/>
              </a:spcBef>
              <a:spcAft>
                <a:spcPct val="0"/>
              </a:spcAft>
            </a:pPr>
            <a:r>
              <a:rPr lang="cs-CZ" altLang="cs-CZ" sz="1800" dirty="0" smtClean="0"/>
              <a:t>	(aktualizace 10. 11. 2015</a:t>
            </a:r>
            <a:r>
              <a:rPr lang="pl-PL" altLang="cs-CZ" sz="1800" dirty="0" smtClean="0"/>
              <a:t>)</a:t>
            </a:r>
            <a:endParaRPr lang="cs-CZ" altLang="cs-CZ" sz="1800" dirty="0" smtClean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5446713" y="7019925"/>
            <a:ext cx="3186112" cy="51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r>
              <a:rPr lang="cs-CZ" altLang="cs-CZ" dirty="0" smtClean="0">
                <a:solidFill>
                  <a:srgbClr val="000000"/>
                </a:solidFill>
              </a:rPr>
              <a:t>Integrované nástroje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r>
              <a:rPr lang="cs-CZ" altLang="cs-CZ" dirty="0">
                <a:solidFill>
                  <a:srgbClr val="000000"/>
                </a:solidFill>
              </a:rPr>
              <a:t>10.12.2015</a:t>
            </a:r>
          </a:p>
        </p:txBody>
      </p:sp>
      <p:sp>
        <p:nvSpPr>
          <p:cNvPr id="922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7DA25735-EC0B-4B90-BDA7-4349294E20FA}" type="slidenum">
              <a:rPr lang="cs-CZ" altLang="cs-CZ" smtClean="0">
                <a:solidFill>
                  <a:srgbClr val="000000"/>
                </a:solidFill>
              </a:rPr>
              <a:pPr eaLnBrk="1"/>
              <a:t>7</a:t>
            </a:fld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92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19363" y="239713"/>
            <a:ext cx="7373937" cy="1133475"/>
          </a:xfrm>
        </p:spPr>
        <p:txBody>
          <a:bodyPr/>
          <a:lstStyle/>
          <a:p>
            <a:pPr eaLnBrk="1"/>
            <a:r>
              <a:rPr lang="cs-CZ" altLang="cs-CZ" smtClean="0"/>
              <a:t>Integrované nástroje</a:t>
            </a:r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19363" y="1439863"/>
            <a:ext cx="7083425" cy="5213350"/>
          </a:xfrm>
        </p:spPr>
        <p:txBody>
          <a:bodyPr/>
          <a:lstStyle/>
          <a:p>
            <a:pPr algn="just"/>
            <a:r>
              <a:rPr lang="cs-CZ" altLang="cs-CZ" sz="2000" smtClean="0"/>
              <a:t> = Evropskou komisí silně prosazovaný způsob implementace ESI fondů </a:t>
            </a:r>
            <a:r>
              <a:rPr lang="pl-PL" altLang="cs-CZ" sz="2000" smtClean="0"/>
              <a:t>v rozvoji regionů, měst a obcí s cílem:</a:t>
            </a:r>
          </a:p>
          <a:p>
            <a:pPr marL="800100" lvl="1" indent="-342900">
              <a:buFont typeface="Arial" charset="0"/>
              <a:buChar char="•"/>
            </a:pPr>
            <a:r>
              <a:rPr lang="cs-CZ" altLang="cs-CZ" sz="1800" smtClean="0"/>
              <a:t>dosažení vyšší kvality strategického plánování a řízení</a:t>
            </a:r>
          </a:p>
          <a:p>
            <a:pPr marL="800100" lvl="1" indent="-342900">
              <a:buFont typeface="Arial" charset="0"/>
              <a:buChar char="•"/>
            </a:pPr>
            <a:r>
              <a:rPr lang="cs-CZ" altLang="cs-CZ" sz="1800" smtClean="0"/>
              <a:t>efektivnější vynakládání finančních prostředků (zesilující </a:t>
            </a:r>
            <a:br>
              <a:rPr lang="cs-CZ" altLang="cs-CZ" sz="1800" smtClean="0"/>
            </a:br>
            <a:r>
              <a:rPr lang="cs-CZ" altLang="cs-CZ" sz="1800" smtClean="0"/>
              <a:t>a synergický efekt) </a:t>
            </a:r>
          </a:p>
          <a:p>
            <a:pPr>
              <a:spcBef>
                <a:spcPts val="1800"/>
              </a:spcBef>
            </a:pPr>
            <a:r>
              <a:rPr lang="cs-CZ" altLang="cs-CZ" sz="2000" b="1" smtClean="0"/>
              <a:t>1) Integrované územní investice </a:t>
            </a:r>
            <a:r>
              <a:rPr lang="cs-CZ" altLang="cs-CZ" sz="2000" smtClean="0"/>
              <a:t>(ITI) – Pražská, Brněnská, Ostravská a Plzeňská metropolitní oblast, Ústecko - chomutovská, Hradecko-pardubická a Olomoucká aglomerace. </a:t>
            </a:r>
          </a:p>
          <a:p>
            <a:r>
              <a:rPr lang="cs-CZ" altLang="cs-CZ" sz="2000" b="1" smtClean="0"/>
              <a:t>2) Integrované plány rozvoje území </a:t>
            </a:r>
            <a:r>
              <a:rPr lang="cs-CZ" altLang="cs-CZ" sz="2000" smtClean="0"/>
              <a:t>(IPRÚ) – aglomerace </a:t>
            </a:r>
            <a:r>
              <a:rPr lang="cs-CZ" altLang="cs-CZ" sz="2000" i="1" smtClean="0"/>
              <a:t>České Budějovice</a:t>
            </a:r>
            <a:r>
              <a:rPr lang="cs-CZ" altLang="cs-CZ" sz="2000" smtClean="0"/>
              <a:t>, Jihlava, Karlovy Vary, Liberec - Jablonec, Mladá Boleslav, Zlín.  </a:t>
            </a:r>
          </a:p>
          <a:p>
            <a:r>
              <a:rPr lang="cs-CZ" altLang="cs-CZ" sz="2000" b="1" smtClean="0"/>
              <a:t>3) Komunitě vedený místní rozvoj </a:t>
            </a:r>
            <a:r>
              <a:rPr lang="cs-CZ" altLang="cs-CZ" sz="2000" smtClean="0"/>
              <a:t>(CLLD) - realizován ve venkovském prostoru (prostřednictvím místních akčních skupin, cca 180 MAS).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5446713" y="7019925"/>
            <a:ext cx="3186112" cy="51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r>
              <a:rPr lang="cs-CZ" altLang="cs-CZ" dirty="0" smtClean="0">
                <a:solidFill>
                  <a:srgbClr val="000000"/>
                </a:solidFill>
              </a:rPr>
              <a:t>Integrované nástroje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r>
              <a:rPr lang="cs-CZ" altLang="cs-CZ" dirty="0">
                <a:solidFill>
                  <a:srgbClr val="000000"/>
                </a:solidFill>
              </a:rPr>
              <a:t>10.12.2015</a:t>
            </a:r>
          </a:p>
          <a:p>
            <a:pPr eaLnBrk="1"/>
            <a:endParaRPr lang="cs-CZ" altLang="cs-CZ" dirty="0" smtClean="0">
              <a:solidFill>
                <a:srgbClr val="000000"/>
              </a:solidFill>
            </a:endParaRPr>
          </a:p>
        </p:txBody>
      </p:sp>
      <p:sp>
        <p:nvSpPr>
          <p:cNvPr id="1024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777B2F16-48FF-4ACE-AAB1-2AF1634A7279}" type="slidenum">
              <a:rPr lang="cs-CZ" altLang="cs-CZ" smtClean="0">
                <a:solidFill>
                  <a:srgbClr val="000000"/>
                </a:solidFill>
              </a:rPr>
              <a:pPr eaLnBrk="1"/>
              <a:t>8</a:t>
            </a:fld>
            <a:endParaRPr lang="cs-CZ" altLang="cs-CZ" smtClean="0">
              <a:solidFill>
                <a:srgbClr val="000000"/>
              </a:solidFill>
            </a:endParaRPr>
          </a:p>
        </p:txBody>
      </p:sp>
      <p:pic>
        <p:nvPicPr>
          <p:cNvPr id="10245" name="Picture 2" descr="D:\usr\Mapy\ITI_IP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30163"/>
            <a:ext cx="9504362" cy="672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5446713" y="7019925"/>
            <a:ext cx="3186112" cy="51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r>
              <a:rPr lang="cs-CZ" altLang="cs-CZ" dirty="0" smtClean="0">
                <a:solidFill>
                  <a:srgbClr val="000000"/>
                </a:solidFill>
              </a:rPr>
              <a:t>Integrované nástroje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r>
              <a:rPr lang="cs-CZ" altLang="cs-CZ" dirty="0">
                <a:solidFill>
                  <a:srgbClr val="000000"/>
                </a:solidFill>
              </a:rPr>
              <a:t>10.12.2015</a:t>
            </a:r>
          </a:p>
        </p:txBody>
      </p:sp>
      <p:sp>
        <p:nvSpPr>
          <p:cNvPr id="1126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4FCDA166-6AD2-419A-8434-71DCA592C329}" type="slidenum">
              <a:rPr lang="cs-CZ" altLang="cs-CZ" smtClean="0">
                <a:solidFill>
                  <a:srgbClr val="000000"/>
                </a:solidFill>
              </a:rPr>
              <a:pPr eaLnBrk="1"/>
              <a:t>9</a:t>
            </a:fld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112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19363" y="239713"/>
            <a:ext cx="7373937" cy="1133475"/>
          </a:xfrm>
        </p:spPr>
        <p:txBody>
          <a:bodyPr/>
          <a:lstStyle/>
          <a:p>
            <a:pPr eaLnBrk="1"/>
            <a:r>
              <a:rPr lang="cs-CZ" altLang="cs-CZ" smtClean="0"/>
              <a:t>Integrované územní investice (ITI)</a:t>
            </a:r>
          </a:p>
        </p:txBody>
      </p:sp>
      <p:sp>
        <p:nvSpPr>
          <p:cNvPr id="112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19363" y="1439863"/>
            <a:ext cx="7083425" cy="521335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cs-CZ" altLang="cs-CZ" sz="2000" dirty="0" smtClean="0"/>
              <a:t>ITI bude realizováno nositeli (metropolitními oblastmi nad 300 tis. obyvatel) jako zprostředkujícími subjekty.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cs-CZ" altLang="cs-CZ" sz="2000" dirty="0" smtClean="0"/>
              <a:t>Klíčová pro realizaci je spolupráce s řídicími orgány </a:t>
            </a:r>
            <a:br>
              <a:rPr lang="cs-CZ" altLang="cs-CZ" sz="2000" dirty="0" smtClean="0"/>
            </a:br>
            <a:r>
              <a:rPr lang="cs-CZ" altLang="cs-CZ" sz="2000" dirty="0" smtClean="0"/>
              <a:t>a alokace finančních prostředků v operačních programech.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cs-CZ" altLang="cs-CZ" sz="2000" dirty="0" smtClean="0"/>
              <a:t>Mezi hlavní nosná témata spojující jádrová města aglomerací s jejich funkčním zázemím patří zejména: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cs-CZ" altLang="cs-CZ" sz="1800" dirty="0" smtClean="0"/>
              <a:t>doprava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cs-CZ" altLang="cs-CZ" sz="1800" dirty="0" smtClean="0"/>
              <a:t>vzdělávání a trh práce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cs-CZ" altLang="cs-CZ" sz="1800" dirty="0" smtClean="0"/>
              <a:t>propojení výzkumných kapacit a aplikace jejich výstupů do praxe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cs-CZ" altLang="cs-CZ" sz="1800" dirty="0" smtClean="0"/>
              <a:t>inovace a podnikání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cs-CZ" altLang="cs-CZ" sz="1800" dirty="0" smtClean="0"/>
              <a:t>oblast životního prostředí včetně technické infrastruktury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2000" dirty="0"/>
              <a:t>Výzva vyhlášena 26. 11. 2015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5446713" y="7019925"/>
            <a:ext cx="3186112" cy="51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r>
              <a:rPr lang="cs-CZ" altLang="cs-CZ" dirty="0" smtClean="0">
                <a:solidFill>
                  <a:srgbClr val="000000"/>
                </a:solidFill>
              </a:rPr>
              <a:t>Integrované nástroje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DINPro-Bold"/>
        <a:ea typeface="Microsoft YaHei"/>
        <a:cs typeface="Microsoft YaHei"/>
      </a:majorFont>
      <a:minorFont>
        <a:latin typeface="DINPro-Medium"/>
        <a:ea typeface="Microsoft YaHei"/>
        <a:cs typeface="Microsoft YaHei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35093</TotalTime>
  <Words>563</Words>
  <Application>Microsoft Office PowerPoint</Application>
  <PresentationFormat>Vlastní</PresentationFormat>
  <Paragraphs>244</Paragraphs>
  <Slides>20</Slides>
  <Notes>17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20</vt:i4>
      </vt:variant>
    </vt:vector>
  </HeadingPairs>
  <TitlesOfParts>
    <vt:vector size="22" baseType="lpstr">
      <vt:lpstr>Motiv sady Office</vt:lpstr>
      <vt:lpstr>1_Motiv sady Office</vt:lpstr>
      <vt:lpstr>Prezentace aplikace PowerPoint</vt:lpstr>
      <vt:lpstr>Integrované nástroje v období 2007 – 2013</vt:lpstr>
      <vt:lpstr>Integrované plány rozvoje města (IPRM)</vt:lpstr>
      <vt:lpstr>Prezentace aplikace PowerPoint</vt:lpstr>
      <vt:lpstr>Integrované nástroje v období 2014 – 2020</vt:lpstr>
      <vt:lpstr>Územní dimenze</vt:lpstr>
      <vt:lpstr>Integrované nástroje</vt:lpstr>
      <vt:lpstr>Prezentace aplikace PowerPoint</vt:lpstr>
      <vt:lpstr>Integrované územní investice (ITI)</vt:lpstr>
      <vt:lpstr>Metropolitní oblasti/aglomerace ITI</vt:lpstr>
      <vt:lpstr>Integrované plány rozvoje území (IPRÚ)</vt:lpstr>
      <vt:lpstr>Integrované plány rozvoje území (IPRÚ)</vt:lpstr>
      <vt:lpstr>Komunitně vedený místní rozvoj</vt:lpstr>
      <vt:lpstr>Srovnání IPRM – ITI – IPRÚ</vt:lpstr>
      <vt:lpstr>Posílení principu partnerství</vt:lpstr>
      <vt:lpstr>Koordinace územní dimenze</vt:lpstr>
      <vt:lpstr>Národní stálá konference</vt:lpstr>
      <vt:lpstr>Regionální stálá konference</vt:lpstr>
      <vt:lpstr>Složení RSK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Pergl Ondřej</dc:creator>
  <cp:lastModifiedBy>Kateřina Kolářová</cp:lastModifiedBy>
  <cp:revision>27</cp:revision>
  <cp:lastPrinted>1601-01-01T00:00:00Z</cp:lastPrinted>
  <dcterms:created xsi:type="dcterms:W3CDTF">2011-11-03T13:24:19Z</dcterms:created>
  <dcterms:modified xsi:type="dcterms:W3CDTF">2015-12-04T14:38:57Z</dcterms:modified>
</cp:coreProperties>
</file>