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0" r:id="rId2"/>
    <p:sldId id="261" r:id="rId3"/>
    <p:sldId id="265" r:id="rId4"/>
    <p:sldId id="264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8" r:id="rId16"/>
    <p:sldId id="279" r:id="rId17"/>
    <p:sldId id="282" r:id="rId18"/>
    <p:sldId id="280" r:id="rId19"/>
    <p:sldId id="281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76" y="-16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pPr/>
              <a:t>8/18/2015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61280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9" name="Subtitle 2"/>
          <p:cNvSpPr txBox="1">
            <a:spLocks/>
          </p:cNvSpPr>
          <p:nvPr userDrawn="1"/>
        </p:nvSpPr>
        <p:spPr>
          <a:xfrm>
            <a:off x="3591250" y="5840002"/>
            <a:ext cx="246494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Vinohradská 46, 120 00  Praha 2</a:t>
            </a:r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614045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dirty="0" smtClean="0">
                <a:solidFill>
                  <a:schemeClr val="bg1"/>
                </a:solidFill>
              </a:rPr>
              <a:t>tel.: +420 221 580 201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048299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3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3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dotaceeu.cz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Příjem a hodnocení žádostí o podporu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Petr </a:t>
            </a:r>
            <a:r>
              <a:rPr lang="cs-CZ" dirty="0" err="1" smtClean="0"/>
              <a:t>Šústal</a:t>
            </a:r>
            <a:r>
              <a:rPr lang="cs-CZ" dirty="0" smtClean="0"/>
              <a:t>, MPA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smtClean="0"/>
              <a:t>Seminář pro SC 1.1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/>
              <a:t>18.8.2015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pl-PL" dirty="0" smtClean="0"/>
              <a:t>Potřebnost realizace projektu je odůvodněná</a:t>
            </a:r>
            <a:endParaRPr lang="cs-CZ" dirty="0" smtClean="0"/>
          </a:p>
          <a:p>
            <a:pPr marL="898525" lvl="2" indent="-187325"/>
            <a:r>
              <a:rPr lang="cs-CZ" dirty="0" smtClean="0"/>
              <a:t>popis kap. 6 Studie proveditelnosti</a:t>
            </a:r>
          </a:p>
          <a:p>
            <a:pPr marL="454025" lvl="1" indent="-187325"/>
            <a:r>
              <a:rPr lang="pl-PL" dirty="0" smtClean="0"/>
              <a:t>Projekt je v souladu s pravidly veřejné podpory</a:t>
            </a:r>
            <a:endParaRPr lang="cs-CZ" sz="1400" dirty="0" smtClean="0"/>
          </a:p>
          <a:p>
            <a:pPr marL="898525" lvl="2" indent="-187325"/>
            <a:r>
              <a:rPr lang="cs-CZ" dirty="0" smtClean="0"/>
              <a:t>projekt nesmí kumulativně naplňovat všechny znaky veřejné podpory</a:t>
            </a:r>
          </a:p>
          <a:p>
            <a:pPr marL="454025" lvl="1" indent="-187325"/>
            <a:r>
              <a:rPr lang="cs-CZ" dirty="0" smtClean="0"/>
              <a:t>Statutární zástupce žadatele je trestně bezúhonný </a:t>
            </a:r>
          </a:p>
          <a:p>
            <a:pPr marL="898525" lvl="2" indent="-187325"/>
            <a:r>
              <a:rPr lang="cs-CZ" dirty="0" smtClean="0"/>
              <a:t>uvedeno v čestném prohlášení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pl-PL" dirty="0" smtClean="0"/>
              <a:t>Projekt je v souladu s Dopravní politikou ČR 2014-2020</a:t>
            </a:r>
          </a:p>
          <a:p>
            <a:pPr marL="898525" lvl="2" indent="-187325"/>
            <a:r>
              <a:rPr lang="pl-PL" dirty="0" smtClean="0"/>
              <a:t>zaměření na kap. 4.4.2.2 </a:t>
            </a:r>
            <a:r>
              <a:rPr lang="cs-CZ" b="1" dirty="0" smtClean="0"/>
              <a:t>Silniční infrastruktura</a:t>
            </a:r>
            <a:r>
              <a:rPr lang="cs-CZ" dirty="0" smtClean="0"/>
              <a:t>, 4.6 </a:t>
            </a:r>
            <a:r>
              <a:rPr lang="cs-CZ" b="1" dirty="0" smtClean="0"/>
              <a:t>Snižování dopadu na veřejné zdraví a životní prostředí</a:t>
            </a:r>
          </a:p>
          <a:p>
            <a:pPr marL="454025" lvl="1" indent="-187325"/>
            <a:r>
              <a:rPr lang="cs-CZ" dirty="0" smtClean="0"/>
              <a:t>Projekt je realizován na Prioritní regionální silniční síti</a:t>
            </a:r>
          </a:p>
          <a:p>
            <a:pPr marL="898525" lvl="2" indent="-187325"/>
            <a:r>
              <a:rPr lang="cs-CZ" dirty="0" smtClean="0"/>
              <a:t>komunikace je uvedena v seznamu úseků (příloha č. 5 Specifických pravidel)</a:t>
            </a:r>
          </a:p>
          <a:p>
            <a:pPr marL="898525" lvl="2" indent="-187325"/>
            <a:r>
              <a:rPr lang="cs-CZ" dirty="0" smtClean="0"/>
              <a:t>projektem dotčený úsek je specifikován v kap. 4 Studie proveditelnosti</a:t>
            </a:r>
          </a:p>
          <a:p>
            <a:pPr marL="454025" lvl="1" indent="-187325"/>
            <a:r>
              <a:rPr lang="cs-CZ" dirty="0" smtClean="0"/>
              <a:t>Projekt je zařazen do Regionálního akčního plánu</a:t>
            </a:r>
          </a:p>
          <a:p>
            <a:pPr marL="898525" lvl="2" indent="-187325"/>
            <a:r>
              <a:rPr lang="cs-CZ" dirty="0" smtClean="0"/>
              <a:t>v RAP jsou vyčleněny finanční prostředky na krajské projekty rekonstrukcí a výstavby silnic vč. předloženého projektu</a:t>
            </a:r>
          </a:p>
          <a:p>
            <a:pPr marL="454025" lvl="1" indent="-187325"/>
            <a:r>
              <a:rPr lang="cs-CZ" dirty="0" smtClean="0"/>
              <a:t>Žadatel má zajištěnou administrativní, finanční a provozní kapacitu k realizaci a udržitelnosti projektu.</a:t>
            </a:r>
          </a:p>
          <a:p>
            <a:pPr marL="898525" lvl="2" indent="-187325"/>
            <a:r>
              <a:rPr lang="cs-CZ" dirty="0" smtClean="0"/>
              <a:t>popis zajištění kapacit je obsažen v kap. 7, 12 a 17 Studie proveditelnosti</a:t>
            </a:r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Minimálně 85 % způsobilých výdajů projektu je zaměřeno na hlavní aktivitu projektu</a:t>
            </a:r>
          </a:p>
          <a:p>
            <a:pPr marL="898525" lvl="2" indent="-187325"/>
            <a:r>
              <a:rPr lang="cs-CZ" dirty="0" smtClean="0"/>
              <a:t>kontrola celkového rozpočtu projektu a položkového rozpočtu stavby</a:t>
            </a:r>
            <a:endParaRPr lang="pl-PL" dirty="0" smtClean="0"/>
          </a:p>
          <a:p>
            <a:pPr marL="454025" lvl="1" indent="-187325"/>
            <a:r>
              <a:rPr lang="cs-CZ" dirty="0" smtClean="0"/>
              <a:t>Výdaje na hlavní aktivity v rozpočtu projektu odpovídají tržním cenám</a:t>
            </a:r>
          </a:p>
          <a:p>
            <a:pPr marL="898525" lvl="2" indent="-187325"/>
            <a:r>
              <a:rPr lang="cs-CZ" dirty="0" smtClean="0"/>
              <a:t>kontrola položkového rozpočtu stavby</a:t>
            </a:r>
          </a:p>
          <a:p>
            <a:pPr marL="454025" lvl="1" indent="-187325"/>
            <a:r>
              <a:rPr lang="cs-CZ" dirty="0" smtClean="0"/>
              <a:t>Žadatel má zajištěné národní zdroje financování</a:t>
            </a:r>
          </a:p>
          <a:p>
            <a:pPr marL="898525" lvl="2" indent="-187325"/>
            <a:r>
              <a:rPr lang="cs-CZ" dirty="0" smtClean="0"/>
              <a:t>kap. 12 Studie proveditelnosti</a:t>
            </a:r>
          </a:p>
          <a:p>
            <a:pPr marL="454025" lvl="1" indent="-187325"/>
            <a:r>
              <a:rPr lang="cs-CZ" dirty="0" smtClean="0"/>
              <a:t>Projekt přispěje k eliminaci negativních vlivů dopravy na životní prostředí</a:t>
            </a:r>
          </a:p>
          <a:p>
            <a:pPr marL="898525" lvl="2" indent="-187325"/>
            <a:r>
              <a:rPr lang="cs-CZ" dirty="0" smtClean="0"/>
              <a:t>kap. 9 Studie proveditelnosti</a:t>
            </a:r>
          </a:p>
          <a:p>
            <a:pPr marL="454025" lvl="1" indent="-187325"/>
            <a:r>
              <a:rPr lang="cs-CZ" dirty="0" smtClean="0"/>
              <a:t>V hodnocení </a:t>
            </a:r>
            <a:r>
              <a:rPr lang="cs-CZ" dirty="0" err="1" smtClean="0"/>
              <a:t>eCBA</a:t>
            </a:r>
            <a:r>
              <a:rPr lang="cs-CZ" dirty="0" smtClean="0"/>
              <a:t>  projekt dosáhne minimálně hodnoty ukazatelů, stanovené ve výzvě</a:t>
            </a:r>
          </a:p>
          <a:p>
            <a:pPr marL="898525" lvl="2" indent="-187325"/>
            <a:r>
              <a:rPr lang="cs-CZ" dirty="0" smtClean="0"/>
              <a:t>výpočet ukazatelů analýzy nákladů a přínosů v MS2014+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Specifická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CRR</a:t>
            </a:r>
          </a:p>
          <a:p>
            <a:pPr marL="454025" lvl="1" indent="-187325"/>
            <a:r>
              <a:rPr lang="cs-CZ" dirty="0" smtClean="0"/>
              <a:t>ověřují se zejména rizika</a:t>
            </a:r>
          </a:p>
          <a:p>
            <a:pPr marL="898525" lvl="2" indent="-187325"/>
            <a:r>
              <a:rPr lang="cs-CZ" dirty="0" smtClean="0"/>
              <a:t>nastaveného harmonogramu</a:t>
            </a:r>
          </a:p>
          <a:p>
            <a:pPr marL="898525" lvl="2" indent="-187325"/>
            <a:r>
              <a:rPr lang="cs-CZ" dirty="0" smtClean="0"/>
              <a:t>v realizaci veřejných zakázek</a:t>
            </a:r>
          </a:p>
          <a:p>
            <a:pPr marL="898525" lvl="2" indent="-187325"/>
            <a:r>
              <a:rPr lang="cs-CZ" dirty="0" smtClean="0"/>
              <a:t>nezpůsobilých výdajů</a:t>
            </a:r>
          </a:p>
          <a:p>
            <a:pPr marL="898525" lvl="2" indent="-187325"/>
            <a:r>
              <a:rPr lang="cs-CZ" dirty="0" smtClean="0"/>
              <a:t>udržitelnosti projektu</a:t>
            </a:r>
          </a:p>
          <a:p>
            <a:pPr marL="898525" lvl="2" indent="-187325"/>
            <a:r>
              <a:rPr lang="cs-CZ" dirty="0" smtClean="0"/>
              <a:t>dvojího financování</a:t>
            </a:r>
          </a:p>
          <a:p>
            <a:pPr marL="898525" lvl="2" indent="-187325"/>
            <a:r>
              <a:rPr lang="cs-CZ" dirty="0" smtClean="0"/>
              <a:t>zvoleného technického řešení</a:t>
            </a:r>
          </a:p>
          <a:p>
            <a:pPr marL="898525" lvl="2" indent="-187325"/>
            <a:r>
              <a:rPr lang="cs-CZ" dirty="0" smtClean="0"/>
              <a:t>podvodu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analýza rizik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na základě výsledků ex-ante analýzy rizik</a:t>
            </a:r>
          </a:p>
          <a:p>
            <a:pPr marL="454025" lvl="1" indent="-187325"/>
            <a:r>
              <a:rPr lang="cs-CZ" dirty="0" smtClean="0"/>
              <a:t>forma</a:t>
            </a:r>
          </a:p>
          <a:p>
            <a:pPr marL="898525" lvl="2" indent="-187325"/>
            <a:r>
              <a:rPr lang="cs-CZ" dirty="0" smtClean="0"/>
              <a:t>administrativního ověření – </a:t>
            </a:r>
            <a:r>
              <a:rPr lang="cs-CZ" dirty="0" err="1" smtClean="0"/>
              <a:t>ověření</a:t>
            </a:r>
            <a:r>
              <a:rPr lang="cs-CZ" dirty="0" smtClean="0"/>
              <a:t> na základě předložených dokladů</a:t>
            </a:r>
          </a:p>
          <a:p>
            <a:pPr marL="898525" lvl="2" indent="-187325"/>
            <a:r>
              <a:rPr lang="cs-CZ" dirty="0" smtClean="0"/>
              <a:t>kontroly na místě – </a:t>
            </a:r>
            <a:r>
              <a:rPr lang="cs-CZ" dirty="0" err="1" smtClean="0"/>
              <a:t>veřejnosprávní</a:t>
            </a:r>
            <a:r>
              <a:rPr lang="cs-CZ" dirty="0" smtClean="0"/>
              <a:t> kontrola</a:t>
            </a:r>
          </a:p>
          <a:p>
            <a:pPr marL="454025" lvl="1" indent="-187325"/>
            <a:r>
              <a:rPr lang="cs-CZ" dirty="0" smtClean="0"/>
              <a:t>možné krácení výdajů na základě výsledku kontroly</a:t>
            </a:r>
          </a:p>
          <a:p>
            <a:pPr marL="898525" lvl="2" indent="-187325"/>
            <a:r>
              <a:rPr lang="cs-CZ" dirty="0" smtClean="0"/>
              <a:t>ve způsobilých výdajích zahrnuty nezpůsobilé aktivity</a:t>
            </a:r>
          </a:p>
          <a:p>
            <a:pPr marL="898525" lvl="2" indent="-187325"/>
            <a:r>
              <a:rPr lang="cs-CZ" dirty="0" smtClean="0"/>
              <a:t>aktivity, které mohly být nebo již byly realizovány na základě chybně provedeného výběrového řízení</a:t>
            </a:r>
          </a:p>
          <a:p>
            <a:pPr marL="898525" lvl="2" indent="-187325"/>
            <a:r>
              <a:rPr lang="cs-CZ" dirty="0" smtClean="0"/>
              <a:t>výdaje nebyly vynaloženy v souladu se zásadami 3E</a:t>
            </a:r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Ex-ante kontrola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provádí ŘO IROP na základě výsledků hodnocení provedeného CRR</a:t>
            </a:r>
          </a:p>
          <a:p>
            <a:pPr marL="454025" lvl="1" indent="-187325"/>
            <a:r>
              <a:rPr lang="cs-CZ" dirty="0" smtClean="0"/>
              <a:t>ŘO IROP znovu nehodnotí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Výběr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informace o příjemci</a:t>
            </a:r>
          </a:p>
          <a:p>
            <a:pPr marL="454025" lvl="1" indent="-187325"/>
            <a:r>
              <a:rPr lang="cs-CZ" dirty="0" smtClean="0"/>
              <a:t>informace o projektu</a:t>
            </a:r>
          </a:p>
          <a:p>
            <a:pPr marL="454025" lvl="1" indent="-187325"/>
            <a:r>
              <a:rPr lang="cs-CZ" dirty="0" smtClean="0"/>
              <a:t>povinnosti a práva příjemce</a:t>
            </a:r>
          </a:p>
          <a:p>
            <a:pPr marL="454025" lvl="1" indent="-187325"/>
            <a:r>
              <a:rPr lang="cs-CZ" dirty="0" smtClean="0"/>
              <a:t>povinnosti a práva ŘO IROP</a:t>
            </a:r>
          </a:p>
          <a:p>
            <a:pPr marL="454025" lvl="1" indent="-187325"/>
            <a:r>
              <a:rPr lang="cs-CZ" dirty="0" smtClean="0"/>
              <a:t>sankce za neplnění povinností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Vydání právního aktu – Registrace akce a Rozhodnutí o poskytnutí dotace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Žadatel může podat žádost o přezkum hodnocení v každé části hodnocení žádosti, ve které neuspěl.</a:t>
            </a:r>
          </a:p>
          <a:p>
            <a:pPr marL="454025" lvl="1" indent="-187325"/>
            <a:r>
              <a:rPr lang="cs-CZ" dirty="0" smtClean="0"/>
              <a:t>Podává se do 14 kalendářních dnů ode dne doručení výsledku a to:</a:t>
            </a:r>
          </a:p>
          <a:p>
            <a:pPr marL="898525" lvl="2" indent="-187325"/>
            <a:r>
              <a:rPr lang="cs-CZ" dirty="0" smtClean="0"/>
              <a:t>elektronicky v MS2014+</a:t>
            </a:r>
          </a:p>
          <a:p>
            <a:pPr marL="898525" lvl="2" indent="-187325"/>
            <a:r>
              <a:rPr lang="cs-CZ" dirty="0" smtClean="0"/>
              <a:t>prostřednictvím odkazu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898525" lvl="2" indent="-187325"/>
            <a:r>
              <a:rPr lang="cs-CZ" dirty="0" smtClean="0"/>
              <a:t>písemně prostřednictvím formuláře uvedeného na webových stránkách 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dotaceeu.cz</a:t>
            </a:r>
            <a:endParaRPr lang="cs-CZ" dirty="0" smtClean="0"/>
          </a:p>
          <a:p>
            <a:pPr marL="454025" lvl="1" indent="-187325"/>
            <a:r>
              <a:rPr lang="cs-CZ" dirty="0" err="1" smtClean="0"/>
              <a:t>Přezkumné</a:t>
            </a:r>
            <a:r>
              <a:rPr lang="cs-CZ" dirty="0" smtClean="0"/>
              <a:t> řízení provádí ŘO IROP.</a:t>
            </a:r>
          </a:p>
          <a:p>
            <a:pPr marL="454025" lvl="1" indent="-187325"/>
            <a:r>
              <a:rPr lang="cs-CZ" dirty="0" smtClean="0"/>
              <a:t>Na základě výsledku </a:t>
            </a:r>
            <a:r>
              <a:rPr lang="cs-CZ" dirty="0" err="1" smtClean="0"/>
              <a:t>přezkumného</a:t>
            </a:r>
            <a:r>
              <a:rPr lang="cs-CZ" dirty="0" smtClean="0"/>
              <a:t> řízení </a:t>
            </a:r>
          </a:p>
          <a:p>
            <a:pPr marL="898525" lvl="2" indent="-187325"/>
            <a:r>
              <a:rPr lang="cs-CZ" dirty="0" smtClean="0"/>
              <a:t>projekt postoupí do další fáze hodnocení</a:t>
            </a:r>
          </a:p>
          <a:p>
            <a:pPr marL="898525" lvl="2" indent="-187325"/>
            <a:r>
              <a:rPr lang="cs-CZ" dirty="0" smtClean="0"/>
              <a:t>žádost je vyřazena z dalšího procesu hodnocení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Žádost o přezkum výsledku hodnocení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4025" lvl="1" indent="-187325"/>
            <a:r>
              <a:rPr lang="cs-CZ" dirty="0" smtClean="0"/>
              <a:t>Informace o pokroku (IOP)  </a:t>
            </a:r>
          </a:p>
          <a:p>
            <a:pPr marL="898525" lvl="2" indent="-187325"/>
            <a:r>
              <a:rPr lang="cs-CZ" dirty="0" smtClean="0"/>
              <a:t>Sledované období začíná prvním dnem měsíce, který následuje po měsíci, kdy byl schválen první právní akt, a trvá šest měsíců. Pokud byla realizace projektu zahájena před schválením prvního právního aktu, sledované období začíná zahájením realizace projektu.</a:t>
            </a:r>
          </a:p>
          <a:p>
            <a:pPr marL="454025" lvl="1" indent="-187325"/>
            <a:r>
              <a:rPr lang="cs-CZ" dirty="0" smtClean="0"/>
              <a:t>Zpráva o realizaci (</a:t>
            </a:r>
            <a:r>
              <a:rPr lang="cs-CZ" dirty="0" err="1" smtClean="0"/>
              <a:t>ZoR</a:t>
            </a:r>
            <a:r>
              <a:rPr lang="cs-CZ" dirty="0" smtClean="0"/>
              <a:t>)</a:t>
            </a:r>
          </a:p>
          <a:p>
            <a:pPr marL="898525" lvl="2" indent="-187325"/>
            <a:r>
              <a:rPr lang="pl-PL" dirty="0" smtClean="0"/>
              <a:t>sledované období je příslušná etapa, předkládá se po ukončení etapy, spolu se žádostí o platbu – jedná se o ex-post financování</a:t>
            </a:r>
            <a:endParaRPr lang="cs-CZ" dirty="0" smtClean="0"/>
          </a:p>
          <a:p>
            <a:pPr marL="454025" lvl="1" indent="-187325"/>
            <a:r>
              <a:rPr lang="cs-CZ" dirty="0" smtClean="0"/>
              <a:t>Zpráva o udržitelnosti</a:t>
            </a:r>
          </a:p>
          <a:p>
            <a:pPr marL="898525" lvl="2" indent="-187325"/>
            <a:r>
              <a:rPr lang="cs-CZ" dirty="0" smtClean="0"/>
              <a:t>monitoring období udržitelnosti</a:t>
            </a:r>
          </a:p>
          <a:p>
            <a:pPr marL="454025" lvl="1" indent="-187325"/>
            <a:r>
              <a:rPr lang="cs-CZ" dirty="0" smtClean="0"/>
              <a:t>Je možné podat až po schválení předchozích zpráv.</a:t>
            </a:r>
          </a:p>
          <a:p>
            <a:pPr marL="454025" lvl="1" indent="-187325"/>
            <a:r>
              <a:rPr lang="cs-CZ" dirty="0" smtClean="0"/>
              <a:t>Je možné podat až po uzavření změnových řízení.</a:t>
            </a:r>
          </a:p>
          <a:p>
            <a:pPr marL="454025" lvl="1" indent="-187325"/>
            <a:r>
              <a:rPr lang="cs-CZ" dirty="0" smtClean="0"/>
              <a:t>Kontrola formálních náležitostí a věcného obsahu zpráv.</a:t>
            </a:r>
          </a:p>
          <a:p>
            <a:pPr marL="898525" lvl="2" indent="-187325">
              <a:buNone/>
            </a:pPr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Monitorování realizace projektů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může iniciovat žadatel, příjemce, CRR, ŘO IROP</a:t>
            </a:r>
          </a:p>
          <a:p>
            <a:pPr marL="454025" lvl="1" indent="-187325"/>
            <a:r>
              <a:rPr lang="cs-CZ" dirty="0" smtClean="0"/>
              <a:t>druhy změn</a:t>
            </a:r>
          </a:p>
          <a:p>
            <a:pPr marL="898525" lvl="2" indent="-187325"/>
            <a:r>
              <a:rPr lang="cs-CZ" dirty="0" smtClean="0"/>
              <a:t>změny před schválením prvního Rozhodnutí – o změně rozhoduje CRR</a:t>
            </a:r>
          </a:p>
          <a:p>
            <a:pPr marL="898525" lvl="2" indent="-187325"/>
            <a:r>
              <a:rPr lang="cs-CZ" dirty="0" smtClean="0"/>
              <a:t>změny po schválení prvního Rozhodnutí, které nemění údaje na Rozhodnutí – o změně rozhoduje CRR</a:t>
            </a:r>
          </a:p>
          <a:p>
            <a:pPr marL="898525" lvl="2" indent="-187325"/>
            <a:r>
              <a:rPr lang="cs-CZ" dirty="0" smtClean="0"/>
              <a:t>změny po schválení prvního Rozhodnutí, které mění údaje na Rozhodnutí – o změně rozhoduje ŘO IROP</a:t>
            </a:r>
          </a:p>
          <a:p>
            <a:pPr marL="454025" lvl="1" indent="-187325"/>
            <a:endParaRPr lang="cs-CZ" dirty="0" smtClean="0"/>
          </a:p>
          <a:p>
            <a:pPr marL="898525" lvl="2" indent="-187325"/>
            <a:endParaRPr lang="cs-CZ" dirty="0" smtClean="0"/>
          </a:p>
          <a:p>
            <a:pPr marL="898525" lvl="2" indent="-187325">
              <a:buNone/>
            </a:pPr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v projektech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Podání žádostí POUZE přes MS2014+</a:t>
            </a:r>
          </a:p>
          <a:p>
            <a:pPr marL="454025" lvl="1" indent="-187325"/>
            <a:r>
              <a:rPr lang="cs-CZ" dirty="0" smtClean="0"/>
              <a:t>Automatická registrace žádosti</a:t>
            </a:r>
          </a:p>
          <a:p>
            <a:pPr marL="454025" lvl="1" indent="-187325"/>
            <a:r>
              <a:rPr lang="cs-CZ" dirty="0" smtClean="0"/>
              <a:t>Automatické předložení na příslušné krajské oddělení CRR</a:t>
            </a:r>
          </a:p>
          <a:p>
            <a:pPr marL="454025" lvl="1" indent="-187325"/>
            <a:r>
              <a:rPr lang="cs-CZ" dirty="0" smtClean="0"/>
              <a:t>Žadatel bude depeší informován o přidělených manažerech projektu, kteří budou mít na starosti další administraci projektu a komunikaci se žadatelem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Příjem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Děkuji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pozornost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38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  <p:pic>
        <p:nvPicPr>
          <p:cNvPr id="8" name="Obrázek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75" y="1304926"/>
            <a:ext cx="6498073" cy="41399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4025" lvl="1" indent="-187325"/>
            <a:r>
              <a:rPr lang="cs-CZ" dirty="0" smtClean="0"/>
              <a:t>Probíhá na příslušném krajském oddělení CRR</a:t>
            </a:r>
          </a:p>
          <a:p>
            <a:pPr marL="454025" lvl="1" indent="-187325"/>
            <a:r>
              <a:rPr lang="cs-CZ" dirty="0" smtClean="0"/>
              <a:t>Fáze hodnocení (provádí CRR)</a:t>
            </a:r>
          </a:p>
          <a:p>
            <a:pPr marL="898525" lvl="2" indent="-187325"/>
            <a:r>
              <a:rPr lang="cs-CZ" dirty="0" smtClean="0"/>
              <a:t>kontrola přijatelnosti a kontrola formálních náležitostí</a:t>
            </a:r>
          </a:p>
          <a:p>
            <a:pPr marL="898525" lvl="2" indent="-187325"/>
            <a:r>
              <a:rPr lang="cs-CZ" dirty="0" smtClean="0"/>
              <a:t>ex-ante analýza rizik</a:t>
            </a:r>
          </a:p>
          <a:p>
            <a:pPr marL="898525" lvl="2" indent="-187325"/>
            <a:r>
              <a:rPr lang="cs-CZ" dirty="0" smtClean="0"/>
              <a:t>ex-ante kontrola</a:t>
            </a:r>
          </a:p>
          <a:p>
            <a:pPr marL="454025" lvl="1" indent="-187325"/>
            <a:r>
              <a:rPr lang="cs-CZ" dirty="0" smtClean="0"/>
              <a:t>Fáze výběru projektů (provádí ŘO IROP)</a:t>
            </a:r>
          </a:p>
          <a:p>
            <a:pPr marL="898525" lvl="2" indent="-187325"/>
            <a:r>
              <a:rPr lang="cs-CZ" dirty="0" smtClean="0"/>
              <a:t>výběr projektu</a:t>
            </a:r>
          </a:p>
          <a:p>
            <a:pPr marL="898525" lvl="2" indent="-187325"/>
            <a:r>
              <a:rPr lang="cs-CZ" dirty="0" smtClean="0"/>
              <a:t>příprava a vydání právního aktu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žádostí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4025" lvl="1" indent="-187325"/>
            <a:r>
              <a:rPr lang="cs-CZ" dirty="0" smtClean="0"/>
              <a:t>provedena do 20 </a:t>
            </a:r>
            <a:r>
              <a:rPr lang="cs-CZ" dirty="0" err="1" smtClean="0"/>
              <a:t>pd</a:t>
            </a:r>
            <a:r>
              <a:rPr lang="cs-CZ" dirty="0" smtClean="0"/>
              <a:t> od podání žádosti</a:t>
            </a:r>
          </a:p>
          <a:p>
            <a:pPr marL="454025" lvl="1" indent="-187325"/>
            <a:r>
              <a:rPr lang="cs-CZ" dirty="0" smtClean="0"/>
              <a:t>probíhá elektronicky v MS2014+ dvěma hodnotiteli</a:t>
            </a:r>
          </a:p>
          <a:p>
            <a:pPr marL="454025" lvl="1" indent="-187325"/>
            <a:r>
              <a:rPr lang="cs-CZ" dirty="0" smtClean="0"/>
              <a:t>eliminační kritéria (vždy odpověď „ANO“ x „NE“)</a:t>
            </a:r>
          </a:p>
          <a:p>
            <a:pPr marL="454025" lvl="1" indent="-187325"/>
            <a:r>
              <a:rPr lang="cs-CZ" dirty="0" smtClean="0"/>
              <a:t>v rámci přijatelnosti musí být splněna všechna kritéria stanovená výzvou (obecná i specifická) – v případě nesplnění jakéhokoliv kritéria je žádost vyloučena z dalšího hodnocení</a:t>
            </a:r>
          </a:p>
          <a:p>
            <a:pPr marL="454025" lvl="1" indent="-187325"/>
            <a:r>
              <a:rPr lang="cs-CZ" dirty="0" smtClean="0"/>
              <a:t>pokud nelze v rámci kontroly přijatelnosti kritérium vyhodnotit, nebo jsou v žádosti uvedeny rozporné údaje, je možné žadatele vyzvat k upřesnění (max. dvakrát)</a:t>
            </a:r>
          </a:p>
          <a:p>
            <a:pPr marL="454025" lvl="1" indent="-187325"/>
            <a:r>
              <a:rPr lang="cs-CZ" dirty="0" smtClean="0"/>
              <a:t>v rámci kontroly formálních náležitostí lze vyzvat k doložení (max. dvakrát)</a:t>
            </a:r>
          </a:p>
          <a:p>
            <a:pPr marL="454025" lvl="1" indent="-187325"/>
            <a:r>
              <a:rPr lang="cs-CZ" dirty="0" smtClean="0"/>
              <a:t>výzvy k doplnění/upřesnění jsou žadateli zasílány formou depeší v MS2014+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Kontrola přijatelnosti 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Žádost je podána v předepsané formě</a:t>
            </a:r>
          </a:p>
          <a:p>
            <a:pPr marL="898525" lvl="2" indent="-187325"/>
            <a:r>
              <a:rPr lang="cs-CZ" dirty="0" smtClean="0"/>
              <a:t>přes MS2014+</a:t>
            </a:r>
          </a:p>
          <a:p>
            <a:pPr marL="454025" lvl="1" indent="-187325"/>
            <a:r>
              <a:rPr lang="cs-CZ" dirty="0" smtClean="0"/>
              <a:t>Žádost je podepsána oprávněným zástupcem žadatele</a:t>
            </a:r>
          </a:p>
          <a:p>
            <a:pPr marL="898525" lvl="2" indent="-187325"/>
            <a:r>
              <a:rPr lang="cs-CZ" dirty="0" smtClean="0"/>
              <a:t>statutární zástupce, popř. jím pověřená osoba na základě plné moci</a:t>
            </a:r>
          </a:p>
          <a:p>
            <a:pPr marL="898525" lvl="2" indent="-187325"/>
            <a:r>
              <a:rPr lang="cs-CZ" dirty="0" smtClean="0"/>
              <a:t>lze doložit zápis z jednání krajského zastupitelstva s identifikací, na koho jsou pravomoci k podpisu převedeny</a:t>
            </a:r>
          </a:p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/>
            <a:r>
              <a:rPr lang="cs-CZ" dirty="0" smtClean="0"/>
              <a:t>Plná moc/Zápis z jednání zastupitelstva</a:t>
            </a:r>
          </a:p>
          <a:p>
            <a:pPr marL="898525" lvl="2" indent="-187325"/>
            <a:r>
              <a:rPr lang="cs-CZ" dirty="0" smtClean="0"/>
              <a:t>Dokumentace k zahájeným a ukončeným výběrovým řízením</a:t>
            </a:r>
          </a:p>
          <a:p>
            <a:pPr marL="898525" lvl="2" indent="-187325"/>
            <a:r>
              <a:rPr lang="cs-CZ" dirty="0" smtClean="0"/>
              <a:t>Územní rozhodnutí/Územní souhlas/Veřejnoprávní smlouva 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Jsou doloženy všechny povinné přílohy a obsahově splňují požadované náležitosti</a:t>
            </a:r>
          </a:p>
          <a:p>
            <a:pPr marL="898525" lvl="2" indent="-187325"/>
            <a:r>
              <a:rPr lang="cs-CZ" dirty="0" smtClean="0"/>
              <a:t>Žádost o stavební povolení/ohlášení/Stavební povolení/Souhlas s provedením ohlášeného stavebního záměru/Veřejnoprávní smlouva</a:t>
            </a:r>
          </a:p>
          <a:p>
            <a:pPr marL="898525" lvl="2" indent="-187325"/>
            <a:r>
              <a:rPr lang="cs-CZ" dirty="0" smtClean="0"/>
              <a:t>Projektová dokumentace</a:t>
            </a:r>
          </a:p>
          <a:p>
            <a:pPr marL="898525" lvl="2" indent="-187325"/>
            <a:r>
              <a:rPr lang="cs-CZ" dirty="0" smtClean="0"/>
              <a:t>Položkový rozpočet stavby</a:t>
            </a:r>
          </a:p>
          <a:p>
            <a:pPr marL="898525" lvl="2" indent="-187325"/>
            <a:r>
              <a:rPr lang="cs-CZ" dirty="0" smtClean="0"/>
              <a:t>Studie proveditelnosti</a:t>
            </a:r>
          </a:p>
          <a:p>
            <a:pPr marL="898525" lvl="2" indent="-187325"/>
            <a:r>
              <a:rPr lang="cs-CZ" dirty="0" smtClean="0"/>
              <a:t>Doklady k výkupu nemovitosti (pokud je relevantní)</a:t>
            </a:r>
          </a:p>
          <a:p>
            <a:pPr marL="898525" lvl="2" indent="-187325"/>
            <a:r>
              <a:rPr lang="cs-CZ" dirty="0" smtClean="0"/>
              <a:t>Seznam objednávek – přímých nákupů</a:t>
            </a:r>
          </a:p>
          <a:p>
            <a:pPr marL="454025" lvl="1" indent="-187325"/>
            <a:endParaRPr lang="cs-CZ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formálních náležitostí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je svým zaměřením v souladu s cíli a podporovanými aktivitami výzvy</a:t>
            </a:r>
          </a:p>
          <a:p>
            <a:pPr marL="898525" lvl="2" indent="-187325"/>
            <a:r>
              <a:rPr lang="cs-CZ" dirty="0" smtClean="0"/>
              <a:t>popis, zda se jedná o rekonstrukci, modernizaci, výstavbu vybraných úseků silnic II. a III. třídy (které plní funkce silnic vyšší třídy)</a:t>
            </a:r>
          </a:p>
          <a:p>
            <a:pPr marL="454025" lvl="1" indent="-187325"/>
            <a:r>
              <a:rPr lang="cs-CZ" dirty="0" smtClean="0"/>
              <a:t>Projekt je v souladu s podmínkami výzvy</a:t>
            </a:r>
          </a:p>
          <a:p>
            <a:pPr marL="898525" lvl="2" indent="-187325"/>
            <a:r>
              <a:rPr lang="cs-CZ" dirty="0" smtClean="0"/>
              <a:t>zahájení/ukončení realizace projektu (1. 1. 2014</a:t>
            </a:r>
            <a:r>
              <a:rPr lang="cs-CZ" sz="1400" dirty="0" smtClean="0"/>
              <a:t>/31. 10. 2018)</a:t>
            </a:r>
          </a:p>
          <a:p>
            <a:pPr marL="898525" lvl="2" indent="-187325"/>
            <a:r>
              <a:rPr lang="cs-CZ" dirty="0" smtClean="0"/>
              <a:t>popis cílových skupin a dopady projektu na ně</a:t>
            </a:r>
          </a:p>
          <a:p>
            <a:pPr marL="898525" lvl="2" indent="-187325"/>
            <a:r>
              <a:rPr lang="cs-CZ" dirty="0" smtClean="0"/>
              <a:t>zvolené indikátory</a:t>
            </a:r>
          </a:p>
          <a:p>
            <a:pPr marL="898525" lvl="2" indent="-187325"/>
            <a:r>
              <a:rPr lang="cs-CZ" dirty="0" smtClean="0"/>
              <a:t>území realizace – prioritní regionální silniční síť na území celé ČR mimo území Prahy </a:t>
            </a:r>
          </a:p>
          <a:p>
            <a:pPr marL="454025" lvl="1" indent="-187325"/>
            <a:r>
              <a:rPr lang="cs-CZ" dirty="0" smtClean="0"/>
              <a:t>Žadatel splňuje definici oprávněného příjemce </a:t>
            </a:r>
          </a:p>
          <a:p>
            <a:pPr marL="898525" lvl="2" indent="-187325"/>
            <a:r>
              <a:rPr lang="cs-CZ" dirty="0" smtClean="0"/>
              <a:t>výzva určena pro kraje a organizace zřizované/zakládané kraji za účelem výkonu vlastnických práv a povinností k silnicím II. a III. třídy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4025" lvl="1" indent="-187325"/>
            <a:r>
              <a:rPr lang="cs-CZ" dirty="0" smtClean="0"/>
              <a:t>Projekt respektuje minimální a maximální hranici celkových způsobilých výdajů</a:t>
            </a:r>
          </a:p>
          <a:p>
            <a:pPr marL="898525" lvl="2" indent="-187325"/>
            <a:r>
              <a:rPr lang="cs-CZ" dirty="0" smtClean="0"/>
              <a:t>min. výše celkových způsobilých výdajů – 5 mil. Kč</a:t>
            </a:r>
          </a:p>
          <a:p>
            <a:pPr marL="898525" lvl="2" indent="-187325"/>
            <a:r>
              <a:rPr lang="cs-CZ" dirty="0" smtClean="0"/>
              <a:t>max. výše celkových způsobilých výdajů – není stanovena</a:t>
            </a:r>
          </a:p>
          <a:p>
            <a:pPr marL="454025" lvl="1" indent="-187325"/>
            <a:r>
              <a:rPr lang="cs-CZ" dirty="0" smtClean="0"/>
              <a:t>Výsledky projektu jsou udržitelné</a:t>
            </a:r>
            <a:endParaRPr lang="cs-CZ" sz="1400" dirty="0" smtClean="0"/>
          </a:p>
          <a:p>
            <a:pPr marL="898525" lvl="2" indent="-187325"/>
            <a:r>
              <a:rPr lang="cs-CZ" dirty="0" smtClean="0"/>
              <a:t>popsat, jakým způsobem je zajištěna řádná péče o silnici II. a III. třídy</a:t>
            </a:r>
          </a:p>
          <a:p>
            <a:pPr marL="898525" lvl="2" indent="-187325"/>
            <a:r>
              <a:rPr lang="cs-CZ" dirty="0" smtClean="0"/>
              <a:t>kap. 14 Studie proveditelnosti</a:t>
            </a:r>
          </a:p>
          <a:p>
            <a:pPr marL="454025" lvl="1" indent="-187325"/>
            <a:r>
              <a:rPr lang="cs-CZ" dirty="0" smtClean="0"/>
              <a:t>Projekt nemá negativní vliv na žádnou z horizontálních priorit IROP (udržitelný rozvoj, rovné příležitosti a zákaz diskriminace, rovnost mužů a žen) </a:t>
            </a:r>
          </a:p>
          <a:p>
            <a:pPr marL="898525" lvl="2" indent="-187325"/>
            <a:r>
              <a:rPr lang="cs-CZ" dirty="0" smtClean="0"/>
              <a:t>projekt musí mít pozitivní/neutrální vliv na horizontální priority, žadatel popíše v MS2014+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kritéria přijatelnosti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9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Words>1159</Words>
  <Application>Microsoft Office PowerPoint</Application>
  <PresentationFormat>Předvádění na obrazovce (4:3)</PresentationFormat>
  <Paragraphs>179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CRR template</vt:lpstr>
      <vt:lpstr>Příjem a hodnocení žádostí o podporu</vt:lpstr>
      <vt:lpstr>Příjem žádostí</vt:lpstr>
      <vt:lpstr>Hodnocení žádostí</vt:lpstr>
      <vt:lpstr>Hodnocení žádostí</vt:lpstr>
      <vt:lpstr>Kontrola přijatelnosti a formálních náležitostí</vt:lpstr>
      <vt:lpstr>Kritéria formálních náležitostí</vt:lpstr>
      <vt:lpstr>Kritéria formálních náležitostí</vt:lpstr>
      <vt:lpstr>Obecná kritéria přijatelnosti</vt:lpstr>
      <vt:lpstr>Obecná kritéria přijatelnosti</vt:lpstr>
      <vt:lpstr>Obecná kritéria přijatelnosti</vt:lpstr>
      <vt:lpstr>Specifická kritéria přijatelnosti</vt:lpstr>
      <vt:lpstr>Specifická kritéria přijatelnosti</vt:lpstr>
      <vt:lpstr>Ex-ante analýza rizik</vt:lpstr>
      <vt:lpstr>Ex-ante kontrola</vt:lpstr>
      <vt:lpstr>Výběr projektů</vt:lpstr>
      <vt:lpstr>Vydání právního aktu – Registrace akce a Rozhodnutí o poskytnutí dotace</vt:lpstr>
      <vt:lpstr>Žádost o přezkum výsledku hodnocení</vt:lpstr>
      <vt:lpstr>Monitorování realizace projektů</vt:lpstr>
      <vt:lpstr>Změny v projektech</vt:lpstr>
      <vt:lpstr>Děkuji za pozornost.</vt:lpstr>
    </vt:vector>
  </TitlesOfParts>
  <Company>CRR ČR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Centrum pro regionální rozvoj ČR</dc:creator>
  <cp:lastModifiedBy>Petr Pačes</cp:lastModifiedBy>
  <cp:revision>57</cp:revision>
  <dcterms:created xsi:type="dcterms:W3CDTF">2014-09-16T20:50:40Z</dcterms:created>
  <dcterms:modified xsi:type="dcterms:W3CDTF">2015-08-18T11:08:25Z</dcterms:modified>
</cp:coreProperties>
</file>