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3"/>
  </p:handoutMasterIdLst>
  <p:sldIdLst>
    <p:sldId id="266" r:id="rId5"/>
    <p:sldId id="257" r:id="rId6"/>
    <p:sldId id="265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7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8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ssf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trukturalni-fondy.cz/cs/Jak-na-projekt/Elektronicka-zadost/Edukacni-vide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etek@crr.cz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7722"/>
            <a:ext cx="7772400" cy="1997296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Myriad Pro Black"/>
              </a:rPr>
              <a:t>Webová aplikace MS2014+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Ing. Josef Šetek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048297" cy="1452562"/>
          </a:xfrm>
        </p:spPr>
        <p:txBody>
          <a:bodyPr>
            <a:normAutofit/>
          </a:bodyPr>
          <a:lstStyle/>
          <a:p>
            <a:r>
              <a:rPr lang="cs-CZ" sz="1600" dirty="0" smtClean="0">
                <a:latin typeface="Calibri" panose="020F0502020204030204" pitchFamily="34" charset="0"/>
              </a:rPr>
              <a:t>Seminář pro SC </a:t>
            </a:r>
            <a:r>
              <a:rPr lang="cs-CZ" sz="1600" dirty="0">
                <a:latin typeface="Calibri" panose="020F0502020204030204" pitchFamily="34" charset="0"/>
              </a:rPr>
              <a:t>3.2 </a:t>
            </a:r>
            <a:r>
              <a:rPr lang="cs-CZ" sz="1600" dirty="0" smtClean="0">
                <a:latin typeface="Calibri" panose="020F0502020204030204" pitchFamily="34" charset="0"/>
              </a:rPr>
              <a:t>ZVYŠOVÁNÍ EFEKTIVITY A TRANSPARENTNOSTI VEŘEJNÉ SPRÁVY PROSTŘEDNICTVÍM ROZVOJE VYUŽITÍ A KVALITY SYSTÉMŮ IKT</a:t>
            </a:r>
          </a:p>
          <a:p>
            <a:r>
              <a:rPr lang="cs-CZ" sz="1600" dirty="0" smtClean="0">
                <a:latin typeface="Calibri" panose="020F0502020204030204" pitchFamily="34" charset="0"/>
              </a:rPr>
              <a:t>Průběžná </a:t>
            </a:r>
            <a:r>
              <a:rPr lang="cs-CZ" sz="1600" dirty="0">
                <a:latin typeface="Calibri" panose="020F0502020204030204" pitchFamily="34" charset="0"/>
              </a:rPr>
              <a:t>výzva č. </a:t>
            </a:r>
            <a:r>
              <a:rPr lang="cs-CZ" sz="1600" smtClean="0">
                <a:latin typeface="Calibri" panose="020F0502020204030204" pitchFamily="34" charset="0"/>
              </a:rPr>
              <a:t>23 </a:t>
            </a:r>
            <a:r>
              <a:rPr lang="cs-CZ" sz="1600" b="1" dirty="0">
                <a:latin typeface="Calibri" panose="020F0502020204030204" pitchFamily="34" charset="0"/>
              </a:rPr>
              <a:t>Specifické informační a komunikační systémy a infrastruktura I.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2. 3. 2016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3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stručné představení</a:t>
            </a:r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hlinkClick r:id="rId2"/>
              </a:rPr>
              <a:t>http://www.mssf.cz/</a:t>
            </a:r>
            <a:r>
              <a:rPr lang="cs-CZ" dirty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cs-CZ" u="sng" dirty="0" smtClean="0">
                <a:latin typeface="Calibri" panose="020F0502020204030204" pitchFamily="34" charset="0"/>
              </a:rPr>
              <a:t>Prostřednictvím MS2014+ probíhá podání: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podporu včetně příloh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Dokumentace ze zadávacího/výběrového řízení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platbu a zprávy o realizaci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změnu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Zprávy o udržitelnosti projektu</a:t>
            </a:r>
          </a:p>
          <a:p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>Práce s portálem </a:t>
            </a:r>
            <a:r>
              <a:rPr lang="cs-CZ" sz="2800" dirty="0">
                <a:solidFill>
                  <a:srgbClr val="000099"/>
                </a:solidFill>
              </a:rPr>
              <a:t>MS2014</a:t>
            </a:r>
            <a:r>
              <a:rPr lang="cs-CZ" sz="2800" dirty="0" smtClean="0">
                <a:solidFill>
                  <a:srgbClr val="000099"/>
                </a:solidFill>
              </a:rPr>
              <a:t>+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>
                <a:latin typeface="Calibri" panose="020F0502020204030204" pitchFamily="34" charset="0"/>
              </a:rPr>
              <a:t>Příloha č. 1 </a:t>
            </a:r>
            <a:r>
              <a:rPr lang="cs-CZ" b="1" u="sng" dirty="0" smtClean="0">
                <a:latin typeface="Calibri" panose="020F0502020204030204" pitchFamily="34" charset="0"/>
              </a:rPr>
              <a:t>Specifických </a:t>
            </a:r>
            <a:r>
              <a:rPr lang="cs-CZ" b="1" u="sng" dirty="0">
                <a:latin typeface="Calibri" panose="020F0502020204030204" pitchFamily="34" charset="0"/>
              </a:rPr>
              <a:t>pravidel </a:t>
            </a:r>
            <a:r>
              <a:rPr lang="cs-CZ" dirty="0">
                <a:latin typeface="Calibri" panose="020F0502020204030204" pitchFamily="34" charset="0"/>
              </a:rPr>
              <a:t>- </a:t>
            </a:r>
            <a:r>
              <a:rPr lang="cs-CZ" dirty="0" smtClean="0">
                <a:latin typeface="Calibri" panose="020F0502020204030204" pitchFamily="34" charset="0"/>
              </a:rPr>
              <a:t>Postup pro podání žádosti o podporu v</a:t>
            </a:r>
            <a:r>
              <a:rPr lang="cs-CZ" dirty="0">
                <a:latin typeface="Calibri" panose="020F0502020204030204" pitchFamily="34" charset="0"/>
              </a:rPr>
              <a:t> MS2014+</a:t>
            </a:r>
          </a:p>
          <a:p>
            <a:r>
              <a:rPr lang="cs-CZ" b="1" u="sng" dirty="0" smtClean="0">
                <a:latin typeface="Calibri" panose="020F0502020204030204" pitchFamily="34" charset="0"/>
              </a:rPr>
              <a:t>Edukační videa pro </a:t>
            </a:r>
            <a:r>
              <a:rPr lang="cs-CZ" b="1" u="sng" dirty="0">
                <a:latin typeface="Calibri" panose="020F0502020204030204" pitchFamily="34" charset="0"/>
              </a:rPr>
              <a:t>vyplnění žádosti </a:t>
            </a:r>
            <a:r>
              <a:rPr lang="cs-CZ" b="1" u="sng" dirty="0" smtClean="0">
                <a:latin typeface="Calibri" panose="020F0502020204030204" pitchFamily="34" charset="0"/>
              </a:rPr>
              <a:t>-  </a:t>
            </a:r>
            <a:r>
              <a:rPr lang="cs-CZ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dirty="0" smtClean="0">
                <a:latin typeface="Calibri" panose="020F0502020204030204" pitchFamily="34" charset="0"/>
                <a:hlinkClick r:id="rId2"/>
              </a:rPr>
              <a:t>www.strukturalni-fondy.cz/cs/Jak-na-projekt/Elektronicka-zadost/Edukacni-videa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u="sng" dirty="0" smtClean="0">
                <a:latin typeface="Calibri" panose="020F0502020204030204" pitchFamily="34" charset="0"/>
              </a:rPr>
              <a:t>Kontaktní pracovníci na CRR</a:t>
            </a:r>
            <a:r>
              <a:rPr lang="cs-CZ" dirty="0" smtClean="0">
                <a:latin typeface="Calibri" panose="020F0502020204030204" pitchFamily="34" charset="0"/>
              </a:rPr>
              <a:t> – administrátor MS na každém krajském oddělení CRR/ oddělení administrace OSS CRR.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514"/>
            <a:ext cx="8229600" cy="486443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Podání úloh je </a:t>
            </a:r>
            <a:r>
              <a:rPr lang="cs-CZ" sz="2300" b="1" dirty="0" smtClean="0">
                <a:latin typeface="Calibri" panose="020F0502020204030204" pitchFamily="34" charset="0"/>
              </a:rPr>
              <a:t>pouze elektronické </a:t>
            </a:r>
            <a:r>
              <a:rPr lang="cs-CZ" sz="2300" dirty="0" smtClean="0">
                <a:latin typeface="Calibri" panose="020F0502020204030204" pitchFamily="34" charset="0"/>
              </a:rPr>
              <a:t>prostřednictvím MS2014+ </a:t>
            </a:r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dirty="0" smtClean="0">
                <a:latin typeface="Calibri" panose="020F0502020204030204" pitchFamily="34" charset="0"/>
              </a:rPr>
              <a:t>(není třeba zasílat papírově poštou/odevzdávat na pracoviště CRR).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Žadatel vyplňuje jednotlivé úlohy přímo </a:t>
            </a:r>
            <a:r>
              <a:rPr lang="cs-CZ" sz="2300" dirty="0">
                <a:latin typeface="Calibri" panose="020F0502020204030204" pitchFamily="34" charset="0"/>
              </a:rPr>
              <a:t>v okně internetového prohlížeče. </a:t>
            </a:r>
            <a:r>
              <a:rPr lang="cs-CZ" sz="2300" u="sng" dirty="0" smtClean="0">
                <a:latin typeface="Calibri" panose="020F0502020204030204" pitchFamily="34" charset="0"/>
              </a:rPr>
              <a:t>Pro bezproblémový chod doporučujeme nejnovější verzi prohlížeče Internet Explorer.</a:t>
            </a:r>
          </a:p>
          <a:p>
            <a:pPr algn="just"/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dirty="0" smtClean="0">
                <a:latin typeface="Calibri" panose="020F0502020204030204" pitchFamily="34" charset="0"/>
              </a:rPr>
              <a:t>K podepsání úloh je vyžadován kvalifikovaný elektronický podpis. </a:t>
            </a:r>
            <a:r>
              <a:rPr lang="cs-CZ" sz="2300" u="sng" dirty="0" smtClean="0">
                <a:latin typeface="Calibri" panose="020F0502020204030204" pitchFamily="34" charset="0"/>
              </a:rPr>
              <a:t>Aby bylo možné úlohy podepsat je nutné mít na počítači nainstalován balíček založen na technologii </a:t>
            </a:r>
            <a:r>
              <a:rPr lang="cs-CZ" sz="2300" u="sng" dirty="0" err="1" smtClean="0">
                <a:latin typeface="Calibri" panose="020F0502020204030204" pitchFamily="34" charset="0"/>
              </a:rPr>
              <a:t>Silverlight</a:t>
            </a:r>
            <a:r>
              <a:rPr lang="cs-CZ" sz="2300" u="sng" dirty="0" smtClean="0">
                <a:latin typeface="Calibri" panose="020F0502020204030204" pitchFamily="34" charset="0"/>
              </a:rPr>
              <a:t>, který slouží pro přístup                       k podpisovým certifikátům.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Instalační balíček </a:t>
            </a:r>
            <a:r>
              <a:rPr lang="cs-CZ" sz="2300" dirty="0" err="1">
                <a:latin typeface="Calibri" panose="020F0502020204030204" pitchFamily="34" charset="0"/>
                <a:hlinkClick r:id="rId2"/>
              </a:rPr>
              <a:t>TescoSW</a:t>
            </a:r>
            <a:r>
              <a:rPr lang="cs-CZ" sz="2300" dirty="0">
                <a:latin typeface="Calibri" panose="020F0502020204030204" pitchFamily="34" charset="0"/>
                <a:hlinkClick r:id="rId2"/>
              </a:rPr>
              <a:t> </a:t>
            </a:r>
            <a:r>
              <a:rPr lang="cs-CZ" sz="2300" dirty="0" err="1">
                <a:latin typeface="Calibri" panose="020F0502020204030204" pitchFamily="34" charset="0"/>
                <a:hlinkClick r:id="rId2"/>
              </a:rPr>
              <a:t>Elevated</a:t>
            </a:r>
            <a:r>
              <a:rPr lang="cs-CZ" sz="2300" dirty="0">
                <a:latin typeface="Calibri" panose="020F0502020204030204" pitchFamily="34" charset="0"/>
                <a:hlinkClick r:id="rId2"/>
              </a:rPr>
              <a:t> </a:t>
            </a:r>
            <a:r>
              <a:rPr lang="cs-CZ" sz="2300" dirty="0" err="1" smtClean="0">
                <a:latin typeface="Calibri" panose="020F0502020204030204" pitchFamily="34" charset="0"/>
                <a:hlinkClick r:id="rId2"/>
              </a:rPr>
              <a:t>TrustTool</a:t>
            </a:r>
            <a:r>
              <a:rPr lang="cs-CZ" sz="2300" dirty="0" smtClean="0">
                <a:latin typeface="Calibri" panose="020F0502020204030204" pitchFamily="34" charset="0"/>
              </a:rPr>
              <a:t> naleznete v MS2014+ na záložce HW a SW požadavky.</a:t>
            </a:r>
            <a:r>
              <a:rPr lang="cs-CZ" sz="2300" dirty="0">
                <a:latin typeface="Calibri" panose="020F0502020204030204" pitchFamily="34" charset="0"/>
              </a:rPr>
              <a:t/>
            </a:r>
            <a:br>
              <a:rPr lang="cs-CZ" sz="2300" dirty="0">
                <a:latin typeface="Calibri" panose="020F0502020204030204" pitchFamily="34" charset="0"/>
              </a:rPr>
            </a:br>
            <a:endParaRPr lang="cs-CZ" sz="23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Je nutné mít kvalifikovaný platný certifikát </a:t>
            </a:r>
            <a:r>
              <a:rPr lang="cs-CZ" sz="2300" dirty="0">
                <a:latin typeface="Calibri" panose="020F0502020204030204" pitchFamily="34" charset="0"/>
              </a:rPr>
              <a:t>vydaný akreditovaným poskytovatelem certifikačních služeb dle zákona č. 227/2000 Sb., o elektronickém podpisu, </a:t>
            </a:r>
            <a:r>
              <a:rPr lang="cs-CZ" sz="2300" dirty="0" smtClean="0">
                <a:latin typeface="Calibri" panose="020F0502020204030204" pitchFamily="34" charset="0"/>
              </a:rPr>
              <a:t>              v </a:t>
            </a:r>
            <a:r>
              <a:rPr lang="cs-CZ" sz="2300" dirty="0">
                <a:latin typeface="Calibri" panose="020F0502020204030204" pitchFamily="34" charset="0"/>
              </a:rPr>
              <a:t>platném </a:t>
            </a:r>
            <a:r>
              <a:rPr lang="cs-CZ" sz="2300" dirty="0" smtClean="0">
                <a:latin typeface="Calibri" panose="020F0502020204030204" pitchFamily="34" charset="0"/>
              </a:rPr>
              <a:t>znění. </a:t>
            </a:r>
          </a:p>
          <a:p>
            <a:pPr marL="0" indent="0" algn="just">
              <a:buNone/>
            </a:pPr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	Pozor!!! </a:t>
            </a:r>
            <a:r>
              <a:rPr lang="cs-CZ" sz="2300" u="sng" dirty="0" smtClean="0">
                <a:latin typeface="Calibri" panose="020F0502020204030204" pitchFamily="34" charset="0"/>
              </a:rPr>
              <a:t>Certifikát musí být </a:t>
            </a:r>
            <a:r>
              <a:rPr lang="cs-CZ" sz="2300" u="sng" dirty="0">
                <a:latin typeface="Calibri" panose="020F0502020204030204" pitchFamily="34" charset="0"/>
              </a:rPr>
              <a:t>vydaný některou </a:t>
            </a:r>
            <a:r>
              <a:rPr lang="cs-CZ" sz="2300" dirty="0" smtClean="0">
                <a:latin typeface="Calibri" panose="020F0502020204030204" pitchFamily="34" charset="0"/>
              </a:rPr>
              <a:t>	</a:t>
            </a:r>
            <a:r>
              <a:rPr lang="cs-CZ" sz="2300" u="sng" dirty="0" smtClean="0">
                <a:latin typeface="Calibri" panose="020F0502020204030204" pitchFamily="34" charset="0"/>
              </a:rPr>
              <a:t>z</a:t>
            </a:r>
            <a:r>
              <a:rPr lang="cs-CZ" sz="2300" u="sng" dirty="0">
                <a:latin typeface="Calibri" panose="020F0502020204030204" pitchFamily="34" charset="0"/>
              </a:rPr>
              <a:t> podporovaných </a:t>
            </a:r>
            <a:r>
              <a:rPr lang="cs-CZ" sz="2300" u="sng" dirty="0" smtClean="0">
                <a:latin typeface="Calibri" panose="020F0502020204030204" pitchFamily="34" charset="0"/>
              </a:rPr>
              <a:t>certifikačních autorit </a:t>
            </a:r>
            <a:r>
              <a:rPr lang="cs-CZ" sz="2300" u="sng" dirty="0">
                <a:latin typeface="Calibri" panose="020F0502020204030204" pitchFamily="34" charset="0"/>
              </a:rPr>
              <a:t>(</a:t>
            </a:r>
            <a:r>
              <a:rPr lang="cs-CZ" sz="2300" u="sng" dirty="0" err="1">
                <a:latin typeface="Calibri" panose="020F0502020204030204" pitchFamily="34" charset="0"/>
              </a:rPr>
              <a:t>Postsignum</a:t>
            </a:r>
            <a:r>
              <a:rPr lang="cs-CZ" sz="2300" u="sng" dirty="0">
                <a:latin typeface="Calibri" panose="020F0502020204030204" pitchFamily="34" charset="0"/>
              </a:rPr>
              <a:t>, I.CA</a:t>
            </a:r>
            <a:r>
              <a:rPr lang="cs-CZ" sz="2300" dirty="0" smtClean="0">
                <a:latin typeface="Calibri" panose="020F0502020204030204" pitchFamily="34" charset="0"/>
              </a:rPr>
              <a:t>,	</a:t>
            </a:r>
            <a:r>
              <a:rPr lang="cs-CZ" sz="2300" u="sng" dirty="0" err="1" smtClean="0">
                <a:latin typeface="Calibri" panose="020F0502020204030204" pitchFamily="34" charset="0"/>
              </a:rPr>
              <a:t>eIdentity</a:t>
            </a:r>
            <a:r>
              <a:rPr lang="cs-CZ" sz="2300" u="sng" dirty="0" smtClean="0">
                <a:latin typeface="Calibri" panose="020F0502020204030204" pitchFamily="34" charset="0"/>
              </a:rPr>
              <a:t>).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Např. služby </a:t>
            </a:r>
            <a:r>
              <a:rPr lang="cs-CZ" sz="2300" dirty="0" err="1">
                <a:latin typeface="Calibri" panose="020F0502020204030204" pitchFamily="34" charset="0"/>
              </a:rPr>
              <a:t>PostSignum</a:t>
            </a:r>
            <a:r>
              <a:rPr lang="cs-CZ" sz="2300" dirty="0">
                <a:latin typeface="Calibri" panose="020F0502020204030204" pitchFamily="34" charset="0"/>
              </a:rPr>
              <a:t> jsou dostupné </a:t>
            </a:r>
            <a:r>
              <a:rPr lang="cs-CZ" sz="2300" dirty="0" smtClean="0">
                <a:latin typeface="Calibri" panose="020F0502020204030204" pitchFamily="34" charset="0"/>
              </a:rPr>
              <a:t>se službami </a:t>
            </a:r>
            <a:r>
              <a:rPr lang="cs-CZ" sz="2300" dirty="0">
                <a:latin typeface="Calibri" panose="020F0502020204030204" pitchFamily="34" charset="0"/>
              </a:rPr>
              <a:t>Czech </a:t>
            </a:r>
            <a:r>
              <a:rPr lang="cs-CZ" sz="2300" dirty="0" smtClean="0">
                <a:latin typeface="Calibri" panose="020F0502020204030204" pitchFamily="34" charset="0"/>
              </a:rPr>
              <a:t>POINT.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K podepisování všech nebo určitých úloh je možné zmocnit jinou osobu plnou mocí, která se oskenovaná nahraje do MS2014+.</a:t>
            </a:r>
            <a:endParaRPr lang="cs-CZ" sz="2300" dirty="0">
              <a:latin typeface="Calibri" panose="020F0502020204030204" pitchFamily="34" charset="0"/>
            </a:endParaRPr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  <a:latin typeface="Calibri" panose="020F0502020204030204" pitchFamily="34" charset="0"/>
              </a:rPr>
              <a:t>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u="sng" dirty="0">
                <a:latin typeface="Calibri" panose="020F0502020204030204" pitchFamily="34" charset="0"/>
              </a:rPr>
              <a:t>Žadatel by měl vždy přístup do MS2014+ </a:t>
            </a:r>
            <a:r>
              <a:rPr lang="cs-CZ" sz="2300" u="sng" dirty="0" smtClean="0">
                <a:latin typeface="Calibri" panose="020F0502020204030204" pitchFamily="34" charset="0"/>
              </a:rPr>
              <a:t>s rolí </a:t>
            </a:r>
            <a:r>
              <a:rPr lang="cs-CZ" sz="2300" u="sng" dirty="0">
                <a:latin typeface="Calibri" panose="020F0502020204030204" pitchFamily="34" charset="0"/>
              </a:rPr>
              <a:t>správce </a:t>
            </a:r>
            <a:r>
              <a:rPr lang="cs-CZ" sz="2300" u="sng" dirty="0" smtClean="0">
                <a:latin typeface="Calibri" panose="020F0502020204030204" pitchFamily="34" charset="0"/>
              </a:rPr>
              <a:t>přístupů (přidělování rolí – čtenář/editor/signatář). Veškeré úlohy i v době udržitelnosti projektu je nutné </a:t>
            </a:r>
            <a:r>
              <a:rPr lang="cs-CZ" sz="2300" u="sng" dirty="0">
                <a:latin typeface="Calibri" panose="020F0502020204030204" pitchFamily="34" charset="0"/>
              </a:rPr>
              <a:t>podávat přes MS2014</a:t>
            </a:r>
            <a:r>
              <a:rPr lang="cs-CZ" sz="2300" u="sng" dirty="0" smtClean="0">
                <a:latin typeface="Calibri" panose="020F0502020204030204" pitchFamily="34" charset="0"/>
              </a:rPr>
              <a:t>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Komunikace s CRR po podání projektové žádosti bude probíhat pouze prostřednictvím depeší (zpráv) přes MS2014+.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Informace o stavu projektu včetně výsledků hodnocení projektu se žadatel/příjemce dozví pouze přes MS2014+.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Dokument Rozhodnutí o poskytnutí dotace včetně podmínek bude příjemci zpřístupněn taktéž pouze přes MS2014+.</a:t>
            </a:r>
          </a:p>
          <a:p>
            <a:pPr algn="just"/>
            <a:r>
              <a:rPr lang="cs-CZ" sz="2300" u="sng" dirty="0" smtClean="0">
                <a:latin typeface="Calibri" panose="020F0502020204030204" pitchFamily="34" charset="0"/>
              </a:rPr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  <a:latin typeface="Calibri" panose="020F0502020204030204" pitchFamily="34" charset="0"/>
              </a:rPr>
              <a:t>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Přílohy není nutné elektronicky podepisovat. Podepisuje se až kompletní úloha. </a:t>
            </a:r>
            <a:r>
              <a:rPr lang="cs-CZ" sz="2300" dirty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u="sng" dirty="0" smtClean="0">
                <a:latin typeface="Calibri" panose="020F0502020204030204" pitchFamily="34" charset="0"/>
              </a:rPr>
              <a:t>Velikost příloh není omezená  a všechny přílohy se přikládají pouze elektronicky.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Změna – jednotlivé přílohy se nenahrávají na záložku Přiložené dokumenty, ale na různá místa podle oblasti do které spadají (týká se plných mocí a veřejných zakázek).</a:t>
            </a:r>
          </a:p>
          <a:p>
            <a:pPr algn="just"/>
            <a:r>
              <a:rPr lang="cs-CZ" sz="2300" b="1" dirty="0">
                <a:solidFill>
                  <a:srgbClr val="FF0000"/>
                </a:solidFill>
                <a:latin typeface="Calibri" panose="020F0502020204030204" pitchFamily="34" charset="0"/>
              </a:rPr>
              <a:t>Pozor</a:t>
            </a:r>
            <a:r>
              <a:rPr lang="cs-CZ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!!! 19. 8. 2015 proběhla instalace nové verze MS2014+. </a:t>
            </a:r>
          </a:p>
          <a:p>
            <a:pPr algn="just"/>
            <a:r>
              <a:rPr lang="cs-CZ" sz="2300" u="sng" dirty="0" smtClean="0">
                <a:latin typeface="Calibri" panose="020F0502020204030204" pitchFamily="34" charset="0"/>
              </a:rPr>
              <a:t>Instalací došlo k dopracování a opravě některých funkčností v MS2014+.</a:t>
            </a:r>
            <a:r>
              <a:rPr lang="cs-CZ" sz="2300" dirty="0" smtClean="0">
                <a:latin typeface="Calibri" panose="020F0502020204030204" pitchFamily="34" charset="0"/>
              </a:rPr>
              <a:t> </a:t>
            </a:r>
            <a:endParaRPr lang="cs-CZ" sz="2300" u="sng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7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Děkuji Vám za pozornost.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Ing. Josef Šetek</a:t>
            </a: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  <a:hlinkClick r:id="rId2"/>
              </a:rPr>
              <a:t>setek@crr.cz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2. 3. </a:t>
            </a:r>
            <a:r>
              <a:rPr lang="cs-CZ" dirty="0"/>
              <a:t>2016</a:t>
            </a:r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9BE06D-B319-48B7-B5A2-AEB520ADF612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344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Webová aplikace MS2014+</vt:lpstr>
      <vt:lpstr> Portál MS2014+ - stručné představení </vt:lpstr>
      <vt:lpstr>Práce s portálem MS2014+</vt:lpstr>
      <vt:lpstr> Portál MS2014+- Hlavní změny </vt:lpstr>
      <vt:lpstr> Portál MS2014+- Elektronický podpis </vt:lpstr>
      <vt:lpstr> Portál MS2014+ - Hlavní změny </vt:lpstr>
      <vt:lpstr> Portál MS2014+ - Hlavní změny 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/>
  <cp:lastModifiedBy>Šetek Josef</cp:lastModifiedBy>
  <cp:revision>173</cp:revision>
  <dcterms:created xsi:type="dcterms:W3CDTF">2013-09-17T08:01:02Z</dcterms:created>
  <dcterms:modified xsi:type="dcterms:W3CDTF">2016-03-01T14:21:33Z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