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9" r:id="rId3"/>
    <p:sldId id="271" r:id="rId4"/>
    <p:sldId id="272" r:id="rId5"/>
    <p:sldId id="265" r:id="rId6"/>
    <p:sldId id="270" r:id="rId7"/>
    <p:sldId id="263" r:id="rId8"/>
    <p:sldId id="285" r:id="rId9"/>
    <p:sldId id="257" r:id="rId10"/>
    <p:sldId id="286" r:id="rId11"/>
    <p:sldId id="261" r:id="rId12"/>
    <p:sldId id="281" r:id="rId13"/>
    <p:sldId id="260" r:id="rId14"/>
    <p:sldId id="274" r:id="rId15"/>
    <p:sldId id="262" r:id="rId16"/>
    <p:sldId id="287" r:id="rId17"/>
    <p:sldId id="288" r:id="rId18"/>
    <p:sldId id="289" r:id="rId19"/>
    <p:sldId id="276" r:id="rId20"/>
    <p:sldId id="284" r:id="rId21"/>
    <p:sldId id="277" r:id="rId22"/>
    <p:sldId id="278" r:id="rId23"/>
    <p:sldId id="279" r:id="rId24"/>
    <p:sldId id="280" r:id="rId25"/>
    <p:sldId id="282" r:id="rId26"/>
    <p:sldId id="273" r:id="rId27"/>
  </p:sldIdLst>
  <p:sldSz cx="9144000" cy="5715000" type="screen16x1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4600" autoAdjust="0"/>
  </p:normalViewPr>
  <p:slideViewPr>
    <p:cSldViewPr>
      <p:cViewPr>
        <p:scale>
          <a:sx n="80" d="100"/>
          <a:sy n="80" d="100"/>
        </p:scale>
        <p:origin x="-2004" y="-96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e_it_aplikace_Microsoft_Office_Excel_2007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rotX val="0"/>
      <c:perspective val="30"/>
    </c:view3D>
    <c:plotArea>
      <c:layout>
        <c:manualLayout>
          <c:layoutTarget val="inner"/>
          <c:xMode val="edge"/>
          <c:yMode val="edge"/>
          <c:x val="6.4430468170341093E-2"/>
          <c:y val="3.6637168141593006E-2"/>
          <c:w val="0.91191775396333019"/>
          <c:h val="0.57801156713817992"/>
        </c:manualLayout>
      </c:layout>
      <c:bar3DChart>
        <c:barDir val="col"/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cs-CZ"/>
              </a:p>
            </c:txPr>
            <c:showVal val="1"/>
          </c:dLbls>
          <c:cat>
            <c:strRef>
              <c:f>List1!$A$2:$A$18</c:f>
              <c:strCache>
                <c:ptCount val="17"/>
                <c:pt idx="0">
                  <c:v>OP D</c:v>
                </c:pt>
                <c:pt idx="1">
                  <c:v>OP PA</c:v>
                </c:pt>
                <c:pt idx="2">
                  <c:v>ROP SV</c:v>
                </c:pt>
                <c:pt idx="3">
                  <c:v>OP PK</c:v>
                </c:pt>
                <c:pt idx="4">
                  <c:v>ROP JV</c:v>
                </c:pt>
                <c:pt idx="5">
                  <c:v>ROP SM</c:v>
                </c:pt>
                <c:pt idx="6">
                  <c:v>ROP SZ</c:v>
                </c:pt>
                <c:pt idx="7">
                  <c:v>ROP SČ</c:v>
                </c:pt>
                <c:pt idx="8">
                  <c:v>ROP JZ</c:v>
                </c:pt>
                <c:pt idx="9">
                  <c:v>ROP MS</c:v>
                </c:pt>
                <c:pt idx="10">
                  <c:v>OP VK</c:v>
                </c:pt>
                <c:pt idx="11">
                  <c:v>OP LZZ</c:v>
                </c:pt>
                <c:pt idx="12">
                  <c:v>OP PI</c:v>
                </c:pt>
                <c:pt idx="13">
                  <c:v>OP TP</c:v>
                </c:pt>
                <c:pt idx="14">
                  <c:v>OP VaVpl</c:v>
                </c:pt>
                <c:pt idx="15">
                  <c:v>OP ŽP</c:v>
                </c:pt>
                <c:pt idx="16">
                  <c:v>IOP</c:v>
                </c:pt>
              </c:strCache>
            </c:strRef>
          </c:cat>
          <c:val>
            <c:numRef>
              <c:f>List1!$B$2:$B$18</c:f>
              <c:numCache>
                <c:formatCode>General</c:formatCode>
                <c:ptCount val="17"/>
                <c:pt idx="0">
                  <c:v>71.7</c:v>
                </c:pt>
                <c:pt idx="1">
                  <c:v>62.5</c:v>
                </c:pt>
                <c:pt idx="2">
                  <c:v>61.3</c:v>
                </c:pt>
                <c:pt idx="3">
                  <c:v>58.6</c:v>
                </c:pt>
                <c:pt idx="4">
                  <c:v>58.1</c:v>
                </c:pt>
                <c:pt idx="5">
                  <c:v>52.5</c:v>
                </c:pt>
                <c:pt idx="6">
                  <c:v>51</c:v>
                </c:pt>
                <c:pt idx="7">
                  <c:v>46.1</c:v>
                </c:pt>
                <c:pt idx="8">
                  <c:v>44.1</c:v>
                </c:pt>
                <c:pt idx="9">
                  <c:v>41.3</c:v>
                </c:pt>
                <c:pt idx="10">
                  <c:v>39.700000000000003</c:v>
                </c:pt>
                <c:pt idx="11">
                  <c:v>35.9</c:v>
                </c:pt>
                <c:pt idx="12">
                  <c:v>33.6</c:v>
                </c:pt>
                <c:pt idx="13">
                  <c:v>25</c:v>
                </c:pt>
                <c:pt idx="14">
                  <c:v>24.8</c:v>
                </c:pt>
                <c:pt idx="15">
                  <c:v>24.4</c:v>
                </c:pt>
                <c:pt idx="16">
                  <c:v>22.8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Sloupec2</c:v>
                </c:pt>
              </c:strCache>
            </c:strRef>
          </c:tx>
          <c:cat>
            <c:strRef>
              <c:f>List1!$A$2:$A$18</c:f>
              <c:strCache>
                <c:ptCount val="17"/>
                <c:pt idx="0">
                  <c:v>OP D</c:v>
                </c:pt>
                <c:pt idx="1">
                  <c:v>OP PA</c:v>
                </c:pt>
                <c:pt idx="2">
                  <c:v>ROP SV</c:v>
                </c:pt>
                <c:pt idx="3">
                  <c:v>OP PK</c:v>
                </c:pt>
                <c:pt idx="4">
                  <c:v>ROP JV</c:v>
                </c:pt>
                <c:pt idx="5">
                  <c:v>ROP SM</c:v>
                </c:pt>
                <c:pt idx="6">
                  <c:v>ROP SZ</c:v>
                </c:pt>
                <c:pt idx="7">
                  <c:v>ROP SČ</c:v>
                </c:pt>
                <c:pt idx="8">
                  <c:v>ROP JZ</c:v>
                </c:pt>
                <c:pt idx="9">
                  <c:v>ROP MS</c:v>
                </c:pt>
                <c:pt idx="10">
                  <c:v>OP VK</c:v>
                </c:pt>
                <c:pt idx="11">
                  <c:v>OP LZZ</c:v>
                </c:pt>
                <c:pt idx="12">
                  <c:v>OP PI</c:v>
                </c:pt>
                <c:pt idx="13">
                  <c:v>OP TP</c:v>
                </c:pt>
                <c:pt idx="14">
                  <c:v>OP VaVpl</c:v>
                </c:pt>
                <c:pt idx="15">
                  <c:v>OP ŽP</c:v>
                </c:pt>
                <c:pt idx="16">
                  <c:v>IOP</c:v>
                </c:pt>
              </c:strCache>
            </c:strRef>
          </c:cat>
          <c:val>
            <c:numRef>
              <c:f>List1!$C$2:$C$18</c:f>
              <c:numCache>
                <c:formatCode>General</c:formatCode>
                <c:ptCount val="17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Sloupec1</c:v>
                </c:pt>
              </c:strCache>
            </c:strRef>
          </c:tx>
          <c:cat>
            <c:strRef>
              <c:f>List1!$A$2:$A$18</c:f>
              <c:strCache>
                <c:ptCount val="17"/>
                <c:pt idx="0">
                  <c:v>OP D</c:v>
                </c:pt>
                <c:pt idx="1">
                  <c:v>OP PA</c:v>
                </c:pt>
                <c:pt idx="2">
                  <c:v>ROP SV</c:v>
                </c:pt>
                <c:pt idx="3">
                  <c:v>OP PK</c:v>
                </c:pt>
                <c:pt idx="4">
                  <c:v>ROP JV</c:v>
                </c:pt>
                <c:pt idx="5">
                  <c:v>ROP SM</c:v>
                </c:pt>
                <c:pt idx="6">
                  <c:v>ROP SZ</c:v>
                </c:pt>
                <c:pt idx="7">
                  <c:v>ROP SČ</c:v>
                </c:pt>
                <c:pt idx="8">
                  <c:v>ROP JZ</c:v>
                </c:pt>
                <c:pt idx="9">
                  <c:v>ROP MS</c:v>
                </c:pt>
                <c:pt idx="10">
                  <c:v>OP VK</c:v>
                </c:pt>
                <c:pt idx="11">
                  <c:v>OP LZZ</c:v>
                </c:pt>
                <c:pt idx="12">
                  <c:v>OP PI</c:v>
                </c:pt>
                <c:pt idx="13">
                  <c:v>OP TP</c:v>
                </c:pt>
                <c:pt idx="14">
                  <c:v>OP VaVpl</c:v>
                </c:pt>
                <c:pt idx="15">
                  <c:v>OP ŽP</c:v>
                </c:pt>
                <c:pt idx="16">
                  <c:v>IOP</c:v>
                </c:pt>
              </c:strCache>
            </c:strRef>
          </c:cat>
          <c:val>
            <c:numRef>
              <c:f>List1!$D$2:$D$18</c:f>
              <c:numCache>
                <c:formatCode>General</c:formatCode>
                <c:ptCount val="17"/>
              </c:numCache>
            </c:numRef>
          </c:val>
        </c:ser>
        <c:shape val="cylinder"/>
        <c:axId val="73128576"/>
        <c:axId val="72745344"/>
        <c:axId val="46536448"/>
      </c:bar3DChart>
      <c:catAx>
        <c:axId val="73128576"/>
        <c:scaling>
          <c:orientation val="minMax"/>
        </c:scaling>
        <c:axPos val="b"/>
        <c:tickLblPos val="nextTo"/>
        <c:crossAx val="72745344"/>
        <c:crosses val="autoZero"/>
        <c:auto val="1"/>
        <c:lblAlgn val="ctr"/>
        <c:lblOffset val="100"/>
      </c:catAx>
      <c:valAx>
        <c:axId val="72745344"/>
        <c:scaling>
          <c:orientation val="minMax"/>
        </c:scaling>
        <c:axPos val="l"/>
        <c:majorGridlines/>
        <c:numFmt formatCode="General" sourceLinked="1"/>
        <c:tickLblPos val="nextTo"/>
        <c:crossAx val="73128576"/>
        <c:crosses val="autoZero"/>
        <c:crossBetween val="between"/>
      </c:valAx>
      <c:serAx>
        <c:axId val="46536448"/>
        <c:scaling>
          <c:orientation val="minMax"/>
        </c:scaling>
        <c:delete val="1"/>
        <c:axPos val="b"/>
        <c:tickLblPos val="none"/>
        <c:crossAx val="72745344"/>
        <c:crosses val="autoZero"/>
      </c:ser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3817607"/>
            <a:ext cx="7056784" cy="15001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657367"/>
            <a:ext cx="7283152" cy="1560173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157534"/>
            <a:ext cx="7209184" cy="4800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9" name="Obrázek 8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577248"/>
            <a:ext cx="2517398" cy="552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717373"/>
            <a:ext cx="8291264" cy="3588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177313"/>
            <a:ext cx="8291264" cy="4200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17240"/>
            <a:ext cx="2016224" cy="442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237320"/>
            <a:ext cx="8291264" cy="40684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17240"/>
            <a:ext cx="2016224" cy="442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177313"/>
            <a:ext cx="8291264" cy="4200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1717375"/>
            <a:ext cx="8229600" cy="358839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6" name="Obrázek 5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17240"/>
            <a:ext cx="2016224" cy="442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5" y="1657369"/>
            <a:ext cx="7380309" cy="4057633"/>
          </a:xfrm>
          <a:prstGeom prst="rect">
            <a:avLst/>
          </a:prstGeom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2"/>
            <a:ext cx="9144000" cy="21720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17209"/>
            <a:ext cx="9144000" cy="120013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paprojektu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kturalni-f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28728" y="3786195"/>
            <a:ext cx="7031704" cy="1531580"/>
          </a:xfrm>
        </p:spPr>
        <p:txBody>
          <a:bodyPr/>
          <a:lstStyle/>
          <a:p>
            <a:r>
              <a:rPr lang="cs-CZ" dirty="0" smtClean="0"/>
              <a:t>Tisková konference 4.6.2012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stav čerpání </a:t>
            </a:r>
            <a:br>
              <a:rPr lang="cs-CZ" dirty="0" smtClean="0"/>
            </a:br>
            <a:r>
              <a:rPr lang="cs-CZ" dirty="0" smtClean="0"/>
              <a:t>z fondů EU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Ze Strany EK byly nebo jsou v současné době audity na:</a:t>
            </a:r>
          </a:p>
          <a:p>
            <a:pPr lvl="1"/>
            <a:r>
              <a:rPr lang="cs-CZ" dirty="0" smtClean="0"/>
              <a:t>OP Vzdělávání pro konkurenceschopnost (ESF)</a:t>
            </a:r>
          </a:p>
          <a:p>
            <a:pPr lvl="1"/>
            <a:r>
              <a:rPr lang="cs-CZ" dirty="0" smtClean="0"/>
              <a:t>ROP Severozápad (ERDF)</a:t>
            </a:r>
          </a:p>
          <a:p>
            <a:pPr lvl="1"/>
            <a:r>
              <a:rPr lang="cs-CZ" dirty="0" smtClean="0"/>
              <a:t>OP Doprava (ERDF)</a:t>
            </a:r>
          </a:p>
          <a:p>
            <a:pPr lvl="1"/>
            <a:r>
              <a:rPr lang="cs-CZ" dirty="0" smtClean="0"/>
              <a:t>OP Životní prostředí (ERDF)</a:t>
            </a:r>
          </a:p>
          <a:p>
            <a:pPr lvl="1"/>
            <a:r>
              <a:rPr lang="cs-CZ" dirty="0" smtClean="0"/>
              <a:t>OP Praha – Konkurenceschopnost (ERDF)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Audity na operačních programech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Materiál MMR ČR pro Vládu ČR</a:t>
            </a:r>
          </a:p>
          <a:p>
            <a:pPr lvl="1"/>
            <a:r>
              <a:rPr lang="cs-CZ" dirty="0" smtClean="0"/>
              <a:t>„Rizikové operační programy – Návrhy opatření směřujících k naplňování NSRR“</a:t>
            </a:r>
          </a:p>
          <a:p>
            <a:r>
              <a:rPr lang="cs-CZ" dirty="0" smtClean="0"/>
              <a:t>Komplexní vyhodnocení všech OP</a:t>
            </a:r>
          </a:p>
          <a:p>
            <a:r>
              <a:rPr lang="cs-CZ" dirty="0" smtClean="0"/>
              <a:t>Rizikové programy:</a:t>
            </a:r>
          </a:p>
          <a:p>
            <a:pPr lvl="1"/>
            <a:r>
              <a:rPr lang="cs-CZ" dirty="0" smtClean="0"/>
              <a:t>OP Doprava, OP Životní prostředí, OP Výzkum a vývoj pro inovace, Integrovaný OP, ROP Severozápad, OP Vzdělávání pro konkurenceschopnost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programy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Realokace je jen jedním z nástrojů řešení rizikových programů</a:t>
            </a:r>
          </a:p>
          <a:p>
            <a:r>
              <a:rPr lang="cs-CZ" dirty="0" smtClean="0"/>
              <a:t>OP Vzdělávání pro konkurenceschopnost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Navrhovaná realokace 2,25 mld. Kč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Oblast vzdělávání - OPLZZ – 1,5 mld. Kč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Investice do školství – </a:t>
            </a:r>
            <a:r>
              <a:rPr lang="cs-CZ" dirty="0" err="1" smtClean="0"/>
              <a:t>ROPy</a:t>
            </a:r>
            <a:r>
              <a:rPr lang="cs-CZ" dirty="0" smtClean="0"/>
              <a:t> – 750 mil. Kč</a:t>
            </a:r>
          </a:p>
          <a:p>
            <a:r>
              <a:rPr lang="cs-CZ" dirty="0" smtClean="0"/>
              <a:t>V meziresortním připomínkovém řízení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Realokace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ROP Střední Čechy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Šetřeno Policií ČR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Pozastavena certifikace ze strany MF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MMR ČR doporučilo neproplácet projekty spojené s kauzou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Čekáme na oficiální podklady (Policie ČR, Státní zastupitelství) po té budou oznámeny další kroky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mediální kauzy OP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ROP Severozápad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Šetřeno policií ČR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Pozastavený OP ze strany EK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Probíhají kontroly a audity (MF)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Červen 2012 – audit ze strany EK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Silná obvinění ze strany ředitele Steinera – samostatný monitorovací výbor 18.6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mediální kauzy OP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17373"/>
            <a:ext cx="8462744" cy="3588399"/>
          </a:xfrm>
        </p:spPr>
        <p:txBody>
          <a:bodyPr>
            <a:normAutofit/>
          </a:bodyPr>
          <a:lstStyle/>
          <a:p>
            <a:r>
              <a:rPr lang="cs-CZ" dirty="0" smtClean="0"/>
              <a:t>Principy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J</a:t>
            </a:r>
            <a:r>
              <a:rPr lang="cs-CZ" dirty="0" smtClean="0"/>
              <a:t>EDNODUCHOST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FEKTIVNOST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RANSPARENTNOST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budoucího období 2014 - 2020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Východiska nastavení budoucích programů: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evropská legislativa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zkušenosti ze současného programového období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potřebnost</a:t>
            </a:r>
          </a:p>
          <a:p>
            <a:pPr lvl="1"/>
            <a:r>
              <a:rPr lang="cs-CZ" sz="1400" dirty="0" smtClean="0"/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budoucího období 2014 - 2020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800" b="1" dirty="0" smtClean="0"/>
              <a:t>Nařízení EK: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podpora politiky soudržnosti  - strategie Evropa 2020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nástroj pro efektivní čerpání – </a:t>
            </a:r>
            <a:r>
              <a:rPr lang="cs-CZ" dirty="0" err="1" smtClean="0"/>
              <a:t>tvz</a:t>
            </a:r>
            <a:r>
              <a:rPr lang="cs-CZ" dirty="0" smtClean="0"/>
              <a:t>. ex-ante </a:t>
            </a:r>
            <a:r>
              <a:rPr lang="cs-CZ" dirty="0" err="1" smtClean="0"/>
              <a:t>kondicionality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tematická koncentrace – užší vymezení podpory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budoucího období 2014 - 2020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Principy nastavení: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Princip strategického zaměření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Princip podpory fungujícího trhu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Princip podpory kvalitních projektů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Princip snadnější přípravy a realizace projektů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budoucího období 2014 - 2020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NOK (národní orgán pro koordinaci):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Zastřešení všech programů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Partner pro jednání/ vyjednávání s EK (př. akční plán)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Správce monitorovacího systému, evidence všech projektů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Metodická a koordinační role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Informace od EK ke všem OP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Předkládání Vládě ČR návrhů systémových opatření (realokace apod.)</a:t>
            </a:r>
          </a:p>
          <a:p>
            <a:pPr lvl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MMR ČR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Poznámky: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2006 – nastavení stávajícího období včetně systému kontrol, auditů pravomocí a zodpovědností</a:t>
            </a:r>
          </a:p>
          <a:p>
            <a:r>
              <a:rPr lang="cs-CZ" dirty="0" smtClean="0"/>
              <a:t>Postup: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Vyhlášení výzvy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Hodnocení a výběr projektu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Realizace a proplácení (předfinancováno z rozpočtu ČR)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Certifikace a refundace/ proplacení peněz z EU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čerpání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1000"/>
              </a:spcBef>
              <a:spcAft>
                <a:spcPts val="1000"/>
              </a:spcAft>
            </a:pPr>
            <a:endParaRPr lang="cs-CZ" dirty="0" smtClean="0"/>
          </a:p>
          <a:p>
            <a:pPr marL="0" lvl="1" indent="0">
              <a:spcBef>
                <a:spcPts val="1000"/>
              </a:spcBef>
              <a:spcAft>
                <a:spcPts val="1000"/>
              </a:spcAft>
            </a:pPr>
            <a:r>
              <a:rPr lang="cs-CZ" dirty="0" smtClean="0"/>
              <a:t>85% - Peníze z fondů EU</a:t>
            </a:r>
          </a:p>
          <a:p>
            <a:pPr marL="0" lvl="1" indent="0">
              <a:spcBef>
                <a:spcPts val="1000"/>
              </a:spcBef>
              <a:spcAft>
                <a:spcPts val="1000"/>
              </a:spcAft>
            </a:pPr>
            <a:r>
              <a:rPr lang="cs-CZ" dirty="0" smtClean="0"/>
              <a:t>15%  - Peníze ze státního rozpočtu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projektů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ERDF</a:t>
            </a:r>
          </a:p>
          <a:p>
            <a:r>
              <a:rPr lang="cs-CZ" dirty="0" smtClean="0"/>
              <a:t>Evropský fond pro regionální rozvoj (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Regional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Fund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ESF</a:t>
            </a:r>
          </a:p>
          <a:p>
            <a:r>
              <a:rPr lang="cs-CZ" dirty="0" smtClean="0"/>
              <a:t>Evropský sociální fond (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Fund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88811"/>
            <a:ext cx="8534182" cy="371189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ESF:</a:t>
            </a:r>
          </a:p>
          <a:p>
            <a:r>
              <a:rPr lang="cs-CZ" dirty="0" smtClean="0"/>
              <a:t>OP – Lidské zdroje a zaměstnanost, Vzdělávání pro konkurenceschopnost, Praha – </a:t>
            </a:r>
            <a:r>
              <a:rPr lang="cs-CZ" dirty="0" err="1" smtClean="0"/>
              <a:t>Adabtabilita</a:t>
            </a:r>
            <a:endParaRPr lang="cs-CZ" dirty="0" smtClean="0"/>
          </a:p>
          <a:p>
            <a:r>
              <a:rPr lang="cs-CZ" dirty="0" smtClean="0"/>
              <a:t>ERDF:</a:t>
            </a:r>
          </a:p>
          <a:p>
            <a:r>
              <a:rPr lang="cs-CZ" dirty="0" smtClean="0"/>
              <a:t>OP – Doprava, Životní prostředí, Podnikání a inovace, Výzkum a vývoj pro inovace, Technická pomoc, Severozápad, </a:t>
            </a:r>
            <a:r>
              <a:rPr lang="cs-CZ" dirty="0" err="1" smtClean="0"/>
              <a:t>Moravskoslezsko</a:t>
            </a:r>
            <a:r>
              <a:rPr lang="cs-CZ" dirty="0" smtClean="0"/>
              <a:t>, Jihovýchod, Střední Morava, Severovýchod, Jihozápad, Střední Čechy, Praha – Konkurenceschopnost, Integrovaný OP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Programy v ČR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17373"/>
            <a:ext cx="8391306" cy="3588399"/>
          </a:xfrm>
        </p:spPr>
        <p:txBody>
          <a:bodyPr/>
          <a:lstStyle/>
          <a:p>
            <a:r>
              <a:rPr lang="cs-CZ" dirty="0" smtClean="0"/>
              <a:t>Nyní projednávání implementační struktury</a:t>
            </a:r>
          </a:p>
          <a:p>
            <a:pPr marL="400050" lvl="2" indent="0">
              <a:spcBef>
                <a:spcPts val="1000"/>
              </a:spcBef>
              <a:spcAft>
                <a:spcPts val="1000"/>
              </a:spcAft>
            </a:pPr>
            <a:r>
              <a:rPr lang="cs-CZ" dirty="0" smtClean="0"/>
              <a:t>Důraz na: Jednoduchost, jednotnost, dostupnost, transparentnost, elektronizaci, centrální koordinaci</a:t>
            </a:r>
          </a:p>
          <a:p>
            <a:pPr lvl="1"/>
            <a:r>
              <a:rPr lang="cs-CZ" dirty="0" smtClean="0"/>
              <a:t>Hlavní motto: 3E + 3I a inkluze</a:t>
            </a:r>
          </a:p>
          <a:p>
            <a:pPr lvl="2"/>
            <a:r>
              <a:rPr lang="cs-CZ" dirty="0" smtClean="0"/>
              <a:t>3E – efektivní, hospodárný, účelný</a:t>
            </a:r>
          </a:p>
          <a:p>
            <a:pPr lvl="2"/>
            <a:r>
              <a:rPr lang="cs-CZ" dirty="0" smtClean="0"/>
              <a:t>3I – infrastruktura, inovace, instituce + inkluze</a:t>
            </a:r>
          </a:p>
          <a:p>
            <a:pPr marL="400050" lvl="2" indent="0">
              <a:spcBef>
                <a:spcPts val="1000"/>
              </a:spcBef>
              <a:spcAft>
                <a:spcPts val="1000"/>
              </a:spcAft>
            </a:pPr>
            <a:endParaRPr lang="cs-CZ" dirty="0" smtClean="0"/>
          </a:p>
          <a:p>
            <a:pPr marL="400050" lvl="2" indent="0">
              <a:spcBef>
                <a:spcPts val="1000"/>
              </a:spcBef>
              <a:spcAft>
                <a:spcPts val="1000"/>
              </a:spcAft>
            </a:pPr>
            <a:endParaRPr lang="cs-CZ" dirty="0" smtClean="0"/>
          </a:p>
          <a:p>
            <a:pPr marL="400050" lvl="2" indent="0">
              <a:spcBef>
                <a:spcPts val="1000"/>
              </a:spcBef>
              <a:spcAft>
                <a:spcPts val="1000"/>
              </a:spcAft>
            </a:pPr>
            <a:endParaRPr lang="cs-CZ" dirty="0" smtClean="0"/>
          </a:p>
          <a:p>
            <a:pPr marL="400050" lvl="2" indent="0">
              <a:spcBef>
                <a:spcPts val="1000"/>
              </a:spcBef>
              <a:spcAft>
                <a:spcPts val="1000"/>
              </a:spcAft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budoucího období 2014 - 2020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www.</a:t>
            </a:r>
            <a:r>
              <a:rPr lang="cs-CZ" dirty="0" err="1" smtClean="0"/>
              <a:t>strukturalni</a:t>
            </a:r>
            <a:r>
              <a:rPr lang="cs-CZ" dirty="0" smtClean="0"/>
              <a:t>-fondy.cz</a:t>
            </a:r>
          </a:p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mapaprojektu.cz</a:t>
            </a:r>
            <a:endParaRPr lang="cs-CZ" dirty="0" smtClean="0"/>
          </a:p>
          <a:p>
            <a:r>
              <a:rPr lang="cs-CZ" dirty="0" err="1" smtClean="0"/>
              <a:t>Eurofon</a:t>
            </a:r>
            <a:r>
              <a:rPr lang="cs-CZ" dirty="0" smtClean="0"/>
              <a:t> 800 200 </a:t>
            </a:r>
            <a:r>
              <a:rPr lang="cs-CZ" dirty="0" err="1" smtClean="0"/>
              <a:t>200</a:t>
            </a:r>
            <a:endParaRPr lang="cs-CZ" dirty="0" smtClean="0"/>
          </a:p>
          <a:p>
            <a:r>
              <a:rPr lang="cs-CZ" dirty="0" err="1" smtClean="0"/>
              <a:t>Euroskop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Audity a certifikace (MF)</a:t>
            </a:r>
          </a:p>
          <a:p>
            <a:r>
              <a:rPr lang="cs-CZ" dirty="0" smtClean="0"/>
              <a:t>Rozhodování o výběru jednotlivých projektů (řídící orgány)</a:t>
            </a:r>
          </a:p>
          <a:p>
            <a:r>
              <a:rPr lang="cs-CZ" dirty="0" smtClean="0"/>
              <a:t>Komunikace s jednotlivými příjemci (řídící orgány)</a:t>
            </a:r>
          </a:p>
          <a:p>
            <a:r>
              <a:rPr lang="cs-CZ" dirty="0" smtClean="0"/>
              <a:t>Kontrola jednotlivých projektů (řídící orgány, MF a další kontrolní složky)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není v kompetenci MMR ČR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stukturalni</a:t>
            </a:r>
            <a:r>
              <a:rPr lang="cs-CZ" dirty="0" smtClean="0">
                <a:hlinkClick r:id="rId2"/>
              </a:rPr>
              <a:t>-fondy.cz</a:t>
            </a:r>
            <a:endParaRPr lang="cs-CZ" dirty="0" smtClean="0"/>
          </a:p>
          <a:p>
            <a:r>
              <a:rPr lang="cs-CZ" dirty="0" smtClean="0"/>
              <a:t>Měsíční monitorovací zprávy</a:t>
            </a:r>
          </a:p>
          <a:p>
            <a:r>
              <a:rPr lang="cs-CZ" dirty="0" smtClean="0"/>
              <a:t>Informace Vládě ČR</a:t>
            </a:r>
          </a:p>
          <a:p>
            <a:r>
              <a:rPr lang="cs-CZ" dirty="0" smtClean="0"/>
              <a:t>Informace PSP ČR</a:t>
            </a:r>
          </a:p>
          <a:p>
            <a:pPr lvl="1"/>
            <a:r>
              <a:rPr lang="cs-CZ" dirty="0" smtClean="0"/>
              <a:t>Výbor pro evropské záležitosti</a:t>
            </a:r>
          </a:p>
          <a:p>
            <a:pPr lvl="1"/>
            <a:r>
              <a:rPr lang="cs-CZ" dirty="0" smtClean="0"/>
              <a:t>Výbor pro veřejnou správu a regionální rozvoj</a:t>
            </a:r>
          </a:p>
          <a:p>
            <a:r>
              <a:rPr lang="cs-CZ" dirty="0" smtClean="0"/>
              <a:t>Informace Senátu ČR</a:t>
            </a:r>
          </a:p>
          <a:p>
            <a:pPr lvl="1"/>
            <a:r>
              <a:rPr lang="cs-CZ" dirty="0" smtClean="0"/>
              <a:t>Výbor pro záležitosti EU</a:t>
            </a:r>
          </a:p>
          <a:p>
            <a:pPr lvl="1"/>
            <a:r>
              <a:rPr lang="cs-CZ" dirty="0" smtClean="0"/>
              <a:t>Výbor pro územní rozvoj, veřejnou správu a životní prostředí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Pravidelné aktivity MMR ČR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Celková alokace:		778,5 mld. Kč</a:t>
            </a:r>
          </a:p>
          <a:p>
            <a:r>
              <a:rPr lang="cs-CZ" dirty="0" smtClean="0"/>
              <a:t>Podané žádosti:		1 227,1 mld. Kč (157,6%)</a:t>
            </a:r>
          </a:p>
          <a:p>
            <a:r>
              <a:rPr lang="cs-CZ" dirty="0" smtClean="0"/>
              <a:t>Rozhodnutí o dotaci:		582 mld. Kč. (74,8%)</a:t>
            </a:r>
          </a:p>
          <a:p>
            <a:r>
              <a:rPr lang="cs-CZ" dirty="0" smtClean="0"/>
              <a:t>Proplaceno (rozpočet ČR):	333,8 mld. Kč (42,9%)</a:t>
            </a:r>
          </a:p>
          <a:p>
            <a:r>
              <a:rPr lang="cs-CZ" dirty="0" smtClean="0"/>
              <a:t>Certifikováno:			138 mld. Kč. (17,7%)</a:t>
            </a:r>
          </a:p>
          <a:p>
            <a:endParaRPr lang="cs-CZ" dirty="0" smtClean="0"/>
          </a:p>
          <a:p>
            <a:r>
              <a:rPr lang="cs-CZ" dirty="0" smtClean="0"/>
              <a:t>Předloženo v souhrnných žádostech:	76 mld. Kč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data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stav proplacených prostředků %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357158" y="1643054"/>
          <a:ext cx="8643998" cy="358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285720" y="1233506"/>
          <a:ext cx="8715435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19121"/>
                <a:gridCol w="2289648"/>
                <a:gridCol w="2806666"/>
              </a:tblGrid>
              <a:tr h="30106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itchFamily="34" charset="0"/>
                          <a:cs typeface="Arial" pitchFamily="34" charset="0"/>
                        </a:rPr>
                        <a:t>Název indikátoru</a:t>
                      </a:r>
                      <a:endParaRPr lang="cs-CZ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Arial" pitchFamily="34" charset="0"/>
                          <a:cs typeface="Arial" pitchFamily="34" charset="0"/>
                        </a:rPr>
                        <a:t>Měrná jednotka</a:t>
                      </a:r>
                      <a:endParaRPr lang="cs-CZ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1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Nová pracovní místa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57 763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počet míst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1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Nově založené firmy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177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počet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1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Fungující</a:t>
                      </a:r>
                      <a:r>
                        <a:rPr lang="cs-CZ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cs-CZ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lang="cs-CZ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centra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počet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1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Zrekonstruované památky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počet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1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Školení, rekvalifikace, kurzy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3 192 937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počet</a:t>
                      </a:r>
                      <a:r>
                        <a:rPr lang="cs-CZ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podpořených osob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1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Počáteční vzdělávání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825 918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počet studentů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1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Czech POINT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5 272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počet kontaktních míst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1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Silnice (celkem všechny)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1 588,4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km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1060">
                <a:tc>
                  <a:txBody>
                    <a:bodyPr/>
                    <a:lstStyle/>
                    <a:p>
                      <a:r>
                        <a:rPr lang="cs-CZ" sz="1400" b="1" dirty="0" err="1" smtClean="0">
                          <a:latin typeface="Arial" pitchFamily="34" charset="0"/>
                          <a:cs typeface="Arial" pitchFamily="34" charset="0"/>
                        </a:rPr>
                        <a:t>Rekonstr</a:t>
                      </a:r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cs-CZ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železniční tratě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352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km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1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Čističky odpadních vod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počet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1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Odstraněné ekologické zátěže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1 044 941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plocha</a:t>
                      </a:r>
                      <a:r>
                        <a:rPr lang="cs-CZ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v m2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1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Regenerované objekty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1 166 128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plocha v m2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01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Regenerované byty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36 355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Arial" pitchFamily="34" charset="0"/>
                          <a:cs typeface="Arial" pitchFamily="34" charset="0"/>
                        </a:rPr>
                        <a:t>počet</a:t>
                      </a:r>
                      <a:endParaRPr lang="cs-CZ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714612" y="571484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 smtClean="0">
                <a:solidFill>
                  <a:srgbClr val="000099"/>
                </a:solidFill>
              </a:rPr>
              <a:t>Dosažené výsledky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Naplnění „akčního plánu“, jednání s EK a obnovení refundace peněz z EU zpět do státního rozpočtu</a:t>
            </a:r>
          </a:p>
          <a:p>
            <a:r>
              <a:rPr lang="cs-CZ" dirty="0" smtClean="0"/>
              <a:t>Materiál o rizikových programech a řešení směřující k naplňování cílů NSRR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dirty="0" smtClean="0"/>
              <a:t>předložení vládě ČR</a:t>
            </a:r>
          </a:p>
          <a:p>
            <a:r>
              <a:rPr lang="cs-CZ" dirty="0" smtClean="0"/>
              <a:t>Jednání o příštím programovém období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Nejbližší aktivity MMR ČR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17373"/>
            <a:ext cx="8291264" cy="3783333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Březen 2012 – dohoda mezi EK a ČR 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ČR upraví systém a do července nebude žádat o proplácení certifikovaných projektů</a:t>
            </a:r>
          </a:p>
          <a:p>
            <a:r>
              <a:rPr lang="cs-CZ" dirty="0" smtClean="0"/>
              <a:t>Úprava systému čerpání – hlavní zásady: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Audity – centralizace PAS (Pověřené </a:t>
            </a:r>
            <a:r>
              <a:rPr lang="cs-CZ" dirty="0" err="1" smtClean="0"/>
              <a:t>auditní</a:t>
            </a:r>
            <a:r>
              <a:rPr lang="cs-CZ" dirty="0" smtClean="0"/>
              <a:t> subjekty)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Nesrovnalosti – změna systému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Veřejné zakázky – přísnější kontrola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Zaměstnanci – přísný postup při přijímání zaměstnanců</a:t>
            </a:r>
          </a:p>
          <a:p>
            <a:r>
              <a:rPr lang="cs-CZ" dirty="0" smtClean="0"/>
              <a:t>Akční plán – Pouze programy z ERDF (Evropský fond pro regionální rozvoj )</a:t>
            </a:r>
          </a:p>
          <a:p>
            <a:r>
              <a:rPr lang="cs-CZ" dirty="0" smtClean="0"/>
              <a:t>Červenec 2012 - jednání s EK, představení změn v systému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Obnovení refundace/ proplácení z EU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Akční plán k zajištění plynulého čerpání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MR_sir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MMR_sir</Template>
  <TotalTime>441</TotalTime>
  <Words>888</Words>
  <Application>Microsoft Office PowerPoint</Application>
  <PresentationFormat>Předvádění na obrazovce (16:10)</PresentationFormat>
  <Paragraphs>191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MMR_sir</vt:lpstr>
      <vt:lpstr>Aktuální stav čerpání  z fondů EU</vt:lpstr>
      <vt:lpstr>Odpovědnost MMR ČR</vt:lpstr>
      <vt:lpstr>Co není v kompetenci MMR ČR</vt:lpstr>
      <vt:lpstr>Pravidelné aktivity MMR ČR</vt:lpstr>
      <vt:lpstr>Aktuální data</vt:lpstr>
      <vt:lpstr>Aktuální stav proplacených prostředků %</vt:lpstr>
      <vt:lpstr>Snímek 7</vt:lpstr>
      <vt:lpstr>Nejbližší aktivity MMR ČR</vt:lpstr>
      <vt:lpstr>Akční plán k zajištění plynulého čerpání</vt:lpstr>
      <vt:lpstr>Audity na operačních programech</vt:lpstr>
      <vt:lpstr>Rizikové programy</vt:lpstr>
      <vt:lpstr>Realokace</vt:lpstr>
      <vt:lpstr>Současné mediální kauzy OP</vt:lpstr>
      <vt:lpstr>Současné mediální kauzy OP</vt:lpstr>
      <vt:lpstr>Příprava budoucího období 2014 - 2020</vt:lpstr>
      <vt:lpstr>Příprava budoucího období 2014 - 2020</vt:lpstr>
      <vt:lpstr>Příprava budoucího období 2014 - 2020</vt:lpstr>
      <vt:lpstr>Příprava budoucího období 2014 - 2020</vt:lpstr>
      <vt:lpstr>Snímek 19</vt:lpstr>
      <vt:lpstr>Snímek 20</vt:lpstr>
      <vt:lpstr>Průběh čerpání</vt:lpstr>
      <vt:lpstr>Financování projektů</vt:lpstr>
      <vt:lpstr>Zdroje</vt:lpstr>
      <vt:lpstr>Programy v ČR</vt:lpstr>
      <vt:lpstr>Příprava budoucího období 2014 - 2020</vt:lpstr>
      <vt:lpstr>Zdroje informací </vt:lpstr>
    </vt:vector>
  </TitlesOfParts>
  <Company>MMR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stav- fondy EU</dc:title>
  <dc:creator>Gabriela Švecová</dc:creator>
  <cp:lastModifiedBy>Gabriela Švecová</cp:lastModifiedBy>
  <cp:revision>84</cp:revision>
  <dcterms:created xsi:type="dcterms:W3CDTF">2012-05-29T14:01:15Z</dcterms:created>
  <dcterms:modified xsi:type="dcterms:W3CDTF">2012-06-01T12:19:51Z</dcterms:modified>
</cp:coreProperties>
</file>