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6"/>
  </p:notesMasterIdLst>
  <p:handoutMasterIdLst>
    <p:handoutMasterId r:id="rId27"/>
  </p:handoutMasterIdLst>
  <p:sldIdLst>
    <p:sldId id="284" r:id="rId2"/>
    <p:sldId id="286" r:id="rId3"/>
    <p:sldId id="285" r:id="rId4"/>
    <p:sldId id="265" r:id="rId5"/>
    <p:sldId id="264" r:id="rId6"/>
    <p:sldId id="266" r:id="rId7"/>
    <p:sldId id="267" r:id="rId8"/>
    <p:sldId id="268" r:id="rId9"/>
    <p:sldId id="287" r:id="rId10"/>
    <p:sldId id="269" r:id="rId11"/>
    <p:sldId id="288" r:id="rId12"/>
    <p:sldId id="270" r:id="rId13"/>
    <p:sldId id="271" r:id="rId14"/>
    <p:sldId id="272" r:id="rId15"/>
    <p:sldId id="273" r:id="rId16"/>
    <p:sldId id="283" r:id="rId17"/>
    <p:sldId id="274" r:id="rId18"/>
    <p:sldId id="276" r:id="rId19"/>
    <p:sldId id="278" r:id="rId20"/>
    <p:sldId id="279" r:id="rId21"/>
    <p:sldId id="282" r:id="rId22"/>
    <p:sldId id="280" r:id="rId23"/>
    <p:sldId id="281" r:id="rId24"/>
    <p:sldId id="262"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a:srgbClr val="5FA4E5"/>
    <a:srgbClr val="00529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6" autoAdjust="0"/>
    <p:restoredTop sz="94660"/>
  </p:normalViewPr>
  <p:slideViewPr>
    <p:cSldViewPr snapToGrid="0" snapToObjects="1">
      <p:cViewPr>
        <p:scale>
          <a:sx n="60" d="100"/>
          <a:sy n="60" d="100"/>
        </p:scale>
        <p:origin x="-1620" y="-384"/>
      </p:cViewPr>
      <p:guideLst>
        <p:guide orient="horz" pos="3382"/>
        <p:guide pos="48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24D319-7988-0C47-A5AD-1F558D33A394}" type="datetimeFigureOut">
              <a:rPr lang="en-US" smtClean="0"/>
              <a:pPr/>
              <a:t>10/8/2015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36DEBE-37C2-3D4C-B405-6A6964797A22}" type="slidenum">
              <a:rPr lang="en-US" smtClean="0"/>
              <a:pPr/>
              <a:t>‹#›</a:t>
            </a:fld>
            <a:endParaRPr lang="en-US"/>
          </a:p>
        </p:txBody>
      </p:sp>
    </p:spTree>
    <p:extLst>
      <p:ext uri="{BB962C8B-B14F-4D97-AF65-F5344CB8AC3E}">
        <p14:creationId xmlns:p14="http://schemas.microsoft.com/office/powerpoint/2010/main" val="2328932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6DD4C1-CE3B-8245-AB32-946652F98E9B}" type="datetimeFigureOut">
              <a:rPr lang="en-US" smtClean="0"/>
              <a:pPr/>
              <a:t>10/8/2015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1A35AD-0B81-F94A-83A1-9125CBB4FF2A}" type="slidenum">
              <a:rPr lang="en-US" smtClean="0"/>
              <a:pPr/>
              <a:t>‹#›</a:t>
            </a:fld>
            <a:endParaRPr lang="en-US"/>
          </a:p>
        </p:txBody>
      </p:sp>
    </p:spTree>
    <p:extLst>
      <p:ext uri="{BB962C8B-B14F-4D97-AF65-F5344CB8AC3E}">
        <p14:creationId xmlns:p14="http://schemas.microsoft.com/office/powerpoint/2010/main" val="32636195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5082"/>
            <a:ext cx="7772400" cy="1997296"/>
          </a:xfrm>
        </p:spPr>
        <p:txBody>
          <a:bodyPr anchor="t">
            <a:normAutofit/>
          </a:bodyPr>
          <a:lstStyle>
            <a:lvl1pPr>
              <a:defRPr sz="4400">
                <a:solidFill>
                  <a:schemeClr val="bg1"/>
                </a:solidFill>
              </a:defRPr>
            </a:lvl1pPr>
          </a:lstStyle>
          <a:p>
            <a:r>
              <a:rPr lang="cs-CZ" smtClean="0"/>
              <a:t>Click to edit Master title style</a:t>
            </a:r>
            <a:endParaRPr lang="en-US" dirty="0"/>
          </a:p>
        </p:txBody>
      </p:sp>
      <p:sp>
        <p:nvSpPr>
          <p:cNvPr id="3" name="Subtitle 2"/>
          <p:cNvSpPr>
            <a:spLocks noGrp="1"/>
          </p:cNvSpPr>
          <p:nvPr>
            <p:ph type="subTitle" idx="1"/>
          </p:nvPr>
        </p:nvSpPr>
        <p:spPr>
          <a:xfrm>
            <a:off x="685800" y="5386972"/>
            <a:ext cx="6400800" cy="570201"/>
          </a:xfrm>
        </p:spPr>
        <p:txBody>
          <a:bodyPr>
            <a:normAutofit/>
          </a:bodyPr>
          <a:lstStyle>
            <a:lvl1pPr marL="0" indent="0" algn="l">
              <a:buNone/>
              <a:defRPr sz="2200">
                <a:solidFill>
                  <a:srgbClr val="5FA4E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err="1" smtClean="0"/>
              <a:t>Click</a:t>
            </a:r>
            <a:r>
              <a:rPr lang="cs-CZ" dirty="0" smtClean="0"/>
              <a:t> to </a:t>
            </a:r>
            <a:r>
              <a:rPr lang="cs-CZ" dirty="0" err="1" smtClean="0"/>
              <a:t>edit</a:t>
            </a:r>
            <a:r>
              <a:rPr lang="cs-CZ" dirty="0" smtClean="0"/>
              <a:t> Master </a:t>
            </a:r>
            <a:r>
              <a:rPr lang="cs-CZ" dirty="0" err="1" smtClean="0"/>
              <a:t>subtitle</a:t>
            </a:r>
            <a:r>
              <a:rPr lang="cs-CZ" dirty="0" smtClean="0"/>
              <a:t> style</a:t>
            </a:r>
            <a:endParaRPr lang="en-US" dirty="0"/>
          </a:p>
        </p:txBody>
      </p:sp>
      <p:sp>
        <p:nvSpPr>
          <p:cNvPr id="9" name="Text Placeholder 8"/>
          <p:cNvSpPr>
            <a:spLocks noGrp="1"/>
          </p:cNvSpPr>
          <p:nvPr>
            <p:ph type="body" sz="quarter" idx="11"/>
          </p:nvPr>
        </p:nvSpPr>
        <p:spPr>
          <a:xfrm>
            <a:off x="685800" y="3309620"/>
            <a:ext cx="6632575" cy="1452562"/>
          </a:xfrm>
        </p:spPr>
        <p:txBody>
          <a:bodyPr/>
          <a:lstStyle>
            <a:lvl1pPr>
              <a:defRPr>
                <a:solidFill>
                  <a:schemeClr val="bg1"/>
                </a:solidFill>
              </a:defRPr>
            </a:lvl1pPr>
          </a:lstStyle>
          <a:p>
            <a:pPr lvl="0"/>
            <a:endParaRPr lang="en-US" dirty="0"/>
          </a:p>
        </p:txBody>
      </p:sp>
      <p:sp>
        <p:nvSpPr>
          <p:cNvPr id="10" name="Text Placeholder 9"/>
          <p:cNvSpPr>
            <a:spLocks noGrp="1"/>
          </p:cNvSpPr>
          <p:nvPr>
            <p:ph type="body" sz="quarter" idx="12" hasCustomPrompt="1"/>
          </p:nvPr>
        </p:nvSpPr>
        <p:spPr>
          <a:xfrm>
            <a:off x="156851" y="6356350"/>
            <a:ext cx="2006600" cy="369888"/>
          </a:xfrm>
        </p:spPr>
        <p:txBody>
          <a:bodyPr/>
          <a:lstStyle>
            <a:lvl1pPr>
              <a:defRPr>
                <a:solidFill>
                  <a:srgbClr val="CCCCCC"/>
                </a:solidFill>
              </a:defRPr>
            </a:lvl1pPr>
          </a:lstStyle>
          <a:p>
            <a:pPr lvl="0"/>
            <a:r>
              <a:rPr lang="en-US" dirty="0" smtClean="0"/>
              <a:t>16/12/14</a:t>
            </a:r>
            <a:endParaRPr lang="en-US" dirty="0"/>
          </a:p>
        </p:txBody>
      </p:sp>
    </p:spTree>
    <p:extLst>
      <p:ext uri="{BB962C8B-B14F-4D97-AF65-F5344CB8AC3E}">
        <p14:creationId xmlns:p14="http://schemas.microsoft.com/office/powerpoint/2010/main" val="102980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86375" y="1306874"/>
            <a:ext cx="7700425" cy="4819290"/>
          </a:xfrm>
        </p:spPr>
        <p:txBody>
          <a:bodyPr/>
          <a:lstStyle>
            <a:lvl1pPr>
              <a:defRPr sz="1800"/>
            </a:lvl1pPr>
            <a:lvl2pPr marL="628650" indent="-171450">
              <a:defRPr sz="2000" b="1"/>
            </a:lvl2pPr>
            <a:lvl3pPr marL="1073150" indent="-158750">
              <a:defRPr sz="1600"/>
            </a:lvl3pPr>
            <a:lvl4pPr marL="1528763" indent="-157163">
              <a:defRPr sz="1600"/>
            </a:lvl4pPr>
            <a:lvl5pPr marL="1973263" indent="-144463">
              <a:defRPr sz="1600"/>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Title 3"/>
          <p:cNvSpPr>
            <a:spLocks noGrp="1"/>
          </p:cNvSpPr>
          <p:nvPr>
            <p:ph type="title"/>
          </p:nvPr>
        </p:nvSpPr>
        <p:spPr>
          <a:xfrm>
            <a:off x="457200" y="261938"/>
            <a:ext cx="8229600" cy="822325"/>
          </a:xfrm>
        </p:spPr>
        <p:txBody>
          <a:bodyPr/>
          <a:lstStyle/>
          <a:p>
            <a:r>
              <a:rPr lang="cs-CZ" smtClean="0"/>
              <a:t>Click to edit Master title style</a:t>
            </a:r>
            <a:endParaRPr lang="en-US"/>
          </a:p>
        </p:txBody>
      </p:sp>
      <p:sp>
        <p:nvSpPr>
          <p:cNvPr id="8" name="Slide Number Placeholder 7"/>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70924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7049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8" name="Footer Placeholder 7"/>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151752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49358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Slide Number Placeholder 1"/>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87752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dirty="0" err="1" smtClean="0"/>
              <a:t>Click</a:t>
            </a:r>
            <a:r>
              <a:rPr lang="cs-CZ" dirty="0" smtClean="0"/>
              <a:t> to </a:t>
            </a:r>
            <a:r>
              <a:rPr lang="cs-CZ" dirty="0" err="1" smtClean="0"/>
              <a:t>edit</a:t>
            </a:r>
            <a:r>
              <a:rPr lang="cs-CZ" dirty="0" smtClean="0"/>
              <a:t> Master </a:t>
            </a:r>
            <a:r>
              <a:rPr lang="cs-CZ" dirty="0" err="1" smtClean="0"/>
              <a:t>title</a:t>
            </a:r>
            <a:r>
              <a:rPr lang="cs-CZ" dirty="0" smtClean="0"/>
              <a:t>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241629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36341" y="1264906"/>
            <a:ext cx="7383470" cy="1470025"/>
          </a:xfrm>
        </p:spPr>
        <p:txBody>
          <a:bodyPr>
            <a:normAutofit/>
          </a:bodyPr>
          <a:lstStyle>
            <a:lvl1pPr>
              <a:defRPr sz="3200" b="1">
                <a:solidFill>
                  <a:schemeClr val="bg1"/>
                </a:solidFill>
              </a:defRPr>
            </a:lvl1pPr>
          </a:lstStyle>
          <a:p>
            <a:r>
              <a:rPr lang="cs-CZ"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7" name="Subtitle 2"/>
          <p:cNvSpPr txBox="1">
            <a:spLocks/>
          </p:cNvSpPr>
          <p:nvPr userDrawn="1"/>
        </p:nvSpPr>
        <p:spPr>
          <a:xfrm>
            <a:off x="161280" y="5840002"/>
            <a:ext cx="3312170"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smtClean="0">
                <a:solidFill>
                  <a:schemeClr val="bg1"/>
                </a:solidFill>
                <a:latin typeface="+mn-lt"/>
                <a:ea typeface="+mn-ea"/>
                <a:cs typeface="+mn-cs"/>
              </a:rPr>
              <a:t>Centrum pro regionální rozvoj České republiky</a:t>
            </a:r>
          </a:p>
        </p:txBody>
      </p:sp>
      <p:sp>
        <p:nvSpPr>
          <p:cNvPr id="9" name="Subtitle 2"/>
          <p:cNvSpPr txBox="1">
            <a:spLocks/>
          </p:cNvSpPr>
          <p:nvPr userDrawn="1"/>
        </p:nvSpPr>
        <p:spPr>
          <a:xfrm>
            <a:off x="3591250" y="5840002"/>
            <a:ext cx="246494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Vinohradská 46, 120 00  Praha 2</a:t>
            </a:r>
          </a:p>
        </p:txBody>
      </p:sp>
      <p:sp>
        <p:nvSpPr>
          <p:cNvPr id="10" name="Subtitle 2"/>
          <p:cNvSpPr txBox="1">
            <a:spLocks/>
          </p:cNvSpPr>
          <p:nvPr userDrawn="1"/>
        </p:nvSpPr>
        <p:spPr>
          <a:xfrm>
            <a:off x="6140450" y="5840002"/>
            <a:ext cx="174740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tel.: +420 221 580 201</a:t>
            </a:r>
          </a:p>
        </p:txBody>
      </p:sp>
      <p:sp>
        <p:nvSpPr>
          <p:cNvPr id="12" name="Subtitle 2"/>
          <p:cNvSpPr txBox="1">
            <a:spLocks/>
          </p:cNvSpPr>
          <p:nvPr userDrawn="1"/>
        </p:nvSpPr>
        <p:spPr>
          <a:xfrm>
            <a:off x="8048299" y="5828841"/>
            <a:ext cx="1000451"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err="1" smtClean="0">
                <a:solidFill>
                  <a:schemeClr val="bg1"/>
                </a:solidFill>
                <a:latin typeface="+mn-lt"/>
                <a:ea typeface="+mn-ea"/>
                <a:cs typeface="+mn-cs"/>
              </a:rPr>
              <a:t>www.crr.cz</a:t>
            </a:r>
            <a:endParaRPr lang="cs-CZ" sz="1300" b="0" kern="1200" dirty="0" smtClean="0">
              <a:solidFill>
                <a:schemeClr val="bg1"/>
              </a:solidFill>
              <a:latin typeface="+mn-lt"/>
              <a:ea typeface="+mn-ea"/>
              <a:cs typeface="+mn-cs"/>
            </a:endParaRPr>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751074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62310"/>
            <a:ext cx="8229600" cy="822642"/>
          </a:xfrm>
          <a:prstGeom prst="rect">
            <a:avLst/>
          </a:prstGeom>
        </p:spPr>
        <p:txBody>
          <a:bodyPr vert="horz" lIns="91440" tIns="45720" rIns="91440" bIns="45720" rtlCol="0" anchor="ctr">
            <a:normAutofit/>
          </a:bodyPr>
          <a:lstStyle/>
          <a:p>
            <a:r>
              <a:rPr lang="cs-CZ" smtClean="0"/>
              <a:t>Click to edit Master title style</a:t>
            </a:r>
            <a:endParaRPr lang="en-US" dirty="0"/>
          </a:p>
        </p:txBody>
      </p:sp>
      <p:sp>
        <p:nvSpPr>
          <p:cNvPr id="3" name="Text Placeholder 2"/>
          <p:cNvSpPr>
            <a:spLocks noGrp="1"/>
          </p:cNvSpPr>
          <p:nvPr>
            <p:ph type="body" idx="1"/>
          </p:nvPr>
        </p:nvSpPr>
        <p:spPr>
          <a:xfrm>
            <a:off x="986374" y="1306873"/>
            <a:ext cx="7675766" cy="4806962"/>
          </a:xfrm>
          <a:prstGeom prst="rect">
            <a:avLst/>
          </a:prstGeom>
        </p:spPr>
        <p:txBody>
          <a:bodyPr vert="horz" lIns="91440" tIns="45720" rIns="91440" bIns="45720" rtlCol="0">
            <a:normAutofit/>
          </a:body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
        <p:nvSpPr>
          <p:cNvPr id="5" name="Footer Placeholder 4"/>
          <p:cNvSpPr>
            <a:spLocks noGrp="1"/>
          </p:cNvSpPr>
          <p:nvPr>
            <p:ph type="ftr" sz="quarter" idx="3"/>
          </p:nvPr>
        </p:nvSpPr>
        <p:spPr>
          <a:xfrm>
            <a:off x="727451" y="6356350"/>
            <a:ext cx="5292349" cy="365125"/>
          </a:xfrm>
          <a:prstGeom prst="rect">
            <a:avLst/>
          </a:prstGeom>
        </p:spPr>
        <p:txBody>
          <a:bodyPr vert="horz" lIns="91440" tIns="45720" rIns="91440" bIns="45720" rtlCol="0" anchor="ctr"/>
          <a:lstStyle>
            <a:lvl1pPr algn="l">
              <a:defRPr sz="1200">
                <a:solidFill>
                  <a:srgbClr val="00529C"/>
                </a:solidFill>
              </a:defRPr>
            </a:lvl1pPr>
          </a:lstStyle>
          <a:p>
            <a:endParaRPr lang="en-US" dirty="0"/>
          </a:p>
        </p:txBody>
      </p:sp>
      <p:sp>
        <p:nvSpPr>
          <p:cNvPr id="7" name="Slide Number Placeholder 6"/>
          <p:cNvSpPr>
            <a:spLocks noGrp="1"/>
          </p:cNvSpPr>
          <p:nvPr>
            <p:ph type="sldNum" sz="quarter" idx="4"/>
          </p:nvPr>
        </p:nvSpPr>
        <p:spPr>
          <a:xfrm>
            <a:off x="183137" y="6356349"/>
            <a:ext cx="500431" cy="365125"/>
          </a:xfrm>
          <a:prstGeom prst="rect">
            <a:avLst/>
          </a:prstGeom>
        </p:spPr>
        <p:txBody>
          <a:bodyPr vert="horz" lIns="91440" tIns="45720" rIns="91440" bIns="45720" rtlCol="0" anchor="ctr"/>
          <a:lstStyle>
            <a:lvl1pPr algn="l">
              <a:defRPr sz="1200">
                <a:solidFill>
                  <a:srgbClr val="00529C"/>
                </a:solidFill>
              </a:defRPr>
            </a:lvl1p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384051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 id="2147483660" r:id="rId8"/>
  </p:sldLayoutIdLst>
  <p:timing>
    <p:tnLst>
      <p:par>
        <p:cTn id="1" dur="indefinite" restart="never" nodeType="tmRoot"/>
      </p:par>
    </p:tnLst>
  </p:timing>
  <p:hf hdr="0" dt="0"/>
  <p:txStyles>
    <p:titleStyle>
      <a:lvl1pPr algn="l" defTabSz="457200" rtl="0" eaLnBrk="1" latinLnBrk="0" hangingPunct="1">
        <a:spcBef>
          <a:spcPct val="0"/>
        </a:spcBef>
        <a:buNone/>
        <a:defRPr sz="3600" b="1" kern="1200">
          <a:solidFill>
            <a:srgbClr val="00529C"/>
          </a:solidFill>
          <a:latin typeface="+mj-lt"/>
          <a:ea typeface="+mj-ea"/>
          <a:cs typeface="+mj-cs"/>
        </a:defRPr>
      </a:lvl1pPr>
    </p:titleStyle>
    <p:bodyStyle>
      <a:lvl1pPr marL="0" indent="0" algn="l" defTabSz="457200" rtl="0" eaLnBrk="1" latinLnBrk="0" hangingPunct="1">
        <a:lnSpc>
          <a:spcPct val="100000"/>
        </a:lnSpc>
        <a:spcBef>
          <a:spcPct val="20000"/>
        </a:spcBef>
        <a:spcAft>
          <a:spcPts val="200"/>
        </a:spcAft>
        <a:buFont typeface="Arial"/>
        <a:buNone/>
        <a:defRPr sz="1800" kern="1200">
          <a:solidFill>
            <a:schemeClr val="tx1"/>
          </a:solidFill>
          <a:latin typeface="+mn-lt"/>
          <a:ea typeface="+mn-ea"/>
          <a:cs typeface="+mn-cs"/>
        </a:defRPr>
      </a:lvl1pPr>
      <a:lvl2pPr marL="454025" indent="-187325" algn="l" defTabSz="457200" rtl="0" eaLnBrk="1" latinLnBrk="0" hangingPunct="1">
        <a:lnSpc>
          <a:spcPct val="100000"/>
        </a:lnSpc>
        <a:spcBef>
          <a:spcPts val="1680"/>
        </a:spcBef>
        <a:spcAft>
          <a:spcPts val="0"/>
        </a:spcAft>
        <a:buFont typeface="Arial"/>
        <a:buChar char="•"/>
        <a:defRPr sz="2000" b="1" kern="1200">
          <a:solidFill>
            <a:srgbClr val="00529C"/>
          </a:solidFill>
          <a:latin typeface="+mn-lt"/>
          <a:ea typeface="+mn-ea"/>
          <a:cs typeface="+mn-cs"/>
        </a:defRPr>
      </a:lvl2pPr>
      <a:lvl3pPr marL="720725" indent="-187325" algn="l" defTabSz="457200" rtl="0" eaLnBrk="1" latinLnBrk="0" hangingPunct="1">
        <a:lnSpc>
          <a:spcPct val="100000"/>
        </a:lnSpc>
        <a:spcBef>
          <a:spcPts val="700"/>
        </a:spcBef>
        <a:spcAft>
          <a:spcPts val="0"/>
        </a:spcAft>
        <a:buFont typeface="Arial"/>
        <a:buChar char="•"/>
        <a:defRPr sz="1600" kern="1200">
          <a:solidFill>
            <a:schemeClr val="tx1"/>
          </a:solidFill>
          <a:latin typeface="+mn-lt"/>
          <a:ea typeface="+mn-ea"/>
          <a:cs typeface="+mn-cs"/>
        </a:defRPr>
      </a:lvl3pPr>
      <a:lvl4pPr marL="987425" indent="-187325"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4pPr>
      <a:lvl5pPr marL="1254125" indent="-173038"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dotaceeu.cz/"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hyperlink" Target="mailto:setek@crr.cz"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cs-CZ" dirty="0" smtClean="0"/>
              <a:t>Příjem a hodnocení žádostí </a:t>
            </a:r>
            <a:br>
              <a:rPr lang="cs-CZ" dirty="0" smtClean="0"/>
            </a:br>
            <a:r>
              <a:rPr lang="cs-CZ" dirty="0" smtClean="0"/>
              <a:t>o podporu</a:t>
            </a:r>
            <a:endParaRPr lang="en-US" dirty="0"/>
          </a:p>
        </p:txBody>
      </p:sp>
      <p:sp>
        <p:nvSpPr>
          <p:cNvPr id="3" name="Subtitle 2"/>
          <p:cNvSpPr>
            <a:spLocks noGrp="1"/>
          </p:cNvSpPr>
          <p:nvPr>
            <p:ph type="subTitle" idx="1"/>
          </p:nvPr>
        </p:nvSpPr>
        <p:spPr/>
        <p:txBody>
          <a:bodyPr/>
          <a:lstStyle/>
          <a:p>
            <a:r>
              <a:rPr lang="cs-CZ" dirty="0" smtClean="0"/>
              <a:t>Ing. Josef Šetek</a:t>
            </a:r>
            <a:endParaRPr lang="en-US" dirty="0"/>
          </a:p>
        </p:txBody>
      </p:sp>
      <p:sp>
        <p:nvSpPr>
          <p:cNvPr id="4" name="Text Placeholder 3"/>
          <p:cNvSpPr>
            <a:spLocks noGrp="1"/>
          </p:cNvSpPr>
          <p:nvPr>
            <p:ph type="body" sz="quarter" idx="11"/>
          </p:nvPr>
        </p:nvSpPr>
        <p:spPr>
          <a:xfrm>
            <a:off x="685800" y="3309620"/>
            <a:ext cx="8048297" cy="1452562"/>
          </a:xfrm>
        </p:spPr>
        <p:txBody>
          <a:bodyPr/>
          <a:lstStyle/>
          <a:p>
            <a:r>
              <a:rPr lang="cs-CZ" dirty="0" smtClean="0"/>
              <a:t>Seminář pro SC </a:t>
            </a:r>
            <a:r>
              <a:rPr lang="cs-CZ" dirty="0"/>
              <a:t>3.2 </a:t>
            </a:r>
            <a:r>
              <a:rPr lang="cs-CZ" dirty="0" smtClean="0"/>
              <a:t>ZVYŠOVÁNÍ EFEKTIVITY A TRANSPARENTNOSTI VEŘEJNÉ SPRÁVY PROSTŘEDNICTVÍM ROZVOJE VYUŽITÍ A KVALITY SYSTÉMŮ IKT</a:t>
            </a:r>
          </a:p>
          <a:p>
            <a:r>
              <a:rPr lang="cs-CZ" dirty="0" smtClean="0"/>
              <a:t>Průběžná </a:t>
            </a:r>
            <a:r>
              <a:rPr lang="cs-CZ" dirty="0"/>
              <a:t>výzva č. 4 </a:t>
            </a:r>
            <a:r>
              <a:rPr lang="cs-CZ" b="1" dirty="0" smtClean="0"/>
              <a:t>AKTIVITY VEDOUCÍ K ÚPLNÉMU ELEKTRONICKÉMU PODÁNÍ</a:t>
            </a:r>
            <a:endParaRPr lang="en-US" b="1" dirty="0"/>
          </a:p>
        </p:txBody>
      </p:sp>
      <p:sp>
        <p:nvSpPr>
          <p:cNvPr id="5" name="Text Placeholder 4"/>
          <p:cNvSpPr>
            <a:spLocks noGrp="1"/>
          </p:cNvSpPr>
          <p:nvPr>
            <p:ph type="body" sz="quarter" idx="12"/>
          </p:nvPr>
        </p:nvSpPr>
        <p:spPr/>
        <p:txBody>
          <a:bodyPr/>
          <a:lstStyle/>
          <a:p>
            <a:r>
              <a:rPr lang="cs-CZ" dirty="0" smtClean="0"/>
              <a:t>7.10.2015</a:t>
            </a:r>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35986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lgn="just"/>
            <a:r>
              <a:rPr lang="cs-CZ" dirty="0" smtClean="0"/>
              <a:t>Projekt je svým zaměřením v souladu s cíli a podporovanými aktivitami výzvy</a:t>
            </a:r>
          </a:p>
          <a:p>
            <a:pPr marL="898525" lvl="2" indent="-187325" algn="just"/>
            <a:r>
              <a:rPr lang="cs-CZ" dirty="0"/>
              <a:t>Podporované aktivity m</a:t>
            </a:r>
            <a:r>
              <a:rPr lang="cs-CZ" dirty="0" smtClean="0"/>
              <a:t>usí </a:t>
            </a:r>
            <a:r>
              <a:rPr lang="cs-CZ" dirty="0"/>
              <a:t>vycházet z projektových okruhů implementačního plánu č. 3 Strategického rámce rozvoje veřejné správy</a:t>
            </a:r>
            <a:r>
              <a:rPr lang="cs-CZ" dirty="0" smtClean="0"/>
              <a:t>.</a:t>
            </a:r>
          </a:p>
          <a:p>
            <a:pPr marL="898525" lvl="2" indent="-187325" algn="just"/>
            <a:r>
              <a:rPr lang="cs-CZ" dirty="0" smtClean="0"/>
              <a:t>Hlavní/vedlejší podporované aktivity splňují parametry stanovené ve Výzvě</a:t>
            </a:r>
          </a:p>
          <a:p>
            <a:pPr marL="898525" lvl="2" indent="-187325" algn="just"/>
            <a:r>
              <a:rPr lang="cs-CZ" dirty="0" smtClean="0"/>
              <a:t>Podpořeny </a:t>
            </a:r>
            <a:r>
              <a:rPr lang="cs-CZ" dirty="0"/>
              <a:t>mohou být pouze operace:</a:t>
            </a:r>
          </a:p>
          <a:p>
            <a:pPr marL="1354138" lvl="3" indent="-187325" algn="just"/>
            <a:r>
              <a:rPr lang="cs-CZ" dirty="0" smtClean="0"/>
              <a:t>organizačních </a:t>
            </a:r>
            <a:r>
              <a:rPr lang="cs-CZ" dirty="0"/>
              <a:t>složek státu, příspěvkových organizací organizačních složek státu, státních organizací a státních podniků, které jsou realizovány na území celé ČR včetně území hl. m. Prahy a řešící problematiku výkonu státní správy včetně přenesené </a:t>
            </a:r>
            <a:r>
              <a:rPr lang="cs-CZ" dirty="0" smtClean="0"/>
              <a:t>působnosti.</a:t>
            </a:r>
            <a:endParaRPr lang="cs-CZ" dirty="0"/>
          </a:p>
          <a:p>
            <a:pPr marL="1354138" lvl="3" indent="-187325" algn="just"/>
            <a:r>
              <a:rPr lang="cs-CZ" dirty="0" smtClean="0"/>
              <a:t>krajů </a:t>
            </a:r>
            <a:r>
              <a:rPr lang="cs-CZ" dirty="0"/>
              <a:t>a organizací zřizovaných nebo zakládaných kraji, které jsou realizovány na území kraje a řešící problematiku podání v samostatné </a:t>
            </a:r>
            <a:r>
              <a:rPr lang="cs-CZ" dirty="0" smtClean="0"/>
              <a:t>působnosti´.</a:t>
            </a:r>
            <a:endParaRPr lang="cs-CZ" dirty="0"/>
          </a:p>
          <a:p>
            <a:pPr marL="1354138" lvl="3" indent="-187325" algn="just"/>
            <a:r>
              <a:rPr lang="cs-CZ" dirty="0" smtClean="0"/>
              <a:t>obcí </a:t>
            </a:r>
            <a:r>
              <a:rPr lang="cs-CZ" dirty="0"/>
              <a:t>a organizací zřizovaných nebo zakládaných obcemi, které jsou realizovány na území obce a řešící problematiku podání v samostatné </a:t>
            </a:r>
            <a:r>
              <a:rPr lang="cs-CZ" dirty="0" smtClean="0"/>
              <a:t>působnosti.</a:t>
            </a:r>
            <a:endParaRPr lang="cs-CZ" dirty="0"/>
          </a:p>
          <a:p>
            <a:pPr marL="898525" lvl="2" indent="-187325" algn="just"/>
            <a:endParaRPr lang="cs-CZ" dirty="0" smtClean="0"/>
          </a:p>
          <a:p>
            <a:pPr marL="898525" lvl="2" indent="-187325" algn="just"/>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Obecná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10</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4025" lvl="1" indent="-187325" algn="just"/>
            <a:r>
              <a:rPr lang="cs-CZ" dirty="0"/>
              <a:t>Projekt je v souladu s podmínkami výzvy</a:t>
            </a:r>
          </a:p>
          <a:p>
            <a:pPr marL="898525" lvl="2" indent="-187325"/>
            <a:r>
              <a:rPr lang="cs-CZ" dirty="0"/>
              <a:t>zahájení/ukončení realizace projektu (1. 1. 2014/30. 6. 2019)</a:t>
            </a:r>
          </a:p>
          <a:p>
            <a:pPr marL="898525" lvl="2" indent="-187325"/>
            <a:r>
              <a:rPr lang="cs-CZ" dirty="0"/>
              <a:t>popis cílových skupin a dopady projektu na tyto skupiny</a:t>
            </a:r>
          </a:p>
          <a:p>
            <a:pPr marL="898525" lvl="2" indent="-187325"/>
            <a:r>
              <a:rPr lang="cs-CZ" dirty="0"/>
              <a:t>zvolené indikátory</a:t>
            </a:r>
          </a:p>
          <a:p>
            <a:pPr marL="898525" lvl="2" indent="-187325" algn="just"/>
            <a:r>
              <a:rPr lang="cs-CZ" dirty="0"/>
              <a:t>území realizace </a:t>
            </a:r>
          </a:p>
          <a:p>
            <a:pPr marL="1354138" lvl="3" indent="-187325" algn="just"/>
            <a:r>
              <a:rPr lang="cs-CZ" dirty="0"/>
              <a:t>Projekty organizačních složek státu, příspěvkových organizací organizačních složek státu, státních organizací a státních podniků  -  území celé ČR včetně území hl. m. Prahy </a:t>
            </a:r>
          </a:p>
          <a:p>
            <a:pPr marL="1354138" lvl="3" indent="-187325" algn="just"/>
            <a:r>
              <a:rPr lang="cs-CZ" dirty="0"/>
              <a:t>Projekty krajů a organizací zřizovaných nebo zakládaných kraji - území kraje</a:t>
            </a:r>
          </a:p>
          <a:p>
            <a:pPr marL="1354138" lvl="3" indent="-187325" algn="just"/>
            <a:r>
              <a:rPr lang="cs-CZ" dirty="0"/>
              <a:t>Projekty obcí a organizací zřizovaných nebo zakládaných obcemi  -  území </a:t>
            </a:r>
            <a:r>
              <a:rPr lang="cs-CZ" dirty="0" smtClean="0"/>
              <a:t>obce</a:t>
            </a:r>
          </a:p>
          <a:p>
            <a:pPr marL="898525" lvl="2" indent="-187325" algn="just"/>
            <a:r>
              <a:rPr lang="cs-CZ" dirty="0" smtClean="0"/>
              <a:t>způsobilé </a:t>
            </a:r>
            <a:r>
              <a:rPr lang="cs-CZ" dirty="0"/>
              <a:t>výdaje projektu spadají do vymezení způsobilých  výdajů v kapitole 2.6. </a:t>
            </a:r>
            <a:r>
              <a:rPr lang="cs-CZ" dirty="0" smtClean="0"/>
              <a:t>Specifických pravidel </a:t>
            </a:r>
            <a:r>
              <a:rPr lang="cs-CZ" dirty="0"/>
              <a:t>a </a:t>
            </a:r>
            <a:r>
              <a:rPr lang="cs-CZ" dirty="0" smtClean="0"/>
              <a:t>neobsahují nezpůsobilé výdaje</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11</a:t>
            </a:fld>
            <a:endParaRPr lang="en-US" dirty="0"/>
          </a:p>
        </p:txBody>
      </p:sp>
    </p:spTree>
    <p:extLst>
      <p:ext uri="{BB962C8B-B14F-4D97-AF65-F5344CB8AC3E}">
        <p14:creationId xmlns:p14="http://schemas.microsoft.com/office/powerpoint/2010/main" val="36981797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454025" lvl="1" indent="-187325"/>
            <a:r>
              <a:rPr lang="cs-CZ" sz="2100" dirty="0"/>
              <a:t>Žadatel splňuje definici oprávněného příjemce </a:t>
            </a:r>
          </a:p>
          <a:p>
            <a:pPr marL="898525" lvl="2" indent="-187325" algn="just"/>
            <a:r>
              <a:rPr lang="cs-CZ" dirty="0" smtClean="0"/>
              <a:t>Organizační </a:t>
            </a:r>
            <a:r>
              <a:rPr lang="cs-CZ" dirty="0"/>
              <a:t>složky státu, příspěvkové organizace organizačních složek státu, státní organizace.</a:t>
            </a:r>
          </a:p>
          <a:p>
            <a:pPr marL="898525" lvl="2" indent="-187325" algn="just"/>
            <a:r>
              <a:rPr lang="cs-CZ" dirty="0" smtClean="0"/>
              <a:t>Kraje</a:t>
            </a:r>
            <a:r>
              <a:rPr lang="cs-CZ" dirty="0"/>
              <a:t>, organizace zřizované kraji, obce (kromě Prahy a jejích částí), organizace zřizované obcemi (kromě Prahy a jejích částí):</a:t>
            </a:r>
          </a:p>
          <a:p>
            <a:pPr marL="898525" lvl="2" indent="-187325" algn="just"/>
            <a:r>
              <a:rPr lang="cs-CZ" dirty="0" smtClean="0"/>
              <a:t>Organizace </a:t>
            </a:r>
            <a:r>
              <a:rPr lang="cs-CZ" dirty="0"/>
              <a:t>zakládané obcemi (kromě Prahy a jejích částí), organizace zakládané kraji, státní podniky</a:t>
            </a:r>
          </a:p>
          <a:p>
            <a:pPr marL="454025" lvl="1" indent="-187325" algn="just"/>
            <a:r>
              <a:rPr lang="cs-CZ" dirty="0" smtClean="0"/>
              <a:t>Projekt respektuje minimální a maximální hranici celkových způsobilých výdajů</a:t>
            </a:r>
          </a:p>
          <a:p>
            <a:pPr marL="898525" lvl="2" indent="-187325"/>
            <a:r>
              <a:rPr lang="cs-CZ" dirty="0" smtClean="0"/>
              <a:t>min. výše celkových způsobilých výdajů  </a:t>
            </a:r>
          </a:p>
          <a:p>
            <a:pPr marL="1798638" lvl="4" indent="-187325"/>
            <a:r>
              <a:rPr lang="cs-CZ" b="1" dirty="0" smtClean="0"/>
              <a:t>3 000 000 Kč</a:t>
            </a:r>
            <a:endParaRPr lang="cs-CZ" dirty="0" smtClean="0"/>
          </a:p>
          <a:p>
            <a:pPr marL="898525" lvl="2" indent="-187325"/>
            <a:r>
              <a:rPr lang="cs-CZ" dirty="0" smtClean="0"/>
              <a:t>max. výše celkových způsobilých výdajů </a:t>
            </a:r>
          </a:p>
          <a:p>
            <a:pPr marL="1798638" lvl="4" indent="-187325"/>
            <a:r>
              <a:rPr lang="cs-CZ" b="1" dirty="0" smtClean="0"/>
              <a:t>120 </a:t>
            </a:r>
            <a:r>
              <a:rPr lang="cs-CZ" b="1" dirty="0"/>
              <a:t>000 000 </a:t>
            </a:r>
            <a:r>
              <a:rPr lang="cs-CZ" b="1" dirty="0" smtClean="0"/>
              <a:t>Kč</a:t>
            </a:r>
            <a:endParaRPr lang="cs-CZ" dirty="0" smtClean="0"/>
          </a:p>
          <a:p>
            <a:pPr marL="454025" lvl="1" indent="-187325"/>
            <a:r>
              <a:rPr lang="cs-CZ" dirty="0"/>
              <a:t>Projekt respektuje </a:t>
            </a:r>
            <a:r>
              <a:rPr lang="cs-CZ" dirty="0" smtClean="0"/>
              <a:t>limity způsobilých </a:t>
            </a:r>
            <a:r>
              <a:rPr lang="cs-CZ" dirty="0"/>
              <a:t>výdajů</a:t>
            </a:r>
          </a:p>
          <a:p>
            <a:pPr marL="898525" lvl="2" indent="-187325"/>
            <a:r>
              <a:rPr lang="cs-CZ" dirty="0" smtClean="0"/>
              <a:t>Vedlejší aktivity nesmí přesáhnout 15% celkových způsobilých výdajů</a:t>
            </a:r>
          </a:p>
          <a:p>
            <a:pPr marL="454025" lvl="1" indent="-187325"/>
            <a:r>
              <a:rPr lang="cs-CZ" dirty="0" smtClean="0"/>
              <a:t>Výsledky projektu jsou udržitelné</a:t>
            </a:r>
            <a:endParaRPr lang="cs-CZ" sz="1400" dirty="0" smtClean="0"/>
          </a:p>
          <a:p>
            <a:pPr marL="898525" lvl="2" indent="-187325"/>
            <a:r>
              <a:rPr lang="cs-CZ" dirty="0" smtClean="0"/>
              <a:t>popsat, jakým způsobem je zajištěna udržitelnost projektu</a:t>
            </a:r>
          </a:p>
          <a:p>
            <a:pPr marL="898525" lvl="2" indent="-187325"/>
            <a:r>
              <a:rPr lang="cs-CZ" dirty="0" smtClean="0"/>
              <a:t>kap. 12 Studie proveditelnosti</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Obecná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12</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6375" y="1306874"/>
            <a:ext cx="7700425" cy="4972006"/>
          </a:xfrm>
        </p:spPr>
        <p:txBody>
          <a:bodyPr>
            <a:normAutofit/>
          </a:bodyPr>
          <a:lstStyle/>
          <a:p>
            <a:pPr marL="454025" lvl="1" indent="-187325" algn="just"/>
            <a:r>
              <a:rPr lang="cs-CZ" dirty="0"/>
              <a:t>Projekt nemá negativní vliv na žádnou z horizontálních priorit IROP (udržitelný rozvoj, rovné příležitosti a zákaz diskriminace, rovnost mužů a žen) </a:t>
            </a:r>
          </a:p>
          <a:p>
            <a:pPr marL="898525" lvl="2" indent="-187325" algn="just"/>
            <a:r>
              <a:rPr lang="cs-CZ" dirty="0" smtClean="0"/>
              <a:t>Projekt </a:t>
            </a:r>
            <a:r>
              <a:rPr lang="cs-CZ" dirty="0"/>
              <a:t>musí mít pozitivní/neutrální vliv na horizontální priority, žadatel popíše   v MS2014</a:t>
            </a:r>
            <a:r>
              <a:rPr lang="cs-CZ" dirty="0" smtClean="0"/>
              <a:t>+.</a:t>
            </a:r>
            <a:endParaRPr lang="cs-CZ" dirty="0"/>
          </a:p>
          <a:p>
            <a:pPr marL="454025" lvl="1" indent="-187325"/>
            <a:r>
              <a:rPr lang="pl-PL" dirty="0" smtClean="0"/>
              <a:t>Potřebnost realizace projektu je odůvodněná</a:t>
            </a:r>
            <a:endParaRPr lang="cs-CZ" dirty="0" smtClean="0"/>
          </a:p>
          <a:p>
            <a:pPr marL="898525" lvl="2" indent="-187325" algn="just"/>
            <a:r>
              <a:rPr lang="cs-CZ" dirty="0"/>
              <a:t>Zdůvodnění potřebnosti </a:t>
            </a:r>
            <a:r>
              <a:rPr lang="cs-CZ" dirty="0" smtClean="0"/>
              <a:t>projektu v kap. 6 Studie proveditelnosti.</a:t>
            </a:r>
            <a:endParaRPr lang="cs-CZ" dirty="0"/>
          </a:p>
          <a:p>
            <a:pPr marL="454025" lvl="1" indent="-187325"/>
            <a:r>
              <a:rPr lang="pl-PL" dirty="0" smtClean="0"/>
              <a:t>Projekt je v souladu s pravidly veřejné podpory</a:t>
            </a:r>
            <a:endParaRPr lang="cs-CZ" sz="1400" dirty="0" smtClean="0"/>
          </a:p>
          <a:p>
            <a:pPr marL="898525" lvl="2" indent="-187325" algn="just"/>
            <a:r>
              <a:rPr lang="cs-CZ" dirty="0" smtClean="0"/>
              <a:t>Projekt musí být </a:t>
            </a:r>
            <a:r>
              <a:rPr lang="cs-CZ" dirty="0"/>
              <a:t>v souladu s pravidly veřejné podpory</a:t>
            </a:r>
            <a:r>
              <a:rPr lang="cs-CZ" dirty="0" smtClean="0"/>
              <a:t>, tzn. kumulativně </a:t>
            </a:r>
            <a:r>
              <a:rPr lang="cs-CZ" dirty="0"/>
              <a:t>nenaplňuje všechny znaky veřejné </a:t>
            </a:r>
            <a:r>
              <a:rPr lang="cs-CZ" dirty="0" smtClean="0"/>
              <a:t>podpory.</a:t>
            </a:r>
          </a:p>
          <a:p>
            <a:pPr marL="454025" lvl="1" indent="-187325"/>
            <a:r>
              <a:rPr lang="cs-CZ" dirty="0" smtClean="0"/>
              <a:t>Statutární zástupce žadatele je trestně bezúhonný </a:t>
            </a:r>
          </a:p>
          <a:p>
            <a:pPr marL="898525" lvl="2" indent="-187325"/>
            <a:r>
              <a:rPr lang="cs-CZ" dirty="0" smtClean="0"/>
              <a:t>Uvedeno v čestném prohlášení.</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Obecná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13</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4025" lvl="1" indent="-187325" algn="just"/>
            <a:r>
              <a:rPr lang="cs-CZ" dirty="0"/>
              <a:t>Projekt je v souladu se Strategickým rámcem rozvoje veřejné správy České republiky 2014+ a jeho implementačními plány.</a:t>
            </a:r>
            <a:endParaRPr lang="pl-PL" dirty="0" smtClean="0"/>
          </a:p>
          <a:p>
            <a:pPr marL="898525" lvl="2" indent="-187325" algn="just"/>
            <a:r>
              <a:rPr lang="pl-PL" dirty="0" smtClean="0"/>
              <a:t>Posuzuje Odbor hlavního architekta eGovernmentu MV ČR v rámci svého stanoviska nebo CRR. Popis v rámci kapitoly č. 5 Studie proveditelnosti.</a:t>
            </a:r>
          </a:p>
          <a:p>
            <a:pPr marL="454025" lvl="1" indent="-187325" algn="just"/>
            <a:r>
              <a:rPr lang="cs-CZ" dirty="0"/>
              <a:t>Souhlasné stanovisko Hlavního architekta </a:t>
            </a:r>
            <a:r>
              <a:rPr lang="cs-CZ" dirty="0" err="1"/>
              <a:t>eGovernmentu</a:t>
            </a:r>
            <a:r>
              <a:rPr lang="cs-CZ" dirty="0"/>
              <a:t> pro projekty územních samosprávných celků nad 15 mil. Kč celkových způsobilých výdajů, pokud se nebudou vázat na centrální systémy veřejné správy, nebo všechny projekty, které se budou vázat centrální systémy veřejné správy, a pro všechny projekty </a:t>
            </a:r>
            <a:r>
              <a:rPr lang="cs-CZ" dirty="0" smtClean="0"/>
              <a:t>OSS</a:t>
            </a:r>
            <a:endParaRPr lang="pl-PL" dirty="0" smtClean="0"/>
          </a:p>
          <a:p>
            <a:pPr marL="898525" lvl="2" indent="-187325" algn="just"/>
            <a:r>
              <a:rPr lang="pl-PL" dirty="0" smtClean="0"/>
              <a:t>Vydáváno na základě Studie proveditelnosti ještě před podáním žádosti, stanovisko je poté přílohou žádosti spolu s identickou Studií proveditelnosti.</a:t>
            </a:r>
          </a:p>
          <a:p>
            <a:pPr marL="454025" lvl="1" indent="-187325"/>
            <a:r>
              <a:rPr lang="cs-CZ" dirty="0"/>
              <a:t>Žadatel má zajištěnou administrativní, finanční a provozní kapacitu k realizaci a udržitelnosti </a:t>
            </a:r>
            <a:r>
              <a:rPr lang="cs-CZ" dirty="0" smtClean="0"/>
              <a:t>projektu</a:t>
            </a:r>
          </a:p>
          <a:p>
            <a:pPr marL="898525" lvl="2" indent="-187325"/>
            <a:r>
              <a:rPr lang="cs-CZ" dirty="0" smtClean="0"/>
              <a:t>Popsat</a:t>
            </a:r>
            <a:r>
              <a:rPr lang="cs-CZ" dirty="0"/>
              <a:t>, jakým způsobem </a:t>
            </a:r>
            <a:r>
              <a:rPr lang="cs-CZ" dirty="0" smtClean="0"/>
              <a:t>jsou tyto kapacity zajištěny (kap</a:t>
            </a:r>
            <a:r>
              <a:rPr lang="cs-CZ" dirty="0"/>
              <a:t>. 12 Studie </a:t>
            </a:r>
            <a:r>
              <a:rPr lang="cs-CZ" dirty="0" smtClean="0"/>
              <a:t>proveditelnosti).</a:t>
            </a:r>
            <a:endParaRPr lang="pl-PL" dirty="0" smtClean="0"/>
          </a:p>
          <a:p>
            <a:pPr marL="454025" lvl="1" indent="-187325"/>
            <a:r>
              <a:rPr lang="pl-PL" dirty="0" smtClean="0"/>
              <a:t>Harmonogram projektu je reálný a proveditelný</a:t>
            </a:r>
          </a:p>
          <a:p>
            <a:pPr marL="898525" lvl="2" indent="-187325" algn="just"/>
            <a:r>
              <a:rPr lang="pl-PL" dirty="0" smtClean="0"/>
              <a:t>Popis časového harmonogramu realizace projektu v Podkladech pro hodnocení žádosti o podporu, kap. 3.</a:t>
            </a:r>
          </a:p>
          <a:p>
            <a:pPr marL="898525" lvl="2" indent="-187325">
              <a:buNone/>
            </a:pPr>
            <a:endParaRPr lang="cs-CZ" dirty="0" smtClean="0">
              <a:solidFill>
                <a:srgbClr val="FF0000"/>
              </a:solidFill>
            </a:endParaRP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r>
              <a:rPr lang="cs-CZ" dirty="0" smtClean="0"/>
              <a:t>Specifická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14</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6375" y="1247775"/>
            <a:ext cx="7700425" cy="5031105"/>
          </a:xfrm>
        </p:spPr>
        <p:txBody>
          <a:bodyPr>
            <a:normAutofit/>
          </a:bodyPr>
          <a:lstStyle/>
          <a:p>
            <a:pPr marL="454025" lvl="1" indent="-187325" algn="just"/>
            <a:r>
              <a:rPr lang="cs-CZ" dirty="0"/>
              <a:t>Výdaje na hlavní aktivity v rozpočtu projektu odpovídají tržním </a:t>
            </a:r>
            <a:r>
              <a:rPr lang="cs-CZ" dirty="0" smtClean="0"/>
              <a:t>cenám</a:t>
            </a:r>
          </a:p>
          <a:p>
            <a:pPr marL="898525" lvl="2" indent="-187325" algn="just"/>
            <a:r>
              <a:rPr lang="cs-CZ" dirty="0" smtClean="0"/>
              <a:t>Provést průzkum trhu pro určení tržních cen výdajů na hlavní aktivity v rozdělení dle celků odpovídajících </a:t>
            </a:r>
            <a:r>
              <a:rPr lang="cs-CZ" b="1" u="sng" dirty="0" smtClean="0"/>
              <a:t>plánovaným</a:t>
            </a:r>
            <a:r>
              <a:rPr lang="cs-CZ" dirty="0" smtClean="0"/>
              <a:t> VZ nebo jejich částem. </a:t>
            </a:r>
            <a:r>
              <a:rPr lang="cs-CZ" b="1" u="sng" dirty="0" smtClean="0"/>
              <a:t>Průzkum nesmí být k datu předložení žádosti starší než 6 měsíců.</a:t>
            </a:r>
          </a:p>
          <a:p>
            <a:pPr marL="898525" lvl="2" indent="-187325" algn="just"/>
            <a:r>
              <a:rPr lang="cs-CZ" dirty="0" smtClean="0"/>
              <a:t>Zdokumentovat průzkum, aby byl průkazně navázaný na reálné podklady (nabídky, ceníky, kalkulace, smlouvy, údaje z www apod.).</a:t>
            </a:r>
          </a:p>
          <a:p>
            <a:pPr marL="898525" lvl="2" indent="-187325" algn="just"/>
            <a:r>
              <a:rPr lang="cs-CZ" dirty="0" smtClean="0"/>
              <a:t>Objektivně odvodit jednotlivé cenové položky rozpočtu projektu z průzkumu trhu a popsat mechanismus tohoto odvození (např. </a:t>
            </a:r>
            <a:r>
              <a:rPr lang="cs-CZ" i="1" dirty="0" smtClean="0"/>
              <a:t>aritmetický průměr jednotlivých cenových položek tří nabídek </a:t>
            </a:r>
            <a:r>
              <a:rPr lang="cs-CZ" dirty="0" smtClean="0"/>
              <a:t>apod.).</a:t>
            </a:r>
          </a:p>
          <a:p>
            <a:pPr marL="898525" lvl="2" indent="-187325" algn="just"/>
            <a:r>
              <a:rPr lang="cs-CZ" dirty="0" smtClean="0"/>
              <a:t>Kapitola </a:t>
            </a:r>
            <a:r>
              <a:rPr lang="cs-CZ" dirty="0"/>
              <a:t>18 Studie proveditelnosti, příloha č. </a:t>
            </a:r>
            <a:r>
              <a:rPr lang="cs-CZ" dirty="0" smtClean="0"/>
              <a:t>6 Specifických pravidel.</a:t>
            </a:r>
          </a:p>
          <a:p>
            <a:pPr marL="898525" lvl="2" indent="-187325" algn="just"/>
            <a:r>
              <a:rPr lang="cs-CZ" b="1" u="sng" dirty="0" smtClean="0"/>
              <a:t>Průzkum se netýká výdajů vázaných na již zahájené/ukončené VZ.</a:t>
            </a:r>
            <a:endParaRPr lang="cs-CZ" dirty="0" smtClean="0"/>
          </a:p>
          <a:p>
            <a:pPr marL="454025" lvl="1" indent="-187325" algn="just"/>
            <a:r>
              <a:rPr lang="cs-CZ" dirty="0"/>
              <a:t>Minimálně 85 % způsobilých výdajů projektu je zaměřeno na hlavní aktivity </a:t>
            </a:r>
            <a:r>
              <a:rPr lang="cs-CZ" dirty="0" smtClean="0"/>
              <a:t>projektu </a:t>
            </a:r>
          </a:p>
          <a:p>
            <a:pPr marL="898525" lvl="2" indent="-187325" algn="just"/>
            <a:r>
              <a:rPr lang="cs-CZ" b="1" u="sng" dirty="0" smtClean="0"/>
              <a:t>Jednoznačné přiřazení položek rozpočtu projektu k parametrům hlavních/vedlejších podporovaných aktivit = ověřitelnost.</a:t>
            </a:r>
            <a:endParaRPr lang="pl-PL" b="1" u="sng" dirty="0" smtClean="0"/>
          </a:p>
          <a:p>
            <a:pPr marL="454025" lvl="1" indent="-187325" algn="just"/>
            <a:endParaRPr lang="pl-PL"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r>
              <a:rPr lang="cs-CZ" dirty="0" smtClean="0"/>
              <a:t>Specifická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15</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6375" y="1247775"/>
            <a:ext cx="7700425" cy="5031105"/>
          </a:xfrm>
        </p:spPr>
        <p:txBody>
          <a:bodyPr>
            <a:normAutofit/>
          </a:bodyPr>
          <a:lstStyle/>
          <a:p>
            <a:pPr marL="454025" lvl="1" indent="-187325"/>
            <a:r>
              <a:rPr lang="pl-PL" dirty="0"/>
              <a:t>Harmonogram projektu je reálný a proveditelný</a:t>
            </a:r>
          </a:p>
          <a:p>
            <a:pPr marL="898525" lvl="2" indent="-187325" algn="just"/>
            <a:r>
              <a:rPr lang="pl-PL" dirty="0"/>
              <a:t>Popis časového harmonogramu realizace projektu v </a:t>
            </a:r>
            <a:r>
              <a:rPr lang="pl-PL" dirty="0" smtClean="0"/>
              <a:t>MS2014+,  reálnost, návaznost.</a:t>
            </a:r>
          </a:p>
          <a:p>
            <a:pPr marL="454025" lvl="1" indent="-187325" algn="just"/>
            <a:r>
              <a:rPr lang="cs-CZ" dirty="0"/>
              <a:t>Cílové hodnoty indikátorů odpovídají cílům </a:t>
            </a:r>
            <a:r>
              <a:rPr lang="cs-CZ" dirty="0" smtClean="0"/>
              <a:t>projektu</a:t>
            </a:r>
            <a:endParaRPr lang="cs-CZ" dirty="0"/>
          </a:p>
          <a:p>
            <a:pPr marL="898525" lvl="2" indent="-187325" algn="just"/>
            <a:r>
              <a:rPr lang="cs-CZ" dirty="0"/>
              <a:t>3 05 </a:t>
            </a:r>
            <a:r>
              <a:rPr lang="cs-CZ" dirty="0" smtClean="0"/>
              <a:t>00 </a:t>
            </a:r>
            <a:r>
              <a:rPr lang="cs-CZ" dirty="0"/>
              <a:t>Počet pořízených informačních </a:t>
            </a:r>
            <a:r>
              <a:rPr lang="cs-CZ" dirty="0" smtClean="0"/>
              <a:t>systémů</a:t>
            </a:r>
            <a:endParaRPr lang="cs-CZ" dirty="0"/>
          </a:p>
          <a:p>
            <a:pPr marL="898525" lvl="2" indent="-187325" algn="just"/>
            <a:r>
              <a:rPr lang="cs-CZ" dirty="0" smtClean="0"/>
              <a:t>3 </a:t>
            </a:r>
            <a:r>
              <a:rPr lang="cs-CZ" dirty="0"/>
              <a:t>05 10 Počet elektronických podání učiněných prostřednictvím Czech Point, ISDS, PVS a </a:t>
            </a:r>
            <a:r>
              <a:rPr lang="cs-CZ" dirty="0" err="1"/>
              <a:t>agendových</a:t>
            </a:r>
            <a:r>
              <a:rPr lang="cs-CZ" dirty="0"/>
              <a:t> </a:t>
            </a:r>
            <a:r>
              <a:rPr lang="cs-CZ" dirty="0" smtClean="0"/>
              <a:t>portálů</a:t>
            </a:r>
            <a:endParaRPr lang="cs-CZ" dirty="0"/>
          </a:p>
          <a:p>
            <a:pPr marL="898525" lvl="2" indent="-187325" algn="just"/>
            <a:r>
              <a:rPr lang="cs-CZ" dirty="0"/>
              <a:t>3 05 15 Nová funkcionalita informačního </a:t>
            </a:r>
            <a:r>
              <a:rPr lang="cs-CZ" dirty="0" smtClean="0"/>
              <a:t>systému</a:t>
            </a:r>
          </a:p>
          <a:p>
            <a:pPr marL="898525" lvl="2" indent="-187325" algn="just"/>
            <a:r>
              <a:rPr lang="cs-CZ" dirty="0" smtClean="0"/>
              <a:t>Uvést popis v kapitole 4 Studie proveditelnosti a v MS2014+.</a:t>
            </a:r>
          </a:p>
          <a:p>
            <a:pPr marL="454025" lvl="1" indent="-187325" algn="just"/>
            <a:r>
              <a:rPr lang="cs-CZ" dirty="0"/>
              <a:t>V hodnocení </a:t>
            </a:r>
            <a:r>
              <a:rPr lang="cs-CZ" dirty="0" err="1"/>
              <a:t>eCBA</a:t>
            </a:r>
            <a:r>
              <a:rPr lang="cs-CZ" dirty="0"/>
              <a:t>/finanční analýze projekt dosáhne minimálně hodnoty ukazatelů, stanovené ve </a:t>
            </a:r>
            <a:r>
              <a:rPr lang="cs-CZ" dirty="0" smtClean="0"/>
              <a:t>výzvě</a:t>
            </a:r>
          </a:p>
          <a:p>
            <a:pPr marL="898525" lvl="2" indent="-187325" algn="just"/>
            <a:r>
              <a:rPr lang="pl-PL" dirty="0" smtClean="0"/>
              <a:t>Finanční analýza (NPV, IRR) vs. eCBA (přínosy).</a:t>
            </a:r>
          </a:p>
          <a:p>
            <a:pPr marL="898525" lvl="2" indent="-187325" algn="just"/>
            <a:r>
              <a:rPr lang="pl-PL" dirty="0" smtClean="0"/>
              <a:t>Soulad hodnot ve Studii proveditelnosti s hodnotami v MS2014+.</a:t>
            </a:r>
            <a:endParaRPr lang="pl-PL"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r>
              <a:rPr lang="cs-CZ" dirty="0" smtClean="0"/>
              <a:t>Specifická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16</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1857169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dirty="0" smtClean="0"/>
              <a:t>provádí CRR</a:t>
            </a:r>
          </a:p>
          <a:p>
            <a:pPr marL="454025" lvl="1" indent="-187325"/>
            <a:r>
              <a:rPr lang="cs-CZ" dirty="0" smtClean="0"/>
              <a:t>ověřují se rizika</a:t>
            </a:r>
          </a:p>
          <a:p>
            <a:pPr marL="898525" lvl="2" indent="-187325"/>
            <a:r>
              <a:rPr lang="cs-CZ" dirty="0"/>
              <a:t>Riziko nezpůsobilosti výdajů</a:t>
            </a:r>
          </a:p>
          <a:p>
            <a:pPr marL="898525" lvl="2" indent="-187325"/>
            <a:r>
              <a:rPr lang="cs-CZ" dirty="0"/>
              <a:t>Riziko dvojího financování</a:t>
            </a:r>
          </a:p>
          <a:p>
            <a:pPr marL="898525" lvl="2" indent="-187325"/>
            <a:r>
              <a:rPr lang="cs-CZ" dirty="0"/>
              <a:t>Riziko ve veřejných zakázkách</a:t>
            </a:r>
          </a:p>
          <a:p>
            <a:pPr marL="898525" lvl="2" indent="-187325"/>
            <a:r>
              <a:rPr lang="cs-CZ" dirty="0"/>
              <a:t>Riziko v udržitelnosti projektu</a:t>
            </a:r>
          </a:p>
          <a:p>
            <a:pPr marL="898525" lvl="2" indent="-187325"/>
            <a:r>
              <a:rPr lang="cs-CZ" dirty="0"/>
              <a:t>Riziko v nedovolené veřejné podpoře</a:t>
            </a:r>
          </a:p>
          <a:p>
            <a:pPr marL="898525" lvl="2" indent="-187325"/>
            <a:r>
              <a:rPr lang="cs-CZ" dirty="0"/>
              <a:t>Riziko podvodů a korupčního jednání</a:t>
            </a:r>
          </a:p>
          <a:p>
            <a:pPr marL="898525" lvl="2" indent="-187325"/>
            <a:r>
              <a:rPr lang="cs-CZ" dirty="0"/>
              <a:t>Riziko nedosažení výstupů a realizace projektu v předloženém harmonogramu</a:t>
            </a:r>
          </a:p>
          <a:p>
            <a:pPr marL="898525" lvl="2" indent="-187325"/>
            <a:r>
              <a:rPr lang="cs-CZ" dirty="0"/>
              <a:t>Riziko provádění změn v realizaci projektu</a:t>
            </a:r>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r>
              <a:rPr lang="cs-CZ" dirty="0" smtClean="0"/>
              <a:t>Ex-ante analýza rizik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17</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dirty="0" smtClean="0"/>
              <a:t>může být provedena na základě výsledků ex-ante analýzy rizik</a:t>
            </a:r>
          </a:p>
          <a:p>
            <a:pPr marL="454025" lvl="1" indent="-187325"/>
            <a:r>
              <a:rPr lang="cs-CZ" dirty="0" smtClean="0"/>
              <a:t>forma</a:t>
            </a:r>
          </a:p>
          <a:p>
            <a:pPr marL="898525" lvl="2" indent="-187325"/>
            <a:r>
              <a:rPr lang="cs-CZ" dirty="0" smtClean="0"/>
              <a:t>administrativního ověření – ověření na základě předložených dokladů</a:t>
            </a:r>
          </a:p>
          <a:p>
            <a:pPr marL="898525" lvl="2" indent="-187325"/>
            <a:r>
              <a:rPr lang="cs-CZ" dirty="0" smtClean="0"/>
              <a:t>kontroly na místě – veřejnosprávní kontrola (zák. 320/2001 Sb.)</a:t>
            </a:r>
          </a:p>
          <a:p>
            <a:pPr marL="454025" lvl="1" indent="-187325"/>
            <a:r>
              <a:rPr lang="cs-CZ" dirty="0" smtClean="0"/>
              <a:t>možné krácení výdajů na základě výsledku kontroly</a:t>
            </a:r>
          </a:p>
          <a:p>
            <a:pPr marL="898525" lvl="2" indent="-187325"/>
            <a:r>
              <a:rPr lang="cs-CZ" dirty="0" smtClean="0"/>
              <a:t>ve způsobilých výdajích zahrnuty nezpůsobilé aktivity</a:t>
            </a:r>
          </a:p>
          <a:p>
            <a:pPr marL="898525" lvl="2" indent="-187325"/>
            <a:r>
              <a:rPr lang="cs-CZ" dirty="0" smtClean="0"/>
              <a:t>aktivity, které mohly být nebo již byly realizovány na základě chybně provedeného zadávacího/výběrového řízení</a:t>
            </a:r>
          </a:p>
          <a:p>
            <a:pPr marL="898525" lvl="2" indent="-187325"/>
            <a:r>
              <a:rPr lang="cs-CZ" dirty="0" smtClean="0"/>
              <a:t>výdaje nebyly vynaloženy v souladu se zásadami 3E</a:t>
            </a:r>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r>
              <a:rPr lang="cs-CZ" dirty="0" smtClean="0"/>
              <a:t>Ex-ante kontrola</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18</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dirty="0" smtClean="0"/>
              <a:t>provádí ŘO IROP na základě výsledků hodnocení provedeného CRR</a:t>
            </a:r>
          </a:p>
          <a:p>
            <a:pPr marL="454025" lvl="1" indent="-187325"/>
            <a:r>
              <a:rPr lang="cs-CZ" dirty="0" smtClean="0"/>
              <a:t>ŘO IROP znovu nehodnotí</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Výběr projektů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19</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sz="2800" dirty="0"/>
              <a:t>Konzultace před vyhlášením výzvy</a:t>
            </a:r>
          </a:p>
          <a:p>
            <a:pPr marL="454025" lvl="1" indent="-187325"/>
            <a:r>
              <a:rPr lang="cs-CZ" sz="2800" dirty="0"/>
              <a:t>Přijímá žádosti o podporu</a:t>
            </a:r>
          </a:p>
          <a:p>
            <a:pPr marL="454025" lvl="1" indent="-187325"/>
            <a:r>
              <a:rPr lang="cs-CZ" sz="2800" dirty="0"/>
              <a:t>Hodnotí žádosti o podporu</a:t>
            </a:r>
          </a:p>
          <a:p>
            <a:pPr marL="454025" lvl="1" indent="-187325"/>
            <a:r>
              <a:rPr lang="cs-CZ" sz="2800" dirty="0"/>
              <a:t>Administruje </a:t>
            </a:r>
            <a:r>
              <a:rPr lang="cs-CZ" sz="2800" dirty="0" smtClean="0"/>
              <a:t>změny</a:t>
            </a:r>
          </a:p>
          <a:p>
            <a:pPr marL="454025" lvl="1" indent="-187325"/>
            <a:r>
              <a:rPr lang="cs-CZ" sz="2800" dirty="0" smtClean="0"/>
              <a:t>Kontroluje zadávací/výběrová řízení</a:t>
            </a:r>
            <a:endParaRPr lang="cs-CZ" sz="2800" dirty="0"/>
          </a:p>
          <a:p>
            <a:pPr marL="454025" lvl="1" indent="-187325"/>
            <a:r>
              <a:rPr lang="cs-CZ" sz="2800" dirty="0"/>
              <a:t>Provádí administrativní ověření </a:t>
            </a:r>
            <a:r>
              <a:rPr lang="cs-CZ" sz="2800" dirty="0" smtClean="0"/>
              <a:t>žádostí o platbu/zpráv </a:t>
            </a:r>
            <a:r>
              <a:rPr lang="cs-CZ" sz="2800" dirty="0"/>
              <a:t>o realizaci/zpráv o udržitelnosti</a:t>
            </a:r>
          </a:p>
          <a:p>
            <a:pPr marL="454025" lvl="1" indent="-187325"/>
            <a:r>
              <a:rPr lang="cs-CZ" sz="2800" dirty="0"/>
              <a:t>Provádí kontroly na místě</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sz="4000" dirty="0"/>
              <a:t>Role CRR</a:t>
            </a:r>
            <a:endParaRPr lang="en-US" sz="4000"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7609291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6375" y="1749150"/>
            <a:ext cx="7700425" cy="4819290"/>
          </a:xfrm>
        </p:spPr>
        <p:txBody>
          <a:bodyPr>
            <a:normAutofit/>
          </a:bodyPr>
          <a:lstStyle/>
          <a:p>
            <a:pPr marL="454025" lvl="1" indent="-187325"/>
            <a:r>
              <a:rPr lang="cs-CZ" dirty="0" smtClean="0"/>
              <a:t>informace o příjemci</a:t>
            </a:r>
          </a:p>
          <a:p>
            <a:pPr marL="454025" lvl="1" indent="-187325"/>
            <a:r>
              <a:rPr lang="cs-CZ" dirty="0" smtClean="0"/>
              <a:t>informace o projektu</a:t>
            </a:r>
          </a:p>
          <a:p>
            <a:pPr marL="454025" lvl="1" indent="-187325"/>
            <a:r>
              <a:rPr lang="cs-CZ" dirty="0" smtClean="0"/>
              <a:t>povinnosti a práva příjemce</a:t>
            </a:r>
          </a:p>
          <a:p>
            <a:pPr marL="454025" lvl="1" indent="-187325"/>
            <a:r>
              <a:rPr lang="cs-CZ" dirty="0" smtClean="0"/>
              <a:t>povinnosti a práva ŘO IROP</a:t>
            </a:r>
          </a:p>
          <a:p>
            <a:pPr marL="454025" lvl="1" indent="-187325"/>
            <a:r>
              <a:rPr lang="cs-CZ" dirty="0" smtClean="0"/>
              <a:t>sankce za neplnění povinností</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a:xfrm>
            <a:off x="457200" y="494239"/>
            <a:ext cx="8229600" cy="822325"/>
          </a:xfrm>
        </p:spPr>
        <p:txBody>
          <a:bodyPr>
            <a:normAutofit fontScale="90000"/>
          </a:bodyPr>
          <a:lstStyle/>
          <a:p>
            <a:pPr algn="ctr"/>
            <a:r>
              <a:rPr lang="cs-CZ" dirty="0" smtClean="0"/>
              <a:t>Vydání právního aktu – Registrace akce a Rozhodnutí o poskytnutí dotace/Stanovení výdajů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20</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lgn="just"/>
            <a:r>
              <a:rPr lang="cs-CZ" dirty="0" smtClean="0"/>
              <a:t>Žadatel může podat žádost o přezkum hodnocení v každé části hodnocení žádosti, ve které neuspěl.</a:t>
            </a:r>
          </a:p>
          <a:p>
            <a:pPr marL="454025" lvl="1" indent="-187325" algn="just"/>
            <a:r>
              <a:rPr lang="cs-CZ" dirty="0" smtClean="0"/>
              <a:t>Podává se do 14 kalendářních dnů ode dne doručení výsledku,       a to:</a:t>
            </a:r>
          </a:p>
          <a:p>
            <a:pPr marL="898525" lvl="2" indent="-187325"/>
            <a:r>
              <a:rPr lang="cs-CZ" dirty="0" smtClean="0"/>
              <a:t>elektronicky v MS2014+</a:t>
            </a:r>
          </a:p>
          <a:p>
            <a:pPr marL="898525" lvl="2" indent="-187325"/>
            <a:r>
              <a:rPr lang="cs-CZ" dirty="0" smtClean="0"/>
              <a:t>prostřednictvím odkazu na webových stránkách </a:t>
            </a:r>
            <a:r>
              <a:rPr lang="cs-CZ" dirty="0" smtClean="0">
                <a:hlinkClick r:id="rId2"/>
              </a:rPr>
              <a:t>www.</a:t>
            </a:r>
            <a:r>
              <a:rPr lang="cs-CZ" dirty="0" err="1" smtClean="0">
                <a:hlinkClick r:id="rId2"/>
              </a:rPr>
              <a:t>dotaceeu.cz</a:t>
            </a:r>
            <a:endParaRPr lang="cs-CZ" dirty="0" smtClean="0"/>
          </a:p>
          <a:p>
            <a:pPr marL="898525" lvl="2" indent="-187325"/>
            <a:r>
              <a:rPr lang="cs-CZ" dirty="0" smtClean="0"/>
              <a:t>písemně prostřednictvím formuláře uvedeného na webových stránkách </a:t>
            </a:r>
            <a:r>
              <a:rPr lang="cs-CZ" dirty="0" smtClean="0">
                <a:hlinkClick r:id="rId2"/>
              </a:rPr>
              <a:t>www.</a:t>
            </a:r>
            <a:r>
              <a:rPr lang="cs-CZ" dirty="0" err="1" smtClean="0">
                <a:hlinkClick r:id="rId2"/>
              </a:rPr>
              <a:t>dotaceeu.cz</a:t>
            </a:r>
            <a:endParaRPr lang="cs-CZ" dirty="0" smtClean="0"/>
          </a:p>
          <a:p>
            <a:pPr marL="454025" lvl="1" indent="-187325"/>
            <a:r>
              <a:rPr lang="cs-CZ" dirty="0" err="1" smtClean="0"/>
              <a:t>Přezkumné</a:t>
            </a:r>
            <a:r>
              <a:rPr lang="cs-CZ" dirty="0" smtClean="0"/>
              <a:t> řízení provádí ŘO IROP.</a:t>
            </a:r>
          </a:p>
          <a:p>
            <a:pPr marL="454025" lvl="1" indent="-187325"/>
            <a:r>
              <a:rPr lang="cs-CZ" dirty="0" smtClean="0"/>
              <a:t>Na základě výsledku </a:t>
            </a:r>
            <a:r>
              <a:rPr lang="cs-CZ" dirty="0" err="1" smtClean="0"/>
              <a:t>přezkumného</a:t>
            </a:r>
            <a:r>
              <a:rPr lang="cs-CZ" dirty="0" smtClean="0"/>
              <a:t> řízení </a:t>
            </a:r>
          </a:p>
          <a:p>
            <a:pPr marL="898525" lvl="2" indent="-187325"/>
            <a:r>
              <a:rPr lang="cs-CZ" dirty="0" smtClean="0"/>
              <a:t>žádost postoupí do další fáze hodnocení</a:t>
            </a:r>
          </a:p>
          <a:p>
            <a:pPr marL="898525" lvl="2" indent="-187325"/>
            <a:r>
              <a:rPr lang="cs-CZ" dirty="0" smtClean="0"/>
              <a:t>žádost je vyřazena z dalšího procesu hodnocení</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Žádost o přezkum výsledku hodnocení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21</a:t>
            </a:fld>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dirty="0" smtClean="0"/>
              <a:t>Průběžná/Závěrečná Zpráva o realizaci (</a:t>
            </a:r>
            <a:r>
              <a:rPr lang="cs-CZ" dirty="0" err="1" smtClean="0"/>
              <a:t>ZoR</a:t>
            </a:r>
            <a:r>
              <a:rPr lang="cs-CZ" dirty="0" smtClean="0"/>
              <a:t>)</a:t>
            </a:r>
          </a:p>
          <a:p>
            <a:pPr marL="898525" lvl="2" indent="-187325" algn="just"/>
            <a:r>
              <a:rPr lang="pl-PL" dirty="0"/>
              <a:t>S</a:t>
            </a:r>
            <a:r>
              <a:rPr lang="pl-PL" dirty="0" smtClean="0"/>
              <a:t>ledované období je příslušná etapa, předkládá se v MS2014+ do 20 pd po ukončení etapy</a:t>
            </a:r>
            <a:r>
              <a:rPr lang="pl-PL" dirty="0"/>
              <a:t> </a:t>
            </a:r>
            <a:r>
              <a:rPr lang="pl-PL" dirty="0" smtClean="0"/>
              <a:t>(průběžná)/realizace projektu (závěrečná) spolu se </a:t>
            </a:r>
            <a:r>
              <a:rPr lang="pl-PL" b="1" u="sng" dirty="0"/>
              <a:t>Zjednodušenou </a:t>
            </a:r>
            <a:r>
              <a:rPr lang="pl-PL" b="1" u="sng" dirty="0" smtClean="0"/>
              <a:t>žádostí o </a:t>
            </a:r>
            <a:r>
              <a:rPr lang="pl-PL" b="1" u="sng" dirty="0"/>
              <a:t>platbu </a:t>
            </a:r>
            <a:r>
              <a:rPr lang="pl-PL" dirty="0" smtClean="0"/>
              <a:t>– jedná se o ex-post financování.</a:t>
            </a:r>
          </a:p>
          <a:p>
            <a:pPr marL="454025" lvl="1" indent="-187325"/>
            <a:r>
              <a:rPr lang="cs-CZ" dirty="0" smtClean="0"/>
              <a:t>Zpráva o udržitelnosti (</a:t>
            </a:r>
            <a:r>
              <a:rPr lang="cs-CZ" dirty="0" err="1" smtClean="0"/>
              <a:t>ZoU</a:t>
            </a:r>
            <a:r>
              <a:rPr lang="cs-CZ" dirty="0" smtClean="0"/>
              <a:t>)</a:t>
            </a:r>
          </a:p>
          <a:p>
            <a:pPr marL="898525" lvl="2" indent="-187325"/>
            <a:r>
              <a:rPr lang="cs-CZ" dirty="0" smtClean="0"/>
              <a:t>Monitoring období udržitelnosti, předkládána v MS2014+ do 10 </a:t>
            </a:r>
            <a:r>
              <a:rPr lang="cs-CZ" dirty="0" err="1" smtClean="0"/>
              <a:t>pd</a:t>
            </a:r>
            <a:r>
              <a:rPr lang="cs-CZ" dirty="0" smtClean="0"/>
              <a:t> od konce ročního monitorovacího období. </a:t>
            </a:r>
            <a:r>
              <a:rPr lang="cs-CZ" b="1" u="sng" dirty="0" smtClean="0"/>
              <a:t>Doba udržitelnosti se počítá od data poslední platby příjemci.</a:t>
            </a:r>
          </a:p>
          <a:p>
            <a:pPr marL="454025" lvl="1" indent="-187325"/>
            <a:r>
              <a:rPr lang="cs-CZ" dirty="0" smtClean="0"/>
              <a:t>Je možné podat až po schválení předchozích zpráv.</a:t>
            </a:r>
          </a:p>
          <a:p>
            <a:pPr marL="454025" lvl="1" indent="-187325"/>
            <a:r>
              <a:rPr lang="cs-CZ" dirty="0" smtClean="0"/>
              <a:t>Je možné podat až po uzavření změnových řízení.</a:t>
            </a:r>
          </a:p>
          <a:p>
            <a:pPr marL="454025" lvl="1" indent="-187325"/>
            <a:r>
              <a:rPr lang="cs-CZ" dirty="0" smtClean="0"/>
              <a:t>Kontrola formálních náležitostí a věcného obsahu zpráv.</a:t>
            </a:r>
          </a:p>
          <a:p>
            <a:pPr marL="898525" lvl="2" indent="-187325">
              <a:buNone/>
            </a:pPr>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Monitorování realizace projektů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22</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dirty="0" smtClean="0"/>
              <a:t>může iniciovat žadatel, příjemce, CRR, ŘO IROP</a:t>
            </a:r>
          </a:p>
          <a:p>
            <a:pPr marL="454025" lvl="1" indent="-187325"/>
            <a:r>
              <a:rPr lang="cs-CZ" dirty="0"/>
              <a:t>p</a:t>
            </a:r>
            <a:r>
              <a:rPr lang="cs-CZ" dirty="0" smtClean="0"/>
              <a:t>odávání přes MS2014+</a:t>
            </a:r>
          </a:p>
          <a:p>
            <a:pPr marL="454025" lvl="1" indent="-187325"/>
            <a:r>
              <a:rPr lang="cs-CZ" dirty="0" smtClean="0"/>
              <a:t>druhy změn</a:t>
            </a:r>
          </a:p>
          <a:p>
            <a:pPr marL="898525" lvl="2" indent="-187325" algn="just"/>
            <a:r>
              <a:rPr lang="cs-CZ" dirty="0" smtClean="0"/>
              <a:t>změny </a:t>
            </a:r>
            <a:r>
              <a:rPr lang="cs-CZ" b="1" dirty="0" smtClean="0"/>
              <a:t>před schválením prvního Rozhodnutí </a:t>
            </a:r>
            <a:r>
              <a:rPr lang="cs-CZ" dirty="0" smtClean="0"/>
              <a:t>– </a:t>
            </a:r>
            <a:r>
              <a:rPr lang="cs-CZ" b="1" dirty="0" smtClean="0"/>
              <a:t>o změně rozhoduje CRR</a:t>
            </a:r>
          </a:p>
          <a:p>
            <a:pPr marL="898525" lvl="2" indent="-187325" algn="just"/>
            <a:r>
              <a:rPr lang="cs-CZ" dirty="0" smtClean="0"/>
              <a:t>změny </a:t>
            </a:r>
            <a:r>
              <a:rPr lang="cs-CZ" b="1" dirty="0" smtClean="0"/>
              <a:t>po schválení prvního Rozhodnutí</a:t>
            </a:r>
            <a:r>
              <a:rPr lang="cs-CZ" dirty="0" smtClean="0"/>
              <a:t>, které nemění údaje na Rozhodnutí –   </a:t>
            </a:r>
            <a:r>
              <a:rPr lang="cs-CZ" b="1" dirty="0" smtClean="0"/>
              <a:t>o změně rozhoduje CRR</a:t>
            </a:r>
          </a:p>
          <a:p>
            <a:pPr marL="898525" lvl="2" indent="-187325" algn="just"/>
            <a:r>
              <a:rPr lang="cs-CZ" dirty="0" smtClean="0"/>
              <a:t>změny </a:t>
            </a:r>
            <a:r>
              <a:rPr lang="cs-CZ" b="1" dirty="0" smtClean="0"/>
              <a:t>po schválení prvního Rozhodnutí</a:t>
            </a:r>
            <a:r>
              <a:rPr lang="cs-CZ" dirty="0" smtClean="0"/>
              <a:t>, které mění údaje na Rozhodnutí –        </a:t>
            </a:r>
            <a:r>
              <a:rPr lang="cs-CZ" b="1" dirty="0" smtClean="0"/>
              <a:t>o změně rozhoduje ŘO IROP</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Změny v projektech</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23</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Děkuji</a:t>
            </a:r>
            <a:r>
              <a:rPr lang="en-US" dirty="0" smtClean="0"/>
              <a:t> </a:t>
            </a:r>
            <a:r>
              <a:rPr lang="cs-CZ" dirty="0" smtClean="0"/>
              <a:t>Vám </a:t>
            </a:r>
            <a:r>
              <a:rPr lang="en-US" dirty="0" err="1" smtClean="0"/>
              <a:t>za</a:t>
            </a:r>
            <a:r>
              <a:rPr lang="en-US" dirty="0" smtClean="0"/>
              <a:t> </a:t>
            </a:r>
            <a:r>
              <a:rPr lang="en-US" dirty="0" err="1" smtClean="0"/>
              <a:t>pozornost</a:t>
            </a:r>
            <a:r>
              <a:rPr lang="en-US" dirty="0" smtClean="0"/>
              <a:t>.</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00C4B2-41BC-D741-8B94-B76DB6967C01}" type="slidenum">
              <a:rPr lang="en-US" smtClean="0"/>
              <a:pPr/>
              <a:t>24</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
        <p:nvSpPr>
          <p:cNvPr id="7" name="Zástupný symbol pro text 3"/>
          <p:cNvSpPr txBox="1">
            <a:spLocks/>
          </p:cNvSpPr>
          <p:nvPr/>
        </p:nvSpPr>
        <p:spPr>
          <a:xfrm>
            <a:off x="685800" y="3309620"/>
            <a:ext cx="6632575" cy="1452562"/>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rgbClr val="00529C"/>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cs-CZ" sz="2000" dirty="0" smtClean="0">
                <a:solidFill>
                  <a:schemeClr val="bg1"/>
                </a:solidFill>
                <a:latin typeface="Calibri" panose="020F0502020204030204" pitchFamily="34" charset="0"/>
              </a:rPr>
              <a:t>Ing. Josef Šetek</a:t>
            </a:r>
            <a:r>
              <a:rPr lang="cs-CZ" sz="2000" dirty="0" smtClean="0">
                <a:latin typeface="Calibri" panose="020F0502020204030204" pitchFamily="34" charset="0"/>
              </a:rPr>
              <a:t> Šetek</a:t>
            </a:r>
          </a:p>
          <a:p>
            <a:r>
              <a:rPr lang="cs-CZ" sz="2000" dirty="0" smtClean="0">
                <a:latin typeface="Calibri" panose="020F0502020204030204" pitchFamily="34" charset="0"/>
                <a:hlinkClick r:id="rId4"/>
              </a:rPr>
              <a:t>setek@crr.cz</a:t>
            </a:r>
            <a:endParaRPr lang="cs-CZ" sz="2000" dirty="0" smtClean="0">
              <a:latin typeface="Calibri" panose="020F0502020204030204" pitchFamily="34" charset="0"/>
            </a:endParaRPr>
          </a:p>
          <a:p>
            <a:endParaRPr lang="cs-CZ" dirty="0"/>
          </a:p>
        </p:txBody>
      </p:sp>
    </p:spTree>
    <p:extLst>
      <p:ext uri="{BB962C8B-B14F-4D97-AF65-F5344CB8AC3E}">
        <p14:creationId xmlns:p14="http://schemas.microsoft.com/office/powerpoint/2010/main" val="3473386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4025" lvl="1" indent="-187325"/>
            <a:r>
              <a:rPr lang="cs-CZ" sz="2800" dirty="0" smtClean="0"/>
              <a:t>Podání žádostí POUZE přes MS2014+</a:t>
            </a:r>
          </a:p>
          <a:p>
            <a:pPr marL="454025" lvl="1" indent="-187325"/>
            <a:r>
              <a:rPr lang="cs-CZ" sz="2800" dirty="0" smtClean="0"/>
              <a:t>Automatická registrace žádosti</a:t>
            </a:r>
          </a:p>
          <a:p>
            <a:pPr marL="454025" lvl="1" indent="-187325"/>
            <a:r>
              <a:rPr lang="cs-CZ" sz="2800" dirty="0" smtClean="0"/>
              <a:t>Automatické předložení na příslušné krajské oddělení CRR/oddělení administrace OSS</a:t>
            </a:r>
          </a:p>
          <a:p>
            <a:pPr marL="454025" lvl="1" indent="-187325" algn="just"/>
            <a:r>
              <a:rPr lang="cs-CZ" sz="2800" dirty="0" smtClean="0"/>
              <a:t>Žadatel bude depeší informován o přidělených manažerech projektu, kteří budou mít na starosti další administraci projektu      a komunikaci se žadatelem</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smtClean="0"/>
              <a:t>Příjem žádostí o podporu</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681570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smtClean="0"/>
              <a:t>Hodnocení žádostí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4</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pic>
        <p:nvPicPr>
          <p:cNvPr id="8" name="Obrázek 1"/>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09675" y="1304926"/>
            <a:ext cx="6498073" cy="4139984"/>
          </a:xfrm>
          <a:prstGeom prst="rect">
            <a:avLst/>
          </a:prstGeom>
          <a:noFill/>
          <a:ln>
            <a:noFill/>
          </a:ln>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4025" lvl="1" indent="-187325"/>
            <a:r>
              <a:rPr lang="cs-CZ" sz="2400" dirty="0" smtClean="0"/>
              <a:t>Probíhá na příslušném krajském oddělení CRR/oddělení administrace OSS</a:t>
            </a:r>
          </a:p>
          <a:p>
            <a:pPr marL="454025" lvl="1" indent="-187325"/>
            <a:r>
              <a:rPr lang="cs-CZ" sz="2400" dirty="0" smtClean="0"/>
              <a:t>Fáze hodnocení (provádí CRR)</a:t>
            </a:r>
          </a:p>
          <a:p>
            <a:pPr marL="898525" lvl="2" indent="-187325"/>
            <a:r>
              <a:rPr lang="cs-CZ" sz="2400" dirty="0" smtClean="0"/>
              <a:t>kontrola přijatelnosti a kontrola formálních náležitostí</a:t>
            </a:r>
          </a:p>
          <a:p>
            <a:pPr marL="898525" lvl="2" indent="-187325"/>
            <a:r>
              <a:rPr lang="cs-CZ" sz="2400" dirty="0" smtClean="0"/>
              <a:t>ex-ante analýza rizik</a:t>
            </a:r>
          </a:p>
          <a:p>
            <a:pPr marL="898525" lvl="2" indent="-187325"/>
            <a:r>
              <a:rPr lang="cs-CZ" sz="2400" dirty="0" smtClean="0"/>
              <a:t>ex-ante kontrola</a:t>
            </a:r>
          </a:p>
          <a:p>
            <a:pPr marL="454025" lvl="1" indent="-187325"/>
            <a:r>
              <a:rPr lang="cs-CZ" sz="2400" dirty="0" smtClean="0"/>
              <a:t>Fáze výběru projektů (provádí ŘO IROP)</a:t>
            </a:r>
          </a:p>
          <a:p>
            <a:pPr marL="898525" lvl="2" indent="-187325"/>
            <a:r>
              <a:rPr lang="cs-CZ" sz="2400" dirty="0" smtClean="0"/>
              <a:t>výběr projektu</a:t>
            </a:r>
          </a:p>
          <a:p>
            <a:pPr marL="898525" lvl="2" indent="-187325"/>
            <a:r>
              <a:rPr lang="cs-CZ" sz="2400" dirty="0" smtClean="0"/>
              <a:t>příprava a vydání právního aktu</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smtClean="0"/>
              <a:t>Hodnocení žádostí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5</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54025" lvl="1" indent="-187325"/>
            <a:r>
              <a:rPr lang="cs-CZ" dirty="0" smtClean="0"/>
              <a:t>provedena do 20 </a:t>
            </a:r>
            <a:r>
              <a:rPr lang="cs-CZ" dirty="0" err="1" smtClean="0"/>
              <a:t>pd</a:t>
            </a:r>
            <a:r>
              <a:rPr lang="cs-CZ" dirty="0" smtClean="0"/>
              <a:t> od podání žádosti</a:t>
            </a:r>
          </a:p>
          <a:p>
            <a:pPr marL="454025" lvl="1" indent="-187325"/>
            <a:r>
              <a:rPr lang="cs-CZ" dirty="0" smtClean="0"/>
              <a:t>probíhá elektronicky v MS2014+, kontrolu provádí CRR</a:t>
            </a:r>
          </a:p>
          <a:p>
            <a:pPr marL="454025" lvl="1" indent="-187325"/>
            <a:r>
              <a:rPr lang="cs-CZ" dirty="0" smtClean="0"/>
              <a:t>eliminační kritéria (vždy odpověď „ANO“ x „NE“)</a:t>
            </a:r>
          </a:p>
          <a:p>
            <a:pPr marL="454025" lvl="1" indent="-187325" algn="just"/>
            <a:r>
              <a:rPr lang="cs-CZ" dirty="0" smtClean="0"/>
              <a:t>v rámci přijatelnosti musí být splněna všechna kritéria stanovená výzvou (obecná i specifická) – v případě nesplnění jakéhokoliv kritéria je žádost vyloučena z dalšího hodnocení</a:t>
            </a:r>
          </a:p>
          <a:p>
            <a:pPr marL="454025" lvl="1" indent="-187325" algn="just"/>
            <a:r>
              <a:rPr lang="cs-CZ" dirty="0" smtClean="0"/>
              <a:t>pokud nelze v rámci kontroly přijatelnosti kritérium vyhodnotit, nebo jsou v žádosti uvedeny rozporné údaje, je možné žadatele vyzvat </a:t>
            </a:r>
            <a:br>
              <a:rPr lang="cs-CZ" dirty="0" smtClean="0"/>
            </a:br>
            <a:r>
              <a:rPr lang="cs-CZ" dirty="0" smtClean="0"/>
              <a:t>k </a:t>
            </a:r>
            <a:r>
              <a:rPr lang="cs-CZ" u="sng" dirty="0" smtClean="0"/>
              <a:t>upřesnění</a:t>
            </a:r>
            <a:r>
              <a:rPr lang="cs-CZ" dirty="0" smtClean="0"/>
              <a:t> (max. dvakrát)</a:t>
            </a:r>
          </a:p>
          <a:p>
            <a:pPr marL="454025" lvl="1" indent="-187325" algn="just"/>
            <a:r>
              <a:rPr lang="cs-CZ" dirty="0" smtClean="0"/>
              <a:t>v rámci kontroly formálních náležitostí lze vyzvat k </a:t>
            </a:r>
            <a:r>
              <a:rPr lang="cs-CZ" u="sng" dirty="0" smtClean="0"/>
              <a:t>doložení</a:t>
            </a:r>
            <a:r>
              <a:rPr lang="cs-CZ" dirty="0" smtClean="0"/>
              <a:t> (max. dvakrát)</a:t>
            </a:r>
          </a:p>
          <a:p>
            <a:pPr marL="454025" lvl="1" indent="-187325" algn="just"/>
            <a:r>
              <a:rPr lang="cs-CZ" dirty="0" smtClean="0"/>
              <a:t>výzvy k doplnění/upřesnění jsou žadateli zasílány formou depeší </a:t>
            </a:r>
            <a:br>
              <a:rPr lang="cs-CZ" dirty="0" smtClean="0"/>
            </a:br>
            <a:r>
              <a:rPr lang="cs-CZ" dirty="0" smtClean="0"/>
              <a:t>v MS2014+</a:t>
            </a:r>
          </a:p>
          <a:p>
            <a:pPr marL="454025" lvl="1" indent="-187325"/>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fontScale="90000"/>
          </a:bodyPr>
          <a:lstStyle/>
          <a:p>
            <a:pPr algn="ctr"/>
            <a:r>
              <a:rPr lang="cs-CZ" dirty="0" smtClean="0"/>
              <a:t>Kontrola přijatelnosti a formálních náležitostí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6</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4025" lvl="1" indent="-187325"/>
            <a:r>
              <a:rPr lang="cs-CZ" dirty="0" smtClean="0"/>
              <a:t>Žádost je podána v předepsané formě</a:t>
            </a:r>
          </a:p>
          <a:p>
            <a:pPr marL="898525" lvl="2" indent="-187325"/>
            <a:r>
              <a:rPr lang="cs-CZ" sz="1800" dirty="0" smtClean="0"/>
              <a:t>přes MS2014+</a:t>
            </a:r>
          </a:p>
          <a:p>
            <a:pPr marL="454025" lvl="1" indent="-187325"/>
            <a:r>
              <a:rPr lang="cs-CZ" dirty="0" smtClean="0"/>
              <a:t>Žádost je podepsána oprávněným zástupcem žadatele</a:t>
            </a:r>
          </a:p>
          <a:p>
            <a:pPr marL="898525" lvl="2" indent="-187325"/>
            <a:r>
              <a:rPr lang="cs-CZ" sz="1800" dirty="0" smtClean="0"/>
              <a:t>statutární zástupce, popř. jím pověřená osoba na základě plné moci</a:t>
            </a:r>
          </a:p>
          <a:p>
            <a:pPr marL="454025" lvl="1" indent="-187325"/>
            <a:r>
              <a:rPr lang="cs-CZ" dirty="0" smtClean="0"/>
              <a:t>Jsou doloženy všechny povinné přílohy a obsahově splňují požadované náležitosti</a:t>
            </a:r>
          </a:p>
          <a:p>
            <a:pPr marL="898525" lvl="2" indent="-187325"/>
            <a:r>
              <a:rPr lang="cs-CZ" sz="1800" b="1" dirty="0" smtClean="0"/>
              <a:t>Plná moc</a:t>
            </a:r>
          </a:p>
          <a:p>
            <a:pPr marL="898525" lvl="2" indent="-187325"/>
            <a:r>
              <a:rPr lang="cs-CZ" sz="1800" b="1" dirty="0" smtClean="0"/>
              <a:t>Dokumentace k zahájeným a ukončeným zadávacím/výběrovým řízením</a:t>
            </a:r>
          </a:p>
          <a:p>
            <a:pPr marL="898525" lvl="2" indent="-187325" algn="just"/>
            <a:r>
              <a:rPr lang="cs-CZ" sz="1800" b="1" dirty="0" smtClean="0"/>
              <a:t>Souhlasné </a:t>
            </a:r>
            <a:r>
              <a:rPr lang="cs-CZ" sz="1800" b="1" dirty="0"/>
              <a:t>Stanovisko hlavního architekta </a:t>
            </a:r>
            <a:r>
              <a:rPr lang="cs-CZ" sz="1800" b="1" dirty="0" err="1"/>
              <a:t>eGovernmentu</a:t>
            </a:r>
            <a:r>
              <a:rPr lang="cs-CZ" sz="1800" b="1" dirty="0"/>
              <a:t>, </a:t>
            </a:r>
            <a:r>
              <a:rPr lang="cs-CZ" sz="1800" dirty="0"/>
              <a:t>včetně čestného prohlášení, že studie proveditelnosti posuzovaná Odborem Hlavního architekta </a:t>
            </a:r>
            <a:r>
              <a:rPr lang="cs-CZ" sz="1800" dirty="0" err="1"/>
              <a:t>eGovernmentu</a:t>
            </a:r>
            <a:r>
              <a:rPr lang="cs-CZ" sz="1800" dirty="0"/>
              <a:t> MV ČR je identická se studií proveditelnosti, která je přiložena k projektové žádosti o podporu z </a:t>
            </a:r>
            <a:r>
              <a:rPr lang="cs-CZ" sz="1800" dirty="0" smtClean="0"/>
              <a:t>IROP (vzor v příloze č. 3 Specifických pravidel, pokud je relevantní)</a:t>
            </a:r>
            <a:endParaRPr lang="en-US" sz="1800"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pPr algn="ctr"/>
            <a:r>
              <a:rPr lang="cs-CZ" dirty="0" smtClean="0"/>
              <a:t>Kritéria formálních náležitostí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7</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lgn="just"/>
            <a:r>
              <a:rPr lang="cs-CZ" dirty="0" smtClean="0"/>
              <a:t>Jsou doloženy všechny povinné přílohy a obsahově splňují požadované náležitosti</a:t>
            </a:r>
          </a:p>
          <a:p>
            <a:pPr marL="898525" lvl="2" indent="-187325" algn="just"/>
            <a:r>
              <a:rPr lang="cs-CZ" sz="1800" b="1" dirty="0"/>
              <a:t>Studie proveditelnosti </a:t>
            </a:r>
            <a:r>
              <a:rPr lang="cs-CZ" sz="1800" dirty="0"/>
              <a:t>v požadované </a:t>
            </a:r>
            <a:r>
              <a:rPr lang="cs-CZ" sz="1800" dirty="0" smtClean="0"/>
              <a:t>osnově (</a:t>
            </a:r>
            <a:r>
              <a:rPr lang="cs-CZ" sz="1800" dirty="0"/>
              <a:t>příloha č. </a:t>
            </a:r>
            <a:r>
              <a:rPr lang="cs-CZ" sz="1800" dirty="0" smtClean="0"/>
              <a:t>2 Specifických pravidel) </a:t>
            </a:r>
          </a:p>
          <a:p>
            <a:pPr marL="898525" lvl="2" indent="-187325" algn="just"/>
            <a:r>
              <a:rPr lang="cs-CZ" sz="1800" b="1" dirty="0" smtClean="0"/>
              <a:t>Seznam </a:t>
            </a:r>
            <a:r>
              <a:rPr lang="cs-CZ" sz="1800" b="1" dirty="0"/>
              <a:t>objednávek </a:t>
            </a:r>
            <a:r>
              <a:rPr lang="cs-CZ" sz="1800" dirty="0"/>
              <a:t>– hodnota uskutečněného přímého nákupu nebo přímé objednávky vztahující se k projektu před podáním Žádosti o podporu je </a:t>
            </a:r>
            <a:r>
              <a:rPr lang="cs-CZ" sz="1800" b="1" dirty="0"/>
              <a:t>rovna nebo vyšší než 100 000 Kč bez DPH</a:t>
            </a:r>
            <a:endParaRPr lang="en-US" sz="1800" b="1" dirty="0"/>
          </a:p>
          <a:p>
            <a:pPr marL="898525" lvl="2" indent="-187325" algn="just"/>
            <a:r>
              <a:rPr lang="cs-CZ" sz="1800" b="1" dirty="0" smtClean="0"/>
              <a:t>Dokumentace </a:t>
            </a:r>
            <a:r>
              <a:rPr lang="cs-CZ" sz="1800" b="1" dirty="0"/>
              <a:t>z průzkumu trhu, </a:t>
            </a:r>
            <a:r>
              <a:rPr lang="cs-CZ" sz="1800" dirty="0"/>
              <a:t>provedeného ve vztahu k hlavním aktivitám projektu, přičemž průzkum trhu a jeho dokumentace jsou rozděleny do samostatných celků, které odpovídají předmětům plnění všech </a:t>
            </a:r>
            <a:r>
              <a:rPr lang="cs-CZ" sz="1800" b="1" u="sng" dirty="0"/>
              <a:t>plánovaných</a:t>
            </a:r>
            <a:r>
              <a:rPr lang="cs-CZ" sz="1800" dirty="0"/>
              <a:t> veřejných zakázek (resp. částí veřejné zakázky dle § 98 zákona č. 137/2006 Sb., pokud žadatel plánuje veřejnou zakázku rozdělit na části) na hlavní aktivity projektu, které žadatel plánuje realizovat v průběhu projektu (příloha č. </a:t>
            </a:r>
            <a:r>
              <a:rPr lang="cs-CZ" sz="1800" dirty="0" smtClean="0"/>
              <a:t>10 </a:t>
            </a:r>
            <a:r>
              <a:rPr lang="cs-CZ" sz="1800" dirty="0"/>
              <a:t>Specifických pravidel) </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Kritéria formálních náležitostí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8</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454025" lvl="1" indent="-187325" algn="just"/>
            <a:r>
              <a:rPr lang="cs-CZ" dirty="0"/>
              <a:t>Jsou doloženy všechny povinné přílohy a obsahově splňují požadované náležitosti</a:t>
            </a:r>
          </a:p>
          <a:p>
            <a:pPr marL="898525" lvl="2" indent="-187325" algn="just"/>
            <a:r>
              <a:rPr lang="cs-CZ" sz="1800" b="1" dirty="0" smtClean="0"/>
              <a:t>Výpis z rejstříku trestů – </a:t>
            </a:r>
            <a:r>
              <a:rPr lang="cs-CZ" sz="1800" dirty="0" smtClean="0"/>
              <a:t>dokládají </a:t>
            </a:r>
            <a:r>
              <a:rPr lang="cs-CZ" sz="1800" dirty="0"/>
              <a:t>všichni statutární zástupci žadatele v případě státního podniku nebo organizace zakládané obcí nebo krajem. Výpis z rejstříku trestů v době podání žádosti nesmí být starší 3 měsíců</a:t>
            </a:r>
            <a:r>
              <a:rPr lang="cs-CZ" sz="1800" dirty="0" smtClean="0"/>
              <a:t>.</a:t>
            </a:r>
          </a:p>
          <a:p>
            <a:pPr marL="898525" lvl="2" indent="-187325" algn="just"/>
            <a:r>
              <a:rPr lang="cs-CZ" sz="1800" b="1" dirty="0"/>
              <a:t>Výpočet čistých jiných peněžních </a:t>
            </a:r>
            <a:r>
              <a:rPr lang="cs-CZ" sz="1800" b="1" dirty="0" smtClean="0"/>
              <a:t>příjmů - </a:t>
            </a:r>
            <a:r>
              <a:rPr lang="cs-CZ" sz="1800" dirty="0"/>
              <a:t>Dokládají žadatelé, kteří předpokládají jiné peněžní </a:t>
            </a:r>
            <a:r>
              <a:rPr lang="cs-CZ" sz="1800" dirty="0" smtClean="0"/>
              <a:t>příjmy</a:t>
            </a:r>
            <a:r>
              <a:rPr lang="cs-CZ" sz="1800" dirty="0"/>
              <a:t> </a:t>
            </a:r>
            <a:r>
              <a:rPr lang="cs-CZ" sz="1800" dirty="0" smtClean="0"/>
              <a:t>(příloha </a:t>
            </a:r>
            <a:r>
              <a:rPr lang="cs-CZ" sz="1800" dirty="0"/>
              <a:t>č. </a:t>
            </a:r>
            <a:r>
              <a:rPr lang="cs-CZ" sz="1800" dirty="0" smtClean="0"/>
              <a:t>11 </a:t>
            </a:r>
            <a:r>
              <a:rPr lang="cs-CZ" sz="1800" dirty="0"/>
              <a:t>Specifických pravidel) </a:t>
            </a:r>
            <a:r>
              <a:rPr lang="cs-CZ" sz="1800" dirty="0" smtClean="0"/>
              <a:t>.</a:t>
            </a:r>
            <a:endParaRPr lang="cs-CZ" sz="1800"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9</a:t>
            </a:fld>
            <a:endParaRPr lang="en-US" dirty="0"/>
          </a:p>
        </p:txBody>
      </p:sp>
    </p:spTree>
    <p:extLst>
      <p:ext uri="{BB962C8B-B14F-4D97-AF65-F5344CB8AC3E}">
        <p14:creationId xmlns:p14="http://schemas.microsoft.com/office/powerpoint/2010/main" val="4241906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CR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735</TotalTime>
  <Words>1586</Words>
  <Application>Microsoft Office PowerPoint</Application>
  <PresentationFormat>Předvádění na obrazovce (4:3)</PresentationFormat>
  <Paragraphs>217</Paragraphs>
  <Slides>24</Slides>
  <Notes>0</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CRR template</vt:lpstr>
      <vt:lpstr>Příjem a hodnocení žádostí  o podporu</vt:lpstr>
      <vt:lpstr>Role CRR</vt:lpstr>
      <vt:lpstr>Příjem žádostí o podporu</vt:lpstr>
      <vt:lpstr>Hodnocení žádostí</vt:lpstr>
      <vt:lpstr>Hodnocení žádostí</vt:lpstr>
      <vt:lpstr>Kontrola přijatelnosti a formálních náležitostí</vt:lpstr>
      <vt:lpstr>Kritéria formálních náležitostí</vt:lpstr>
      <vt:lpstr>Kritéria formálních náležitostí</vt:lpstr>
      <vt:lpstr>Kritéria formálních náležitostí</vt:lpstr>
      <vt:lpstr>Obecná kritéria přijatelnosti</vt:lpstr>
      <vt:lpstr>Obecná kritéria přijatelnosti</vt:lpstr>
      <vt:lpstr>Obecná kritéria přijatelnosti</vt:lpstr>
      <vt:lpstr>Obecná kritéria přijatelnosti</vt:lpstr>
      <vt:lpstr>Specifická kritéria přijatelnosti</vt:lpstr>
      <vt:lpstr>Specifická kritéria přijatelnosti</vt:lpstr>
      <vt:lpstr>Specifická kritéria přijatelnosti</vt:lpstr>
      <vt:lpstr>Ex-ante analýza rizik</vt:lpstr>
      <vt:lpstr>Ex-ante kontrola</vt:lpstr>
      <vt:lpstr>Výběr projektů</vt:lpstr>
      <vt:lpstr>Vydání právního aktu – Registrace akce a Rozhodnutí o poskytnutí dotace/Stanovení výdajů</vt:lpstr>
      <vt:lpstr>Žádost o přezkum výsledku hodnocení</vt:lpstr>
      <vt:lpstr>Monitorování realizace projektů</vt:lpstr>
      <vt:lpstr>Změny v projektech</vt:lpstr>
      <vt:lpstr>Děkuji Vám za pozornost.</vt:lpstr>
    </vt:vector>
  </TitlesOfParts>
  <Company>CRR ČR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Centrum pro regionální rozvoj ČR</dc:creator>
  <cp:lastModifiedBy>Šetek Josef</cp:lastModifiedBy>
  <cp:revision>122</cp:revision>
  <dcterms:created xsi:type="dcterms:W3CDTF">2014-09-16T20:50:40Z</dcterms:created>
  <dcterms:modified xsi:type="dcterms:W3CDTF">2015-10-08T08:45:33Z</dcterms:modified>
</cp:coreProperties>
</file>