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2"/>
  </p:handoutMasterIdLst>
  <p:sldIdLst>
    <p:sldId id="256" r:id="rId5"/>
    <p:sldId id="257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16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4399-29F8-8341-87CE-45A59C8F3470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01622-6527-A840-93D2-B71E71D7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81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8/20/2015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ssf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mseu.mssf.cz/help/TescoSwElevatedTrustToolCZ.ms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1101" y="2267240"/>
            <a:ext cx="7026349" cy="2708152"/>
          </a:xfrm>
        </p:spPr>
        <p:txBody>
          <a:bodyPr/>
          <a:lstStyle/>
          <a:p>
            <a:pPr algn="l">
              <a:lnSpc>
                <a:spcPct val="107000"/>
              </a:lnSpc>
            </a:pPr>
            <a:r>
              <a:rPr lang="cs-CZ" sz="5000" dirty="0" smtClean="0">
                <a:solidFill>
                  <a:srgbClr val="000000"/>
                </a:solidFill>
                <a:latin typeface="Myriad Pro Black"/>
                <a:cs typeface="Myriad Pro Black"/>
              </a:rPr>
              <a:t>Webová aplikace MS2014+</a:t>
            </a:r>
            <a:endParaRPr lang="cs-CZ" sz="5000" dirty="0">
              <a:solidFill>
                <a:srgbClr val="000000"/>
              </a:solidFill>
              <a:latin typeface="Myriad Pro Black"/>
              <a:cs typeface="Myriad Pro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591" y="4551295"/>
            <a:ext cx="6400800" cy="1083961"/>
          </a:xfrm>
        </p:spPr>
        <p:txBody>
          <a:bodyPr/>
          <a:lstStyle/>
          <a:p>
            <a:pPr algn="l"/>
            <a:r>
              <a:rPr lang="cs-CZ" sz="2200" dirty="0" smtClean="0">
                <a:solidFill>
                  <a:srgbClr val="000000"/>
                </a:solidFill>
                <a:latin typeface="Myriad Pro"/>
                <a:cs typeface="Myriad Pro"/>
              </a:rPr>
              <a:t>20. 8. 2015</a:t>
            </a:r>
          </a:p>
          <a:p>
            <a:pPr algn="l"/>
            <a:r>
              <a:rPr lang="cs-CZ" sz="2200" dirty="0" smtClean="0">
                <a:solidFill>
                  <a:srgbClr val="000000"/>
                </a:solidFill>
                <a:latin typeface="Myriad Pro"/>
                <a:cs typeface="Myriad Pro"/>
              </a:rPr>
              <a:t>PRAHA</a:t>
            </a:r>
          </a:p>
          <a:p>
            <a:pPr algn="l"/>
            <a:endParaRPr lang="en-US" dirty="0">
              <a:latin typeface="Myriad Pro"/>
              <a:cs typeface="Myriad Pro"/>
            </a:endParaRPr>
          </a:p>
        </p:txBody>
      </p:sp>
      <p:pic>
        <p:nvPicPr>
          <p:cNvPr id="2050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96" y="58802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86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stručné představení</a:t>
            </a:r>
            <a:br>
              <a:rPr lang="cs-CZ" sz="2800" dirty="0" smtClean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hlinkClick r:id="rId2"/>
              </a:rPr>
              <a:t>http://www.mssf.cz/</a:t>
            </a:r>
            <a:r>
              <a:rPr lang="cs-CZ" dirty="0"/>
              <a:t> </a:t>
            </a:r>
          </a:p>
          <a:p>
            <a:pPr marL="0" indent="0" algn="just">
              <a:buNone/>
            </a:pPr>
            <a:r>
              <a:rPr lang="cs-CZ" dirty="0" smtClean="0"/>
              <a:t>Prostřednictvím MS2014+ probíhá podání úloh:</a:t>
            </a:r>
          </a:p>
          <a:p>
            <a:r>
              <a:rPr lang="cs-CZ" dirty="0" smtClean="0"/>
              <a:t>Žádosti o podporu </a:t>
            </a:r>
          </a:p>
          <a:p>
            <a:r>
              <a:rPr lang="cs-CZ" dirty="0" smtClean="0"/>
              <a:t>Informace o pokroku v realizaci</a:t>
            </a:r>
          </a:p>
          <a:p>
            <a:r>
              <a:rPr lang="cs-CZ" dirty="0" smtClean="0"/>
              <a:t>Žádosti o platbu a monitorovací zprávy</a:t>
            </a:r>
          </a:p>
          <a:p>
            <a:r>
              <a:rPr lang="cs-CZ" b="1" dirty="0" smtClean="0"/>
              <a:t>Nově žádosti o změnu</a:t>
            </a:r>
          </a:p>
          <a:p>
            <a:r>
              <a:rPr lang="cs-CZ" b="1" dirty="0" smtClean="0"/>
              <a:t>Nově hlášení o udržitelnosti projektu</a:t>
            </a:r>
          </a:p>
          <a:p>
            <a:endParaRPr lang="en-US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Hlavní 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730"/>
            <a:ext cx="8229600" cy="486443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 smtClean="0"/>
              <a:t>Podání úloh je </a:t>
            </a:r>
            <a:r>
              <a:rPr lang="cs-CZ" sz="2300" b="1" dirty="0" smtClean="0"/>
              <a:t>pouze elektronické </a:t>
            </a:r>
            <a:r>
              <a:rPr lang="cs-CZ" sz="2300" dirty="0" smtClean="0"/>
              <a:t>prostřednictvím MS2014+ </a:t>
            </a:r>
            <a:r>
              <a:rPr lang="cs-CZ" sz="2300" dirty="0" smtClean="0">
                <a:solidFill>
                  <a:srgbClr val="FF0000"/>
                </a:solidFill>
              </a:rPr>
              <a:t>Pozor!!! </a:t>
            </a:r>
            <a:r>
              <a:rPr lang="cs-CZ" sz="2300" dirty="0" smtClean="0"/>
              <a:t>(není třeba zasílat papírově poštou/odevzdávat na pracoviště CRR).</a:t>
            </a:r>
          </a:p>
          <a:p>
            <a:pPr algn="just"/>
            <a:r>
              <a:rPr lang="cs-CZ" sz="2300" dirty="0" smtClean="0"/>
              <a:t>Žadatel vyplňuje jednotlivé úlohy přímo </a:t>
            </a:r>
            <a:r>
              <a:rPr lang="cs-CZ" sz="2300" dirty="0"/>
              <a:t>v okně internetového prohlížeče. </a:t>
            </a:r>
            <a:r>
              <a:rPr lang="cs-CZ" sz="2300" u="sng" dirty="0" smtClean="0"/>
              <a:t>Pro bezproblémový chod doporučujeme nejnovější verzi prohlížeče Internet Explorer.</a:t>
            </a:r>
          </a:p>
          <a:p>
            <a:pPr algn="just"/>
            <a:r>
              <a:rPr lang="cs-CZ" sz="2300" dirty="0" smtClean="0">
                <a:solidFill>
                  <a:srgbClr val="FF0000"/>
                </a:solidFill>
              </a:rPr>
              <a:t>Pozor!!! </a:t>
            </a:r>
            <a:r>
              <a:rPr lang="cs-CZ" sz="2300" dirty="0" smtClean="0"/>
              <a:t>K podepsání úloh je vyžadován kvalifikovaný elektronický podpis. </a:t>
            </a:r>
            <a:r>
              <a:rPr lang="cs-CZ" sz="2300" u="sng" dirty="0" smtClean="0"/>
              <a:t>Aby bylo možné úlohy podepsat je nutné mít na počítači nainstalován balíček založen na technologii </a:t>
            </a:r>
            <a:r>
              <a:rPr lang="cs-CZ" sz="2300" u="sng" dirty="0" err="1" smtClean="0"/>
              <a:t>Silverlight</a:t>
            </a:r>
            <a:r>
              <a:rPr lang="cs-CZ" sz="2300" u="sng" dirty="0" smtClean="0"/>
              <a:t>, který slouží pro přístup                       k podpisovým certifikátům.</a:t>
            </a:r>
          </a:p>
          <a:p>
            <a:pPr algn="just"/>
            <a:r>
              <a:rPr lang="cs-CZ" sz="2300" dirty="0" smtClean="0"/>
              <a:t>I</a:t>
            </a:r>
            <a:r>
              <a:rPr lang="cs-CZ" sz="2400" dirty="0" smtClean="0"/>
              <a:t>nstalační balíček </a:t>
            </a:r>
            <a:r>
              <a:rPr lang="cs-CZ" sz="2400" dirty="0" err="1">
                <a:hlinkClick r:id="rId2"/>
              </a:rPr>
              <a:t>TescoSW</a:t>
            </a:r>
            <a:r>
              <a:rPr lang="cs-CZ" sz="2400" dirty="0">
                <a:hlinkClick r:id="rId2"/>
              </a:rPr>
              <a:t> </a:t>
            </a:r>
            <a:r>
              <a:rPr lang="cs-CZ" sz="2400" dirty="0" err="1">
                <a:hlinkClick r:id="rId2"/>
              </a:rPr>
              <a:t>Elevated</a:t>
            </a:r>
            <a:r>
              <a:rPr lang="cs-CZ" sz="2400" dirty="0">
                <a:hlinkClick r:id="rId2"/>
              </a:rPr>
              <a:t> </a:t>
            </a:r>
            <a:r>
              <a:rPr lang="cs-CZ" sz="2400" dirty="0" err="1" smtClean="0">
                <a:hlinkClick r:id="rId2"/>
              </a:rPr>
              <a:t>TrustTool</a:t>
            </a:r>
            <a:r>
              <a:rPr lang="cs-CZ" sz="2400" dirty="0" smtClean="0"/>
              <a:t> naleznete v MS2014+ na záložce HW a SW požadavky.</a:t>
            </a:r>
            <a:r>
              <a:rPr lang="cs-CZ" sz="2400" dirty="0"/>
              <a:t/>
            </a:r>
            <a:br>
              <a:rPr lang="cs-CZ" sz="2400" dirty="0"/>
            </a:br>
            <a:endParaRPr lang="cs-CZ" sz="2300" dirty="0"/>
          </a:p>
          <a:p>
            <a:pPr marL="0" indent="0" algn="just">
              <a:buNone/>
            </a:pPr>
            <a:endParaRPr lang="cs-CZ" sz="2500" dirty="0" smtClean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9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Elektronický podpis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/>
              <a:t>Je nutné mít kvalifikovaný platný certifikát </a:t>
            </a:r>
            <a:r>
              <a:rPr lang="cs-CZ" sz="2300" dirty="0"/>
              <a:t>vydaný akreditovaným poskytovatelem certifikačních služeb dle zákona č. 227/2000 Sb., o elektronickém podpisu, </a:t>
            </a:r>
            <a:r>
              <a:rPr lang="cs-CZ" sz="2300" dirty="0" smtClean="0"/>
              <a:t>              v </a:t>
            </a:r>
            <a:r>
              <a:rPr lang="cs-CZ" sz="2300" dirty="0"/>
              <a:t>platném </a:t>
            </a:r>
            <a:r>
              <a:rPr lang="cs-CZ" sz="2300" dirty="0" smtClean="0"/>
              <a:t>znění. </a:t>
            </a:r>
          </a:p>
          <a:p>
            <a:pPr marL="0" indent="0" algn="just">
              <a:buNone/>
            </a:pPr>
            <a:r>
              <a:rPr lang="cs-CZ" sz="2300" dirty="0" smtClean="0">
                <a:solidFill>
                  <a:srgbClr val="FF0000"/>
                </a:solidFill>
              </a:rPr>
              <a:t>	Pozor!!! </a:t>
            </a:r>
            <a:r>
              <a:rPr lang="cs-CZ" sz="2300" u="sng" dirty="0" smtClean="0"/>
              <a:t>Certifikát musí být </a:t>
            </a:r>
            <a:r>
              <a:rPr lang="cs-CZ" sz="2300" u="sng" dirty="0"/>
              <a:t>vydaný některou </a:t>
            </a:r>
            <a:r>
              <a:rPr lang="cs-CZ" sz="2300" dirty="0" smtClean="0"/>
              <a:t>	</a:t>
            </a:r>
            <a:r>
              <a:rPr lang="cs-CZ" sz="2300" u="sng" dirty="0" smtClean="0"/>
              <a:t>z</a:t>
            </a:r>
            <a:r>
              <a:rPr lang="cs-CZ" sz="2300" u="sng" dirty="0"/>
              <a:t> podporovaných </a:t>
            </a:r>
            <a:r>
              <a:rPr lang="cs-CZ" sz="2300" u="sng" dirty="0" smtClean="0"/>
              <a:t>certifikačních autorit </a:t>
            </a:r>
            <a:r>
              <a:rPr lang="cs-CZ" sz="2300" u="sng" dirty="0"/>
              <a:t>(</a:t>
            </a:r>
            <a:r>
              <a:rPr lang="cs-CZ" sz="2300" u="sng" dirty="0" err="1"/>
              <a:t>Postsignum</a:t>
            </a:r>
            <a:r>
              <a:rPr lang="cs-CZ" sz="2300" u="sng" dirty="0"/>
              <a:t>, I.CA, </a:t>
            </a:r>
            <a:r>
              <a:rPr lang="cs-CZ" sz="2300" dirty="0" smtClean="0"/>
              <a:t>	</a:t>
            </a:r>
            <a:r>
              <a:rPr lang="cs-CZ" sz="2300" u="sng" dirty="0" err="1" smtClean="0"/>
              <a:t>eIdentity</a:t>
            </a:r>
            <a:r>
              <a:rPr lang="cs-CZ" sz="2300" u="sng" dirty="0" smtClean="0"/>
              <a:t>).</a:t>
            </a:r>
          </a:p>
          <a:p>
            <a:pPr algn="just"/>
            <a:r>
              <a:rPr lang="cs-CZ" sz="2300" dirty="0" smtClean="0"/>
              <a:t>Např. služby </a:t>
            </a:r>
            <a:r>
              <a:rPr lang="cs-CZ" sz="2300" dirty="0" err="1"/>
              <a:t>PostSignum</a:t>
            </a:r>
            <a:r>
              <a:rPr lang="cs-CZ" sz="2300" dirty="0"/>
              <a:t> jsou dostupné </a:t>
            </a:r>
            <a:r>
              <a:rPr lang="cs-CZ" sz="2300" dirty="0" smtClean="0"/>
              <a:t>se službami </a:t>
            </a:r>
            <a:r>
              <a:rPr lang="cs-CZ" sz="2300" dirty="0"/>
              <a:t>Czech </a:t>
            </a:r>
            <a:r>
              <a:rPr lang="cs-CZ" sz="2300" dirty="0" smtClean="0"/>
              <a:t>POINT.</a:t>
            </a:r>
          </a:p>
          <a:p>
            <a:pPr algn="just"/>
            <a:r>
              <a:rPr lang="cs-CZ" sz="2300" dirty="0" smtClean="0"/>
              <a:t>K podepisování všech nebo určitých úloh je možné zmocnit jinou osobu plnou mocí, která se oskenovaná nahraje do MS2014+.</a:t>
            </a:r>
            <a:endParaRPr lang="cs-CZ" sz="23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0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 - Hlavní </a:t>
            </a:r>
            <a:r>
              <a:rPr lang="cs-CZ" sz="2800" dirty="0">
                <a:solidFill>
                  <a:srgbClr val="000099"/>
                </a:solidFill>
              </a:rPr>
              <a:t>změny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>
                <a:solidFill>
                  <a:srgbClr val="FF0000"/>
                </a:solidFill>
              </a:rPr>
              <a:t>Pozor!!! </a:t>
            </a:r>
            <a:r>
              <a:rPr lang="cs-CZ" sz="2300" u="sng" dirty="0"/>
              <a:t>Žadatel by měl vždy přístup do MS2014+ </a:t>
            </a:r>
            <a:r>
              <a:rPr lang="cs-CZ" sz="2300" u="sng" dirty="0" smtClean="0"/>
              <a:t>s rolí </a:t>
            </a:r>
            <a:r>
              <a:rPr lang="cs-CZ" sz="2300" u="sng" dirty="0"/>
              <a:t>správce přístupů. </a:t>
            </a:r>
            <a:r>
              <a:rPr lang="cs-CZ" sz="2300" u="sng" dirty="0" smtClean="0"/>
              <a:t>Veškeré úlohy i v době udržitelnosti projektu je nutné </a:t>
            </a:r>
            <a:r>
              <a:rPr lang="cs-CZ" sz="2300" u="sng" dirty="0"/>
              <a:t>podávat přes MS2014</a:t>
            </a:r>
            <a:r>
              <a:rPr lang="cs-CZ" sz="2300" u="sng" dirty="0" smtClean="0"/>
              <a:t>+.</a:t>
            </a:r>
          </a:p>
          <a:p>
            <a:pPr algn="just"/>
            <a:r>
              <a:rPr lang="cs-CZ" sz="2300" dirty="0" smtClean="0"/>
              <a:t>Komunikace s CRR po podání projektové žádosti bude probíhat pouze prostřednictvím depeší (zpráv) přes MS2014+.</a:t>
            </a:r>
          </a:p>
          <a:p>
            <a:pPr algn="just"/>
            <a:r>
              <a:rPr lang="cs-CZ" sz="2300" dirty="0" smtClean="0"/>
              <a:t>Informace o stavu projektu včetně výsledků hodnocení projektu se žadatel/příjemce dozví pouze přes MS2014+.</a:t>
            </a:r>
          </a:p>
          <a:p>
            <a:pPr algn="just"/>
            <a:r>
              <a:rPr lang="cs-CZ" sz="2300" dirty="0" smtClean="0"/>
              <a:t>Dokument Rozhodnutí o poskytnutí dotace včetně podmínek bude příjemci zpřístupněn taktéž pouze přes MS2014+.</a:t>
            </a:r>
          </a:p>
          <a:p>
            <a:pPr algn="just"/>
            <a:r>
              <a:rPr lang="cs-CZ" sz="2300" u="sng" dirty="0" smtClean="0"/>
              <a:t>Doporučujeme si v MS2014+ nastavit notifikace na telefon nebo e-mail, kde budete informováni o události/změně. stavu projektu.</a:t>
            </a:r>
          </a:p>
          <a:p>
            <a:pPr algn="just"/>
            <a:endParaRPr lang="cs-CZ" sz="2300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9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 - </a:t>
            </a:r>
            <a:r>
              <a:rPr lang="cs-CZ" sz="2800" dirty="0">
                <a:solidFill>
                  <a:srgbClr val="000099"/>
                </a:solidFill>
              </a:rPr>
              <a:t>Hlavní změny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/>
              <a:t>Přílohy není nutné elektronicky podepisovat. Podepisuje se až kompletní úloha. </a:t>
            </a:r>
            <a:r>
              <a:rPr lang="cs-CZ" sz="2300" dirty="0">
                <a:solidFill>
                  <a:srgbClr val="FF0000"/>
                </a:solidFill>
              </a:rPr>
              <a:t>Pozor!!! </a:t>
            </a:r>
            <a:r>
              <a:rPr lang="cs-CZ" sz="2300" u="sng" dirty="0" smtClean="0"/>
              <a:t>Velikost příloh není omezená  a všechny přílohy se přikládají pouze elektronicky.</a:t>
            </a:r>
          </a:p>
          <a:p>
            <a:pPr algn="just"/>
            <a:r>
              <a:rPr lang="cs-CZ" sz="2300" dirty="0" smtClean="0"/>
              <a:t>Změna – jednotlivé přílohy se nenahrávají na záložku Přiložené dokumenty, ale na různá místa podle oblasti do které spadají (týká se plných mocí a veřejných zakázek).</a:t>
            </a:r>
          </a:p>
          <a:p>
            <a:pPr algn="just"/>
            <a:r>
              <a:rPr lang="cs-CZ" sz="2300" b="1" dirty="0">
                <a:solidFill>
                  <a:srgbClr val="FF0000"/>
                </a:solidFill>
              </a:rPr>
              <a:t>Pozor</a:t>
            </a:r>
            <a:r>
              <a:rPr lang="cs-CZ" sz="2300" b="1" dirty="0" smtClean="0">
                <a:solidFill>
                  <a:srgbClr val="FF0000"/>
                </a:solidFill>
              </a:rPr>
              <a:t>!!! 19. 8. 2015 proběhla instalace nové verze MS2014+. </a:t>
            </a:r>
          </a:p>
          <a:p>
            <a:pPr algn="just"/>
            <a:r>
              <a:rPr lang="cs-CZ" sz="2300" u="sng" dirty="0" smtClean="0"/>
              <a:t>Instalací došlo k dopracování a opravě některých funkčností v MS2014+.</a:t>
            </a:r>
            <a:r>
              <a:rPr lang="cs-CZ" sz="2300" dirty="0" smtClean="0"/>
              <a:t> Z uvedeného důvodu je </a:t>
            </a:r>
            <a:r>
              <a:rPr lang="cs-CZ" sz="2300" b="1" dirty="0" smtClean="0"/>
              <a:t>zakázáno finalizovat a elektronicky podávat žádosti o podporu před datem podání uvedeným ve výzvě, </a:t>
            </a:r>
            <a:r>
              <a:rPr lang="cs-CZ" sz="2300" b="1" dirty="0" smtClean="0">
                <a:solidFill>
                  <a:srgbClr val="FF0000"/>
                </a:solidFill>
              </a:rPr>
              <a:t>tj. 14. 9. 2015</a:t>
            </a:r>
          </a:p>
          <a:p>
            <a:pPr marL="0" indent="0" algn="ctr">
              <a:buNone/>
            </a:pPr>
            <a:endParaRPr lang="cs-CZ" sz="2300" u="sng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7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 - </a:t>
            </a:r>
            <a:r>
              <a:rPr lang="cs-CZ" sz="2800" dirty="0">
                <a:solidFill>
                  <a:srgbClr val="000099"/>
                </a:solidFill>
              </a:rPr>
              <a:t>Hlavní změny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300" dirty="0" smtClean="0"/>
          </a:p>
          <a:p>
            <a:pPr marL="0" indent="0" algn="just">
              <a:buNone/>
            </a:pPr>
            <a:r>
              <a:rPr lang="cs-CZ" sz="2300" dirty="0" smtClean="0"/>
              <a:t>Do poloviny září  bude doplněna příručka pro MS2014+          o následující postupy:</a:t>
            </a:r>
          </a:p>
          <a:p>
            <a:pPr marL="0" indent="0">
              <a:buNone/>
            </a:pPr>
            <a:endParaRPr lang="cs-CZ" sz="2300" dirty="0" smtClean="0"/>
          </a:p>
          <a:p>
            <a:r>
              <a:rPr lang="cs-CZ" sz="2400" dirty="0"/>
              <a:t>Informace o pokroku v realizaci</a:t>
            </a:r>
          </a:p>
          <a:p>
            <a:r>
              <a:rPr lang="cs-CZ" sz="2400" dirty="0"/>
              <a:t>Žádosti o platbu a monitorovací zprávy</a:t>
            </a:r>
          </a:p>
          <a:p>
            <a:r>
              <a:rPr lang="cs-CZ" sz="2400" dirty="0" smtClean="0"/>
              <a:t>Žádosti o </a:t>
            </a:r>
            <a:r>
              <a:rPr lang="cs-CZ" sz="2400" dirty="0"/>
              <a:t>změnu</a:t>
            </a:r>
          </a:p>
          <a:p>
            <a:pPr marL="0" indent="0" algn="just">
              <a:buNone/>
            </a:pPr>
            <a:endParaRPr lang="cs-CZ" sz="2300" dirty="0" smtClean="0"/>
          </a:p>
          <a:p>
            <a:pPr marL="0" indent="0" algn="just">
              <a:buNone/>
            </a:pPr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55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E9813AA5530D4AAC2B4611BDF26DD7" ma:contentTypeVersion="0" ma:contentTypeDescription="Vytvoří nový dokument" ma:contentTypeScope="" ma:versionID="5f09c946f50ad25c68b4d7d1396217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c98b5e5f0a4b7642889d07697278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ECBAF2-612A-4AE4-9F88-62784706A3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35533C-2364-4BB7-BD2B-4E37E12FD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A9BE06D-B319-48B7-B5A2-AEB520ADF612}">
  <ds:schemaRefs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325</Words>
  <Application>Microsoft Office PowerPoint</Application>
  <PresentationFormat>Předvádění na obrazovce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Office Theme</vt:lpstr>
      <vt:lpstr>Webová aplikace MS2014+</vt:lpstr>
      <vt:lpstr> Portál MS2014+- stručné představení </vt:lpstr>
      <vt:lpstr> Portál MS2014+- Hlavní změny </vt:lpstr>
      <vt:lpstr> Portál MS2014+- Elektronický podpis </vt:lpstr>
      <vt:lpstr> Portál MS2014+ - Hlavní změny </vt:lpstr>
      <vt:lpstr> Portál MS2014+ - Hlavní změny </vt:lpstr>
      <vt:lpstr> Portál MS2014+ - Hlavní změny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STŘEDNĚ DLOUHÝ  NADPIS NA DVA ŘÁDKY</dc:title>
  <dc:creator>Misa Sisa</dc:creator>
  <cp:lastModifiedBy>Petr Pačes</cp:lastModifiedBy>
  <cp:revision>137</cp:revision>
  <dcterms:created xsi:type="dcterms:W3CDTF">2013-09-17T08:01:02Z</dcterms:created>
  <dcterms:modified xsi:type="dcterms:W3CDTF">2015-08-20T09:37:09Z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0x010100F2E9813AA5530D4AAC2B4611BDF26DD7</vt:lpwstr>
  </property>
</Properties>
</file>