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5" r:id="rId2"/>
    <p:sldId id="262" r:id="rId3"/>
    <p:sldId id="266" r:id="rId4"/>
    <p:sldId id="258" r:id="rId5"/>
    <p:sldId id="259" r:id="rId6"/>
    <p:sldId id="260" r:id="rId7"/>
    <p:sldId id="261" r:id="rId8"/>
    <p:sldId id="263" r:id="rId9"/>
    <p:sldId id="264" r:id="rId10"/>
    <p:sldId id="268" r:id="rId11"/>
    <p:sldId id="267" r:id="rId1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0D6AD-8CCA-475F-A53A-CC2FE4EE81B7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331F-64C0-4873-BC49-3A1EFB43C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97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33CD-BF19-4F1D-89BB-4F9E328DF5AA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FC38-4F12-4058-85AA-21C6485D0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88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33CD-BF19-4F1D-89BB-4F9E328DF5AA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FC38-4F12-4058-85AA-21C6485D0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38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33CD-BF19-4F1D-89BB-4F9E328DF5AA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FC38-4F12-4058-85AA-21C6485D0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70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3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7" name="Obrázek 3" descr="mmr_cr_rgb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57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 descr="standard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391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27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33CD-BF19-4F1D-89BB-4F9E328DF5AA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FC38-4F12-4058-85AA-21C6485D0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7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33CD-BF19-4F1D-89BB-4F9E328DF5AA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FC38-4F12-4058-85AA-21C6485D0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04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33CD-BF19-4F1D-89BB-4F9E328DF5AA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FC38-4F12-4058-85AA-21C6485D0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35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33CD-BF19-4F1D-89BB-4F9E328DF5AA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FC38-4F12-4058-85AA-21C6485D0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17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33CD-BF19-4F1D-89BB-4F9E328DF5AA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FC38-4F12-4058-85AA-21C6485D0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39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33CD-BF19-4F1D-89BB-4F9E328DF5AA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FC38-4F12-4058-85AA-21C6485D0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60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33CD-BF19-4F1D-89BB-4F9E328DF5AA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FC38-4F12-4058-85AA-21C6485D0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46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33CD-BF19-4F1D-89BB-4F9E328DF5AA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FC38-4F12-4058-85AA-21C6485D0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2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633CD-BF19-4F1D-89BB-4F9E328DF5AA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FC38-4F12-4058-85AA-21C6485D0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69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dotaceeu.cz/" TargetMode="External"/><Relationship Id="rId7" Type="http://schemas.openxmlformats.org/officeDocument/2006/relationships/image" Target="../media/image18.jpeg"/><Relationship Id="rId2" Type="http://schemas.openxmlformats.org/officeDocument/2006/relationships/hyperlink" Target="mailto:nadnarodni@mmr.c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central2013.eu/index.php?id=88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755650" y="4797152"/>
            <a:ext cx="81216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de-DE" sz="2600" b="1" dirty="0">
                <a:solidFill>
                  <a:srgbClr val="1D327B"/>
                </a:solidFill>
                <a:latin typeface="Trebuchet MS" pitchFamily="34" charset="0"/>
              </a:rPr>
              <a:t>Program spolupráce</a:t>
            </a:r>
            <a:r>
              <a:rPr lang="en-US" altLang="de-DE" sz="2600" b="1" dirty="0">
                <a:solidFill>
                  <a:srgbClr val="1D327B"/>
                </a:solidFill>
                <a:latin typeface="Trebuchet MS" pitchFamily="34" charset="0"/>
              </a:rPr>
              <a:t/>
            </a:r>
            <a:br>
              <a:rPr lang="en-US" altLang="de-DE" sz="2600" b="1" dirty="0">
                <a:solidFill>
                  <a:srgbClr val="1D327B"/>
                </a:solidFill>
                <a:latin typeface="Trebuchet MS" pitchFamily="34" charset="0"/>
              </a:rPr>
            </a:br>
            <a:r>
              <a:rPr lang="cs-CZ" altLang="de-DE" sz="2600" b="1" dirty="0" err="1" smtClean="0">
                <a:solidFill>
                  <a:srgbClr val="1D327B"/>
                </a:solidFill>
                <a:latin typeface="Trebuchet MS" pitchFamily="34" charset="0"/>
              </a:rPr>
              <a:t>Interreg</a:t>
            </a:r>
            <a:r>
              <a:rPr lang="cs-CZ" altLang="de-DE" sz="2600" b="1" dirty="0" smtClean="0">
                <a:solidFill>
                  <a:srgbClr val="1D327B"/>
                </a:solidFill>
                <a:latin typeface="Trebuchet MS" pitchFamily="34" charset="0"/>
              </a:rPr>
              <a:t> </a:t>
            </a:r>
            <a:r>
              <a:rPr lang="en-US" altLang="de-DE" sz="2600" b="1" dirty="0" smtClean="0">
                <a:solidFill>
                  <a:srgbClr val="1D327B"/>
                </a:solidFill>
                <a:latin typeface="Trebuchet MS" pitchFamily="34" charset="0"/>
              </a:rPr>
              <a:t>CENTRAL </a:t>
            </a:r>
            <a:r>
              <a:rPr lang="en-US" altLang="de-DE" sz="2600" b="1" dirty="0">
                <a:solidFill>
                  <a:srgbClr val="1D327B"/>
                </a:solidFill>
                <a:latin typeface="Trebuchet MS" pitchFamily="34" charset="0"/>
              </a:rPr>
              <a:t>EUROPE 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755650" y="5877272"/>
            <a:ext cx="7162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de-DE" sz="1600" dirty="0" smtClean="0">
                <a:solidFill>
                  <a:srgbClr val="1D327B"/>
                </a:solidFill>
                <a:latin typeface="Trebuchet MS" pitchFamily="34" charset="0"/>
              </a:rPr>
              <a:t>Ministerstvo </a:t>
            </a:r>
            <a:r>
              <a:rPr lang="cs-CZ" altLang="de-DE" sz="1600" dirty="0">
                <a:solidFill>
                  <a:srgbClr val="1D327B"/>
                </a:solidFill>
                <a:latin typeface="Trebuchet MS" pitchFamily="34" charset="0"/>
              </a:rPr>
              <a:t>pro místní rozvoj, odbor EÚS</a:t>
            </a:r>
            <a:endParaRPr lang="de-DE" altLang="de-DE" sz="1600" dirty="0">
              <a:solidFill>
                <a:srgbClr val="1D327B"/>
              </a:solidFill>
              <a:latin typeface="Trebuchet MS" pitchFamily="34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55650" y="4293096"/>
            <a:ext cx="7343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cs-CZ" altLang="de-DE" sz="1600" dirty="0" err="1" smtClean="0">
                <a:solidFill>
                  <a:srgbClr val="1D327B"/>
                </a:solidFill>
                <a:latin typeface="Trebuchet MS" pitchFamily="34" charset="0"/>
              </a:rPr>
              <a:t>Info</a:t>
            </a:r>
            <a:r>
              <a:rPr lang="cs-CZ" altLang="de-DE" sz="1600" dirty="0" smtClean="0">
                <a:solidFill>
                  <a:srgbClr val="1D327B"/>
                </a:solidFill>
                <a:latin typeface="Trebuchet MS" pitchFamily="34" charset="0"/>
              </a:rPr>
              <a:t> Den</a:t>
            </a:r>
            <a:r>
              <a:rPr lang="en-US" altLang="de-DE" sz="1600" dirty="0" smtClean="0">
                <a:solidFill>
                  <a:srgbClr val="1D327B"/>
                </a:solidFill>
                <a:latin typeface="Trebuchet MS" pitchFamily="34" charset="0"/>
              </a:rPr>
              <a:t>, </a:t>
            </a:r>
            <a:r>
              <a:rPr lang="cs-CZ" altLang="de-DE" sz="1600" dirty="0" smtClean="0">
                <a:solidFill>
                  <a:srgbClr val="1D327B"/>
                </a:solidFill>
                <a:latin typeface="Trebuchet MS" pitchFamily="34" charset="0"/>
              </a:rPr>
              <a:t>Kino Atlas, 17.2.2015</a:t>
            </a:r>
            <a:endParaRPr lang="en-US" altLang="de-DE" sz="1600" dirty="0">
              <a:solidFill>
                <a:srgbClr val="1D327B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3" y="404664"/>
            <a:ext cx="5530037" cy="615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47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ctrTitle"/>
          </p:nvPr>
        </p:nvSpPr>
        <p:spPr>
          <a:xfrm>
            <a:off x="692150" y="981075"/>
            <a:ext cx="7772400" cy="936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en-US" sz="5300" dirty="0" smtClean="0">
                <a:solidFill>
                  <a:srgbClr val="0D216C"/>
                </a:solidFill>
                <a:latin typeface="Trebuchet MS" pitchFamily="34" charset="0"/>
              </a:rPr>
              <a:t/>
            </a:r>
            <a:br>
              <a:rPr lang="cs-CZ" altLang="en-US" sz="5300" dirty="0" smtClean="0">
                <a:solidFill>
                  <a:srgbClr val="0D216C"/>
                </a:solidFill>
                <a:latin typeface="Trebuchet MS" pitchFamily="34" charset="0"/>
              </a:rPr>
            </a:br>
            <a:r>
              <a:rPr lang="de-AT" altLang="en-US" sz="5300" dirty="0" smtClean="0">
                <a:solidFill>
                  <a:srgbClr val="0D216C"/>
                </a:solidFill>
                <a:latin typeface="Trebuchet MS" pitchFamily="34" charset="0"/>
              </a:rPr>
              <a:t>CENTRAL EUROPE</a:t>
            </a:r>
            <a:r>
              <a:rPr lang="cs-CZ" altLang="en-US" sz="5300" dirty="0" smtClean="0">
                <a:solidFill>
                  <a:srgbClr val="0D216C"/>
                </a:solidFill>
                <a:latin typeface="Trebuchet MS" pitchFamily="34" charset="0"/>
              </a:rPr>
              <a:t> 2020</a:t>
            </a:r>
            <a:r>
              <a:rPr lang="de-AT" altLang="en-US" sz="5300" dirty="0" smtClean="0">
                <a:solidFill>
                  <a:srgbClr val="0D216C"/>
                </a:solidFill>
                <a:latin typeface="Trebuchet MS" pitchFamily="34" charset="0"/>
              </a:rPr>
              <a:t> </a:t>
            </a:r>
            <a:r>
              <a:rPr lang="de-AT" altLang="en-US" sz="7400" dirty="0" smtClean="0">
                <a:solidFill>
                  <a:srgbClr val="0D216C"/>
                </a:solidFill>
                <a:latin typeface="Trebuchet MS" pitchFamily="34" charset="0"/>
              </a:rPr>
              <a:t/>
            </a:r>
            <a:br>
              <a:rPr lang="de-AT" altLang="en-US" sz="7400" dirty="0" smtClean="0">
                <a:solidFill>
                  <a:srgbClr val="0D216C"/>
                </a:solidFill>
                <a:latin typeface="Trebuchet MS" pitchFamily="34" charset="0"/>
              </a:rPr>
            </a:br>
            <a:endParaRPr lang="de-AT" altLang="en-US" sz="4700" dirty="0" smtClean="0">
              <a:solidFill>
                <a:srgbClr val="0D216C"/>
              </a:solidFill>
              <a:latin typeface="Trebuchet MS" pitchFamily="34" charset="0"/>
            </a:endParaRPr>
          </a:p>
        </p:txBody>
      </p:sp>
      <p:sp>
        <p:nvSpPr>
          <p:cNvPr id="43011" name="Subtitle 2"/>
          <p:cNvSpPr>
            <a:spLocks noGrp="1"/>
          </p:cNvSpPr>
          <p:nvPr>
            <p:ph type="subTitle" idx="1"/>
          </p:nvPr>
        </p:nvSpPr>
        <p:spPr>
          <a:xfrm>
            <a:off x="250825" y="1773238"/>
            <a:ext cx="8497888" cy="3763962"/>
          </a:xfrm>
        </p:spPr>
        <p:txBody>
          <a:bodyPr>
            <a:normAutofit/>
          </a:bodyPr>
          <a:lstStyle/>
          <a:p>
            <a:r>
              <a:rPr lang="cs-CZ" altLang="cs-CZ" sz="2000" b="1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  <a:t>Ministerstvo pro místní rozvoj</a:t>
            </a:r>
            <a:br>
              <a:rPr lang="cs-CZ" altLang="cs-CZ" sz="2000" b="1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</a:br>
            <a:r>
              <a:rPr lang="cs-CZ" altLang="cs-CZ" sz="2000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  <a:t>Odbor evropské územní spolupráce</a:t>
            </a:r>
            <a:br>
              <a:rPr lang="cs-CZ" altLang="cs-CZ" sz="2000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</a:br>
            <a:r>
              <a:rPr lang="cs-CZ" altLang="cs-CZ" sz="2000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  <a:t>Oddělení mezinárodních územních vazeb</a:t>
            </a:r>
            <a:br>
              <a:rPr lang="cs-CZ" altLang="cs-CZ" sz="2000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</a:br>
            <a:r>
              <a:rPr lang="cs-CZ" altLang="cs-CZ" sz="2000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  <a:t>Koordinátor a Kontaktní místo CENTRAL EUROPE 2020 pro ČR </a:t>
            </a:r>
          </a:p>
          <a:p>
            <a:r>
              <a:rPr lang="cs-CZ" altLang="cs-CZ" sz="2000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  <a:t>Pracoviště: Na Příkopě 3-5</a:t>
            </a:r>
            <a:br>
              <a:rPr lang="cs-CZ" altLang="cs-CZ" sz="2000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</a:br>
            <a:r>
              <a:rPr lang="cs-CZ" altLang="cs-CZ" sz="2000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  <a:t>Tel: 234 154 414, 234 154 016, </a:t>
            </a:r>
            <a:r>
              <a:rPr lang="cs-CZ" altLang="cs-CZ" sz="2000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  <a:hlinkClick r:id="rId2"/>
              </a:rPr>
              <a:t>nadnarodni@mmr.cz</a:t>
            </a:r>
            <a:endParaRPr lang="cs-CZ" altLang="cs-CZ" sz="2000" dirty="0" smtClean="0">
              <a:solidFill>
                <a:srgbClr val="003399"/>
              </a:solidFill>
              <a:latin typeface="Trebuchet MS" pitchFamily="34" charset="0"/>
              <a:ea typeface="ＭＳ Ｐゴシック" pitchFamily="34" charset="-128"/>
            </a:endParaRPr>
          </a:p>
          <a:p>
            <a:r>
              <a:rPr lang="cs-CZ" altLang="cs-CZ" sz="2000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  <a:hlinkClick r:id="rId3"/>
              </a:rPr>
              <a:t>www.dotaceEU.cz</a:t>
            </a:r>
            <a:r>
              <a:rPr lang="cs-CZ" altLang="cs-CZ" sz="2000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  <a:t>: FONDY EU/Příprava období 2014-2020/Program </a:t>
            </a:r>
            <a:r>
              <a:rPr lang="cs-CZ" altLang="cs-CZ" sz="2000" dirty="0" err="1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  <a:t>Central</a:t>
            </a:r>
            <a:r>
              <a:rPr lang="cs-CZ" altLang="cs-CZ" sz="2000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  <a:t> Europe 2020 (bod 16.) </a:t>
            </a:r>
            <a:endParaRPr lang="cs-CZ" altLang="cs-CZ" sz="2000" dirty="0" smtClean="0">
              <a:solidFill>
                <a:srgbClr val="003399"/>
              </a:solidFill>
              <a:latin typeface="Trebuchet MS" pitchFamily="34" charset="0"/>
              <a:ea typeface="ＭＳ Ｐゴシック" pitchFamily="34" charset="-128"/>
              <a:hlinkClick r:id=""/>
            </a:endParaRPr>
          </a:p>
          <a:p>
            <a:endParaRPr lang="cs-CZ" altLang="cs-CZ" sz="2000" dirty="0" smtClean="0">
              <a:solidFill>
                <a:srgbClr val="003399"/>
              </a:solidFill>
              <a:latin typeface="Trebuchet MS" pitchFamily="34" charset="0"/>
              <a:ea typeface="ＭＳ Ｐゴシック" pitchFamily="34" charset="-128"/>
              <a:hlinkClick r:id=""/>
            </a:endParaRPr>
          </a:p>
          <a:p>
            <a:r>
              <a:rPr lang="cs-CZ" altLang="cs-CZ" sz="2000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  <a:hlinkClick r:id=""/>
              </a:rPr>
              <a:t>www.interreg-central.eu</a:t>
            </a:r>
            <a:endParaRPr lang="cs-CZ" altLang="cs-CZ" sz="2000" dirty="0" smtClean="0">
              <a:solidFill>
                <a:srgbClr val="003399"/>
              </a:solidFill>
              <a:latin typeface="Trebuchet MS" pitchFamily="34" charset="0"/>
              <a:ea typeface="ＭＳ Ｐゴシック" pitchFamily="34" charset="-128"/>
            </a:endParaRPr>
          </a:p>
          <a:p>
            <a:endParaRPr lang="cs-CZ" altLang="cs-CZ" sz="2000" dirty="0" smtClean="0">
              <a:solidFill>
                <a:srgbClr val="003399"/>
              </a:solidFill>
              <a:latin typeface="Trebuchet MS" pitchFamily="34" charset="0"/>
              <a:ea typeface="ＭＳ Ｐゴシック" pitchFamily="34" charset="-128"/>
            </a:endParaRPr>
          </a:p>
          <a:p>
            <a:endParaRPr lang="de-AT" altLang="cs-CZ" sz="2000" dirty="0" smtClean="0">
              <a:solidFill>
                <a:srgbClr val="003399"/>
              </a:solidFill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43012" name="Picture 2" descr="C:\Users\jtshan\Desktop\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567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 descr="C:\Users\jtshan\Desktop\Slide_bott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6" r="-2628"/>
          <a:stretch>
            <a:fillRect/>
          </a:stretch>
        </p:blipFill>
        <p:spPr bwMode="auto">
          <a:xfrm>
            <a:off x="34925" y="6092825"/>
            <a:ext cx="49752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" descr="C:\Users\jtshan\Desktop\triangles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8"/>
          <a:stretch>
            <a:fillRect/>
          </a:stretch>
        </p:blipFill>
        <p:spPr bwMode="auto">
          <a:xfrm>
            <a:off x="1588" y="5753100"/>
            <a:ext cx="25542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6" descr="C:\Users\jtshan\Desktop\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929313"/>
            <a:ext cx="1776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7" descr="C:\Users\jtshan\Desktop\interre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929313"/>
            <a:ext cx="39274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6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97" name="Group 105"/>
          <p:cNvGraphicFramePr>
            <a:graphicFrameLocks noGrp="1"/>
          </p:cNvGraphicFramePr>
          <p:nvPr/>
        </p:nvGraphicFramePr>
        <p:xfrm>
          <a:off x="323850" y="3429000"/>
          <a:ext cx="8496300" cy="3017838"/>
        </p:xfrm>
        <a:graphic>
          <a:graphicData uri="http://schemas.openxmlformats.org/drawingml/2006/table">
            <a:tbl>
              <a:tblPr/>
              <a:tblGrid>
                <a:gridCol w="2832100"/>
                <a:gridCol w="920750"/>
                <a:gridCol w="946150"/>
                <a:gridCol w="1779588"/>
                <a:gridCol w="1041400"/>
                <a:gridCol w="976312"/>
              </a:tblGrid>
              <a:tr h="365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1.výzva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2.výzva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E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3.+ strateg.výzva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výzva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celkem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</a:tr>
              <a:tr h="640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Alokace (Mio €)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 z toho pro ČR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66,8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8,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72,0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E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55,2 + 10,0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6,2 + 2,2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231,0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25,1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</a:tr>
              <a:tr h="640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Počet schvál. projektů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 z toho s účastí ČR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E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28 + 7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22 + 7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124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93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</a:tr>
              <a:tr h="640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Počet partnerů programu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 z toho partnerů za ČR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E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36 + 14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1360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155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</a:tr>
              <a:tr h="365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 z toho LP za ČR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E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 + 0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5 LP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</a:tr>
              <a:tr h="365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Úspěšnost žadatelů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37%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E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</a:tr>
            </a:tbl>
          </a:graphicData>
        </a:graphic>
      </p:graphicFrame>
      <p:sp>
        <p:nvSpPr>
          <p:cNvPr id="25653" name="Rectangle 55"/>
          <p:cNvSpPr>
            <a:spLocks noChangeArrowheads="1"/>
          </p:cNvSpPr>
          <p:nvPr/>
        </p:nvSpPr>
        <p:spPr bwMode="auto">
          <a:xfrm>
            <a:off x="323850" y="1412875"/>
            <a:ext cx="8569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de-DE" sz="2000">
                <a:solidFill>
                  <a:srgbClr val="000000"/>
                </a:solidFill>
                <a:latin typeface="Trebuchet MS" pitchFamily="34" charset="0"/>
              </a:rPr>
              <a:t>Alokace pro projekty: </a:t>
            </a:r>
            <a:r>
              <a:rPr lang="cs-CZ" altLang="de-DE" sz="2000" b="1">
                <a:solidFill>
                  <a:srgbClr val="000000"/>
                </a:solidFill>
                <a:latin typeface="Trebuchet MS" pitchFamily="34" charset="0"/>
              </a:rPr>
              <a:t>231 mil. € ERDF</a:t>
            </a:r>
          </a:p>
          <a:p>
            <a:pPr eaLnBrk="1" hangingPunct="1"/>
            <a:r>
              <a:rPr lang="cs-CZ" altLang="de-DE" sz="2000">
                <a:solidFill>
                  <a:srgbClr val="000000"/>
                </a:solidFill>
                <a:latin typeface="Trebuchet MS" pitchFamily="34" charset="0"/>
              </a:rPr>
              <a:t>Schválené projekty ve výzvě 1., 2., 3. + strategická a 4.: </a:t>
            </a:r>
            <a:r>
              <a:rPr lang="cs-CZ" altLang="de-DE" sz="2000" b="1">
                <a:solidFill>
                  <a:srgbClr val="000000"/>
                </a:solidFill>
                <a:latin typeface="Trebuchet MS" pitchFamily="34" charset="0"/>
              </a:rPr>
              <a:t>124 projektů</a:t>
            </a:r>
          </a:p>
          <a:p>
            <a:pPr eaLnBrk="1" hangingPunct="1"/>
            <a:r>
              <a:rPr lang="cs-CZ" altLang="de-DE" sz="2000">
                <a:solidFill>
                  <a:srgbClr val="000000"/>
                </a:solidFill>
                <a:latin typeface="Trebuchet MS" pitchFamily="34" charset="0"/>
              </a:rPr>
              <a:t>      </a:t>
            </a:r>
            <a:r>
              <a:rPr lang="en-US" altLang="de-DE" sz="2000">
                <a:solidFill>
                  <a:srgbClr val="000000"/>
                </a:solidFill>
                <a:latin typeface="Trebuchet MS" pitchFamily="34" charset="0"/>
              </a:rPr>
              <a:t>Priorit</a:t>
            </a:r>
            <a:r>
              <a:rPr lang="cs-CZ" altLang="de-DE" sz="2000">
                <a:solidFill>
                  <a:srgbClr val="000000"/>
                </a:solidFill>
                <a:latin typeface="Trebuchet MS" pitchFamily="34" charset="0"/>
              </a:rPr>
              <a:t>a</a:t>
            </a:r>
            <a:r>
              <a:rPr lang="en-US" altLang="de-DE" sz="2000">
                <a:solidFill>
                  <a:srgbClr val="000000"/>
                </a:solidFill>
                <a:latin typeface="Trebuchet MS" pitchFamily="34" charset="0"/>
              </a:rPr>
              <a:t> 1 – </a:t>
            </a:r>
            <a:r>
              <a:rPr lang="cs-CZ" altLang="de-DE" sz="2000" b="1">
                <a:solidFill>
                  <a:srgbClr val="000000"/>
                </a:solidFill>
                <a:latin typeface="Trebuchet MS" pitchFamily="34" charset="0"/>
              </a:rPr>
              <a:t>Inovace </a:t>
            </a:r>
            <a:r>
              <a:rPr lang="en-US" altLang="de-DE" sz="2000">
                <a:solidFill>
                  <a:srgbClr val="000000"/>
                </a:solidFill>
                <a:latin typeface="Trebuchet MS" pitchFamily="34" charset="0"/>
              </a:rPr>
              <a:t>- 30 proje</a:t>
            </a:r>
            <a:r>
              <a:rPr lang="cs-CZ" altLang="de-DE" sz="2000">
                <a:solidFill>
                  <a:srgbClr val="000000"/>
                </a:solidFill>
                <a:latin typeface="Trebuchet MS" pitchFamily="34" charset="0"/>
              </a:rPr>
              <a:t>ktů</a:t>
            </a:r>
            <a:endParaRPr lang="en-US" altLang="de-DE" sz="2000">
              <a:solidFill>
                <a:srgbClr val="000000"/>
              </a:solidFill>
              <a:latin typeface="Trebuchet MS" pitchFamily="34" charset="0"/>
            </a:endParaRPr>
          </a:p>
          <a:p>
            <a:pPr lvl="1" eaLnBrk="1" hangingPunct="1"/>
            <a:r>
              <a:rPr lang="en-US" altLang="de-DE" sz="2000">
                <a:solidFill>
                  <a:srgbClr val="000000"/>
                </a:solidFill>
                <a:latin typeface="Trebuchet MS" pitchFamily="34" charset="0"/>
              </a:rPr>
              <a:t>Priorit</a:t>
            </a:r>
            <a:r>
              <a:rPr lang="cs-CZ" altLang="de-DE" sz="2000">
                <a:solidFill>
                  <a:srgbClr val="000000"/>
                </a:solidFill>
                <a:latin typeface="Trebuchet MS" pitchFamily="34" charset="0"/>
              </a:rPr>
              <a:t>a</a:t>
            </a:r>
            <a:r>
              <a:rPr lang="en-US" altLang="de-DE" sz="2000">
                <a:solidFill>
                  <a:srgbClr val="000000"/>
                </a:solidFill>
                <a:latin typeface="Trebuchet MS" pitchFamily="34" charset="0"/>
              </a:rPr>
              <a:t> 2 – </a:t>
            </a:r>
            <a:r>
              <a:rPr lang="cs-CZ" altLang="de-DE" sz="2000" b="1">
                <a:solidFill>
                  <a:srgbClr val="000000"/>
                </a:solidFill>
                <a:latin typeface="Trebuchet MS" pitchFamily="34" charset="0"/>
              </a:rPr>
              <a:t>Dostupnost</a:t>
            </a:r>
            <a:r>
              <a:rPr lang="en-US" altLang="de-DE" sz="2000">
                <a:solidFill>
                  <a:srgbClr val="000000"/>
                </a:solidFill>
                <a:latin typeface="Trebuchet MS" pitchFamily="34" charset="0"/>
              </a:rPr>
              <a:t> - 21 proje</a:t>
            </a:r>
            <a:r>
              <a:rPr lang="cs-CZ" altLang="de-DE" sz="2000">
                <a:solidFill>
                  <a:srgbClr val="000000"/>
                </a:solidFill>
                <a:latin typeface="Trebuchet MS" pitchFamily="34" charset="0"/>
              </a:rPr>
              <a:t>ktů</a:t>
            </a:r>
            <a:endParaRPr lang="en-US" altLang="de-DE" sz="2000">
              <a:solidFill>
                <a:srgbClr val="000000"/>
              </a:solidFill>
              <a:latin typeface="Trebuchet MS" pitchFamily="34" charset="0"/>
            </a:endParaRPr>
          </a:p>
          <a:p>
            <a:pPr lvl="1" eaLnBrk="1" hangingPunct="1"/>
            <a:r>
              <a:rPr lang="en-US" altLang="de-DE" sz="2000" u="sng">
                <a:solidFill>
                  <a:srgbClr val="000000"/>
                </a:solidFill>
                <a:latin typeface="Trebuchet MS" pitchFamily="34" charset="0"/>
              </a:rPr>
              <a:t>Priorit</a:t>
            </a:r>
            <a:r>
              <a:rPr lang="cs-CZ" altLang="de-DE" sz="2000" u="sng">
                <a:solidFill>
                  <a:srgbClr val="000000"/>
                </a:solidFill>
                <a:latin typeface="Trebuchet MS" pitchFamily="34" charset="0"/>
              </a:rPr>
              <a:t>a</a:t>
            </a:r>
            <a:r>
              <a:rPr lang="en-US" altLang="de-DE" sz="2000" u="sng">
                <a:solidFill>
                  <a:srgbClr val="000000"/>
                </a:solidFill>
                <a:latin typeface="Trebuchet MS" pitchFamily="34" charset="0"/>
              </a:rPr>
              <a:t> 3</a:t>
            </a:r>
            <a:r>
              <a:rPr lang="en-US" altLang="de-DE" sz="2000">
                <a:solidFill>
                  <a:srgbClr val="000000"/>
                </a:solidFill>
                <a:latin typeface="Trebuchet MS" pitchFamily="34" charset="0"/>
              </a:rPr>
              <a:t> – </a:t>
            </a:r>
            <a:r>
              <a:rPr lang="cs-CZ" altLang="de-DE" sz="2000" b="1">
                <a:solidFill>
                  <a:srgbClr val="000000"/>
                </a:solidFill>
                <a:latin typeface="Trebuchet MS" pitchFamily="34" charset="0"/>
              </a:rPr>
              <a:t>Životní prostředí </a:t>
            </a:r>
            <a:r>
              <a:rPr lang="en-US" altLang="de-DE" sz="2000">
                <a:solidFill>
                  <a:srgbClr val="000000"/>
                </a:solidFill>
                <a:latin typeface="Trebuchet MS" pitchFamily="34" charset="0"/>
              </a:rPr>
              <a:t>- 42 proje</a:t>
            </a:r>
            <a:r>
              <a:rPr lang="cs-CZ" altLang="de-DE" sz="2000">
                <a:solidFill>
                  <a:srgbClr val="000000"/>
                </a:solidFill>
                <a:latin typeface="Trebuchet MS" pitchFamily="34" charset="0"/>
              </a:rPr>
              <a:t>ktů </a:t>
            </a:r>
            <a:endParaRPr lang="en-US" altLang="de-DE" sz="2000">
              <a:solidFill>
                <a:srgbClr val="000000"/>
              </a:solidFill>
              <a:latin typeface="Trebuchet MS" pitchFamily="34" charset="0"/>
            </a:endParaRPr>
          </a:p>
          <a:p>
            <a:pPr lvl="1" eaLnBrk="1" hangingPunct="1"/>
            <a:r>
              <a:rPr lang="en-US" altLang="de-DE" sz="2000">
                <a:solidFill>
                  <a:srgbClr val="000000"/>
                </a:solidFill>
                <a:latin typeface="Trebuchet MS" pitchFamily="34" charset="0"/>
              </a:rPr>
              <a:t>Priorit</a:t>
            </a:r>
            <a:r>
              <a:rPr lang="cs-CZ" altLang="de-DE" sz="2000">
                <a:solidFill>
                  <a:srgbClr val="000000"/>
                </a:solidFill>
                <a:latin typeface="Trebuchet MS" pitchFamily="34" charset="0"/>
              </a:rPr>
              <a:t>a</a:t>
            </a:r>
            <a:r>
              <a:rPr lang="en-US" altLang="de-DE" sz="2000">
                <a:solidFill>
                  <a:srgbClr val="000000"/>
                </a:solidFill>
                <a:latin typeface="Trebuchet MS" pitchFamily="34" charset="0"/>
              </a:rPr>
              <a:t> 4 – </a:t>
            </a:r>
            <a:r>
              <a:rPr lang="cs-CZ" altLang="de-DE" sz="2000" b="1">
                <a:solidFill>
                  <a:srgbClr val="000000"/>
                </a:solidFill>
                <a:latin typeface="Trebuchet MS" pitchFamily="34" charset="0"/>
              </a:rPr>
              <a:t>Konkurenceschopnost </a:t>
            </a:r>
            <a:r>
              <a:rPr lang="en-US" altLang="de-DE" sz="2000">
                <a:solidFill>
                  <a:srgbClr val="000000"/>
                </a:solidFill>
                <a:latin typeface="Trebuchet MS" pitchFamily="34" charset="0"/>
              </a:rPr>
              <a:t>- 31 proje</a:t>
            </a:r>
            <a:r>
              <a:rPr lang="cs-CZ" altLang="de-DE" sz="2000">
                <a:solidFill>
                  <a:srgbClr val="000000"/>
                </a:solidFill>
                <a:latin typeface="Trebuchet MS" pitchFamily="34" charset="0"/>
              </a:rPr>
              <a:t>ktů</a:t>
            </a:r>
            <a:endParaRPr lang="en-US" altLang="de-DE" sz="20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288" y="188913"/>
            <a:ext cx="568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42913" indent="-442913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de-DE" sz="2800" dirty="0" smtClean="0">
                <a:solidFill>
                  <a:schemeClr val="bg1"/>
                </a:solidFill>
                <a:latin typeface="Trebuchet MS" pitchFamily="34" charset="0"/>
              </a:rPr>
              <a:t>Období </a:t>
            </a:r>
            <a:r>
              <a:rPr lang="en-US" altLang="de-DE" sz="2800" dirty="0" smtClean="0">
                <a:solidFill>
                  <a:schemeClr val="bg1"/>
                </a:solidFill>
                <a:latin typeface="Trebuchet MS" pitchFamily="34" charset="0"/>
              </a:rPr>
              <a:t>2007-2013</a:t>
            </a:r>
            <a:r>
              <a:rPr lang="cs-CZ" altLang="de-DE" sz="2800" dirty="0" smtClean="0">
                <a:solidFill>
                  <a:schemeClr val="bg1"/>
                </a:solidFill>
                <a:latin typeface="Trebuchet MS" pitchFamily="34" charset="0"/>
              </a:rPr>
              <a:t> v číslech</a:t>
            </a:r>
            <a:r>
              <a:rPr lang="en-US" altLang="de-DE" sz="28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5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39730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Typy institucí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693590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• </a:t>
            </a:r>
            <a:r>
              <a:rPr lang="cs-CZ" sz="2400" dirty="0"/>
              <a:t>Veřejné orgány </a:t>
            </a:r>
            <a:r>
              <a:rPr lang="cs-CZ" sz="2400" dirty="0" smtClean="0"/>
              <a:t>s </a:t>
            </a:r>
            <a:r>
              <a:rPr lang="cs-CZ" sz="2400" dirty="0"/>
              <a:t>příslušnými </a:t>
            </a:r>
            <a:r>
              <a:rPr lang="cs-CZ" sz="2400" dirty="0" smtClean="0"/>
              <a:t>subjekty</a:t>
            </a:r>
          </a:p>
          <a:p>
            <a:pPr>
              <a:buSzPct val="120000"/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smtClean="0"/>
              <a:t>Regionální </a:t>
            </a:r>
            <a:r>
              <a:rPr lang="cs-CZ" sz="2400" dirty="0"/>
              <a:t>rozvojové a inovační agentury</a:t>
            </a:r>
          </a:p>
          <a:p>
            <a:r>
              <a:rPr lang="cs-CZ" sz="2400" dirty="0"/>
              <a:t>• </a:t>
            </a:r>
            <a:r>
              <a:rPr lang="cs-CZ" sz="2400" dirty="0" smtClean="0"/>
              <a:t>Soukromé podniky </a:t>
            </a:r>
            <a:r>
              <a:rPr lang="cs-CZ" sz="2400" dirty="0"/>
              <a:t>(včetně malých a středních podniků)</a:t>
            </a:r>
          </a:p>
          <a:p>
            <a:r>
              <a:rPr lang="cs-CZ" sz="2400" dirty="0"/>
              <a:t>• Obchodní komory a </a:t>
            </a:r>
            <a:r>
              <a:rPr lang="cs-CZ" sz="2400" dirty="0" smtClean="0"/>
              <a:t>další </a:t>
            </a:r>
            <a:r>
              <a:rPr lang="cs-CZ" sz="2400" dirty="0" smtClean="0"/>
              <a:t>sdružení</a:t>
            </a:r>
            <a:endParaRPr lang="cs-CZ" sz="2400" dirty="0"/>
          </a:p>
          <a:p>
            <a:r>
              <a:rPr lang="cs-CZ" sz="2400" dirty="0"/>
              <a:t>• N</a:t>
            </a:r>
            <a:r>
              <a:rPr lang="cs-CZ" sz="2400" dirty="0" smtClean="0"/>
              <a:t>eziskové organizace</a:t>
            </a:r>
            <a:endParaRPr lang="cs-CZ" sz="2400" dirty="0"/>
          </a:p>
          <a:p>
            <a:r>
              <a:rPr lang="cs-CZ" sz="2400" dirty="0"/>
              <a:t>• Finanční instituce</a:t>
            </a:r>
          </a:p>
          <a:p>
            <a:r>
              <a:rPr lang="cs-CZ" sz="2400" dirty="0"/>
              <a:t>• V</a:t>
            </a:r>
            <a:r>
              <a:rPr lang="cs-CZ" sz="2400" dirty="0" smtClean="0"/>
              <a:t>ysoké </a:t>
            </a:r>
            <a:r>
              <a:rPr lang="cs-CZ" sz="2400" dirty="0"/>
              <a:t>školy </a:t>
            </a:r>
            <a:r>
              <a:rPr lang="cs-CZ" sz="2400" dirty="0" smtClean="0"/>
              <a:t>a výzkumné </a:t>
            </a:r>
            <a:r>
              <a:rPr lang="cs-CZ" sz="2400" dirty="0" smtClean="0"/>
              <a:t>ústavy, </a:t>
            </a:r>
            <a:r>
              <a:rPr lang="cs-CZ" sz="2400" dirty="0" smtClean="0"/>
              <a:t>instituce transferu technologií </a:t>
            </a:r>
            <a:endParaRPr lang="cs-CZ" sz="2400" dirty="0"/>
          </a:p>
          <a:p>
            <a:r>
              <a:rPr lang="cs-CZ" sz="2400" dirty="0"/>
              <a:t>• Dodavatelé energie </a:t>
            </a:r>
            <a:endParaRPr lang="cs-CZ" sz="2400" dirty="0" smtClean="0"/>
          </a:p>
          <a:p>
            <a:r>
              <a:rPr lang="cs-CZ" sz="2400" dirty="0" smtClean="0"/>
              <a:t>• </a:t>
            </a:r>
            <a:r>
              <a:rPr lang="cs-CZ" sz="2400" dirty="0"/>
              <a:t>Environmentální zařízení</a:t>
            </a:r>
          </a:p>
          <a:p>
            <a:r>
              <a:rPr lang="cs-CZ" sz="2400" dirty="0"/>
              <a:t>• V</a:t>
            </a:r>
            <a:r>
              <a:rPr lang="cs-CZ" sz="2400" dirty="0" smtClean="0"/>
              <a:t>zdělávací </a:t>
            </a:r>
            <a:r>
              <a:rPr lang="cs-CZ" sz="2400" dirty="0" smtClean="0"/>
              <a:t>organizace </a:t>
            </a:r>
            <a:r>
              <a:rPr lang="cs-CZ" sz="2400" dirty="0" smtClean="0"/>
              <a:t>a organizace odborné </a:t>
            </a:r>
            <a:r>
              <a:rPr lang="cs-CZ" sz="2400" dirty="0"/>
              <a:t>přípravy </a:t>
            </a:r>
            <a:endParaRPr lang="cs-CZ" sz="2400" dirty="0" smtClean="0"/>
          </a:p>
          <a:p>
            <a:r>
              <a:rPr lang="cs-CZ" sz="2400" dirty="0" smtClean="0"/>
              <a:t>• </a:t>
            </a:r>
            <a:r>
              <a:rPr lang="cs-CZ" sz="2400" dirty="0"/>
              <a:t>Dopravci a poskytovatelé infrastruktury</a:t>
            </a:r>
          </a:p>
        </p:txBody>
      </p:sp>
    </p:spTree>
    <p:extLst>
      <p:ext uri="{BB962C8B-B14F-4D97-AF65-F5344CB8AC3E}">
        <p14:creationId xmlns:p14="http://schemas.microsoft.com/office/powerpoint/2010/main" val="171532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844823"/>
            <a:ext cx="5958623" cy="4842545"/>
          </a:xfrm>
        </p:spPr>
        <p:txBody>
          <a:bodyPr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b="1" dirty="0" err="1" smtClean="0"/>
              <a:t>AoI</a:t>
            </a:r>
            <a:r>
              <a:rPr lang="cs-CZ" sz="1700" b="1" dirty="0" smtClean="0"/>
              <a:t> - Zlepšení rámcových podmínek pro inovace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dirty="0" smtClean="0"/>
              <a:t>Projekt </a:t>
            </a:r>
            <a:r>
              <a:rPr lang="cs-CZ" sz="1700" b="1" u="sng" dirty="0" smtClean="0"/>
              <a:t>NANOFORCE</a:t>
            </a:r>
            <a:r>
              <a:rPr lang="cs-CZ" sz="1700" dirty="0" smtClean="0"/>
              <a:t> – Využití nanotechnologie (NT) v podnicích ze sektoru chemického průmyslu – jak propojit vědecké znalostí s podnikáním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i="1" u="sng" dirty="0" smtClean="0"/>
              <a:t>Cíl</a:t>
            </a:r>
            <a:r>
              <a:rPr lang="cs-CZ" sz="1700" i="1" dirty="0" smtClean="0"/>
              <a:t>: Vytvoření sítě veřejných a soukromých subjektů v sektoru nanotechnologií a převedení nejslibnějších laboratorních výsledků do skutečných průmyslových aplikací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i="1" u="sng" dirty="0" smtClean="0"/>
              <a:t>Aktivity:</a:t>
            </a:r>
            <a:r>
              <a:rPr lang="cs-CZ" sz="1700" i="1" dirty="0" smtClean="0"/>
              <a:t> </a:t>
            </a:r>
            <a:r>
              <a:rPr lang="cs-CZ" sz="1700" i="1" dirty="0">
                <a:latin typeface="Arial"/>
                <a:cs typeface="Arial"/>
              </a:rPr>
              <a:t>Rozvíjení </a:t>
            </a:r>
            <a:r>
              <a:rPr lang="cs-CZ" sz="1700" i="1" dirty="0" smtClean="0">
                <a:latin typeface="Arial"/>
                <a:cs typeface="Arial"/>
              </a:rPr>
              <a:t>osmi existujících nadnárodních </a:t>
            </a:r>
            <a:r>
              <a:rPr lang="cs-CZ" sz="1700" i="1" dirty="0">
                <a:latin typeface="Arial"/>
                <a:cs typeface="Arial"/>
              </a:rPr>
              <a:t>společností </a:t>
            </a:r>
            <a:r>
              <a:rPr lang="cs-CZ" sz="1700" i="1" dirty="0" smtClean="0">
                <a:latin typeface="Arial"/>
                <a:cs typeface="Arial"/>
              </a:rPr>
              <a:t>směrem k uplatnění výsledků </a:t>
            </a:r>
            <a:r>
              <a:rPr lang="cs-CZ" sz="1700" i="1" dirty="0">
                <a:latin typeface="Arial"/>
                <a:cs typeface="Arial"/>
              </a:rPr>
              <a:t>výzkumu v praxi a v </a:t>
            </a:r>
            <a:r>
              <a:rPr lang="cs-CZ" sz="1700" i="1" dirty="0" smtClean="0">
                <a:latin typeface="Arial"/>
                <a:cs typeface="Arial"/>
              </a:rPr>
              <a:t>obchodování; </a:t>
            </a:r>
            <a:r>
              <a:rPr lang="cs-CZ" sz="1700" i="1" dirty="0" smtClean="0"/>
              <a:t>Posouzení vlivu tří hlavních </a:t>
            </a:r>
            <a:r>
              <a:rPr lang="cs-CZ" sz="1700" i="1" dirty="0" err="1" smtClean="0"/>
              <a:t>nanomateriálů</a:t>
            </a:r>
            <a:r>
              <a:rPr lang="cs-CZ" sz="1700" i="1" dirty="0" smtClean="0"/>
              <a:t> (využívaných ve </a:t>
            </a:r>
            <a:r>
              <a:rPr lang="cs-CZ" sz="1700" i="1" dirty="0" err="1" smtClean="0"/>
              <a:t>stř</a:t>
            </a:r>
            <a:r>
              <a:rPr lang="cs-CZ" sz="1700" i="1" dirty="0" smtClean="0"/>
              <a:t>. Evropě) na lidské zdraví a na ŽP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i="1" u="sng" dirty="0" smtClean="0"/>
              <a:t>Výstupy</a:t>
            </a:r>
            <a:r>
              <a:rPr lang="cs-CZ" sz="1700" i="1" dirty="0" smtClean="0"/>
              <a:t>: „</a:t>
            </a:r>
            <a:r>
              <a:rPr lang="cs-CZ" sz="1700" i="1" dirty="0" err="1"/>
              <a:t>N</a:t>
            </a:r>
            <a:r>
              <a:rPr lang="cs-CZ" sz="1700" i="1" dirty="0" err="1" smtClean="0"/>
              <a:t>anodeals</a:t>
            </a:r>
            <a:r>
              <a:rPr lang="cs-CZ" sz="1700" i="1" dirty="0" smtClean="0"/>
              <a:t> generátor“ </a:t>
            </a:r>
            <a:r>
              <a:rPr lang="cs-CZ" sz="1700" i="1" dirty="0" smtClean="0">
                <a:latin typeface="Arial"/>
                <a:cs typeface="Arial"/>
              </a:rPr>
              <a:t>» platforma ICT pro přenos výsledků výzkumu a znalostí do podnikání; NT plán, který pomůže vytipovat žádané návrhy v oblasti NT; Obchodní plán pro vytvoření ´Kapitálového fondu pro NT´</a:t>
            </a:r>
            <a:endParaRPr lang="cs-CZ" sz="17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211347"/>
            <a:ext cx="8291264" cy="504056"/>
          </a:xfrm>
        </p:spPr>
        <p:txBody>
          <a:bodyPr/>
          <a:lstStyle/>
          <a:p>
            <a:r>
              <a:rPr lang="cs-CZ" dirty="0" smtClean="0"/>
              <a:t>Inovace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38135" y="1916832"/>
            <a:ext cx="28662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0000"/>
                </a:solidFill>
              </a:rPr>
              <a:t>Celkový rozpočet: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2,267 </a:t>
            </a:r>
            <a:r>
              <a:rPr lang="cs-CZ" sz="1600" dirty="0" err="1" smtClean="0">
                <a:solidFill>
                  <a:srgbClr val="000000"/>
                </a:solidFill>
              </a:rPr>
              <a:t>Mio</a:t>
            </a:r>
            <a:r>
              <a:rPr lang="cs-CZ" sz="1600" dirty="0" smtClean="0">
                <a:solidFill>
                  <a:srgbClr val="000000"/>
                </a:solidFill>
              </a:rPr>
              <a:t> €</a:t>
            </a:r>
          </a:p>
          <a:p>
            <a:r>
              <a:rPr lang="cs-CZ" sz="1600" b="1" dirty="0" smtClean="0">
                <a:solidFill>
                  <a:srgbClr val="000000"/>
                </a:solidFill>
              </a:rPr>
              <a:t>Doba trvání: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05/2011-1/2014 (33měsíců)</a:t>
            </a:r>
          </a:p>
          <a:p>
            <a:endParaRPr lang="cs-CZ" sz="1600" b="1" dirty="0" smtClean="0">
              <a:solidFill>
                <a:srgbClr val="000000"/>
              </a:solidFill>
            </a:endParaRPr>
          </a:p>
          <a:p>
            <a:r>
              <a:rPr lang="cs-CZ" sz="1600" b="1" dirty="0" smtClean="0">
                <a:solidFill>
                  <a:srgbClr val="000000"/>
                </a:solidFill>
              </a:rPr>
              <a:t>7 ERDF partnerů: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LP: Akciová společnost s zaměřením </a:t>
            </a:r>
            <a:r>
              <a:rPr lang="cs-CZ" sz="1600" dirty="0" err="1" smtClean="0">
                <a:solidFill>
                  <a:srgbClr val="000000"/>
                </a:solidFill>
              </a:rPr>
              <a:t>chem</a:t>
            </a:r>
            <a:r>
              <a:rPr lang="cs-CZ" sz="1600" dirty="0" smtClean="0">
                <a:solidFill>
                  <a:srgbClr val="000000"/>
                </a:solidFill>
              </a:rPr>
              <a:t>. </a:t>
            </a:r>
            <a:r>
              <a:rPr lang="cs-CZ" sz="1600" dirty="0">
                <a:solidFill>
                  <a:srgbClr val="000000"/>
                </a:solidFill>
              </a:rPr>
              <a:t>p</a:t>
            </a:r>
            <a:r>
              <a:rPr lang="cs-CZ" sz="1600" dirty="0" smtClean="0">
                <a:solidFill>
                  <a:srgbClr val="000000"/>
                </a:solidFill>
              </a:rPr>
              <a:t>růmysl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Společnost </a:t>
            </a:r>
            <a:r>
              <a:rPr lang="cs-CZ" sz="1600" dirty="0">
                <a:solidFill>
                  <a:srgbClr val="000000"/>
                </a:solidFill>
              </a:rPr>
              <a:t>pro rozvoj </a:t>
            </a:r>
            <a:r>
              <a:rPr lang="cs-CZ" sz="1600" dirty="0" smtClean="0">
                <a:solidFill>
                  <a:srgbClr val="000000"/>
                </a:solidFill>
              </a:rPr>
              <a:t>nanotechnologií s regionální působností</a:t>
            </a:r>
            <a:endParaRPr lang="cs-CZ" sz="1600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Asociace </a:t>
            </a:r>
            <a:r>
              <a:rPr lang="cs-CZ" sz="1600" dirty="0" err="1" smtClean="0">
                <a:solidFill>
                  <a:srgbClr val="000000"/>
                </a:solidFill>
              </a:rPr>
              <a:t>chem</a:t>
            </a:r>
            <a:r>
              <a:rPr lang="cs-CZ" sz="1600" dirty="0" smtClean="0">
                <a:solidFill>
                  <a:srgbClr val="000000"/>
                </a:solidFill>
              </a:rPr>
              <a:t>. průmyslu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Univerzita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Společnost zaměřená na výzkum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Asociace </a:t>
            </a:r>
            <a:r>
              <a:rPr lang="cs-CZ" sz="1600" dirty="0" err="1" smtClean="0">
                <a:solidFill>
                  <a:srgbClr val="000000"/>
                </a:solidFill>
              </a:rPr>
              <a:t>chem</a:t>
            </a:r>
            <a:r>
              <a:rPr lang="cs-CZ" sz="1600" dirty="0" smtClean="0">
                <a:solidFill>
                  <a:srgbClr val="000000"/>
                </a:solidFill>
              </a:rPr>
              <a:t>. </a:t>
            </a:r>
            <a:r>
              <a:rPr lang="cs-CZ" sz="1600" dirty="0">
                <a:solidFill>
                  <a:srgbClr val="000000"/>
                </a:solidFill>
              </a:rPr>
              <a:t>a</a:t>
            </a:r>
            <a:r>
              <a:rPr lang="cs-CZ" sz="1600" dirty="0" smtClean="0">
                <a:solidFill>
                  <a:srgbClr val="000000"/>
                </a:solidFill>
              </a:rPr>
              <a:t> farmaceut. průmyslu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smtClean="0">
                <a:solidFill>
                  <a:srgbClr val="000000"/>
                </a:solidFill>
              </a:rPr>
              <a:t>Akademie věd - </a:t>
            </a:r>
            <a:r>
              <a:rPr lang="cs-CZ" sz="1600" dirty="0" smtClean="0">
                <a:solidFill>
                  <a:srgbClr val="000000"/>
                </a:solidFill>
              </a:rPr>
              <a:t>Ústav fyziky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92696"/>
            <a:ext cx="3419872" cy="9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6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844824"/>
            <a:ext cx="5976664" cy="4680520"/>
          </a:xfrm>
          <a:ln>
            <a:noFill/>
          </a:ln>
        </p:spPr>
        <p:txBody>
          <a:bodyPr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b="1" dirty="0" err="1" smtClean="0"/>
              <a:t>AoI</a:t>
            </a:r>
            <a:r>
              <a:rPr lang="cs-CZ" sz="1700" b="1" dirty="0" smtClean="0"/>
              <a:t> - Podpora udržitelné a bezpečné mobility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dirty="0" smtClean="0"/>
              <a:t>Projekt </a:t>
            </a:r>
            <a:r>
              <a:rPr lang="cs-CZ" sz="1700" b="1" u="sng" dirty="0" smtClean="0"/>
              <a:t>GUTS</a:t>
            </a:r>
            <a:r>
              <a:rPr lang="cs-CZ" sz="1700" b="1" dirty="0" smtClean="0"/>
              <a:t> </a:t>
            </a:r>
            <a:r>
              <a:rPr lang="cs-CZ" sz="1700" dirty="0" smtClean="0"/>
              <a:t>– Podpora systémů zelené dopravy</a:t>
            </a:r>
            <a:endParaRPr lang="cs-CZ" sz="1700" i="1" u="sng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i="1" u="sng" dirty="0" smtClean="0"/>
              <a:t>Cíl</a:t>
            </a:r>
            <a:r>
              <a:rPr lang="cs-CZ" sz="1700" i="1" dirty="0" smtClean="0"/>
              <a:t>: Vytvoření silnější institucionální, finanční a technolog. základny pro rozvoj ekologického veřejného dopravního systému (zejména kolejové dopravy)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i="1" u="sng" dirty="0" smtClean="0"/>
              <a:t>Aktivity:</a:t>
            </a:r>
            <a:r>
              <a:rPr lang="cs-CZ" sz="1700" i="1" dirty="0"/>
              <a:t> Zkoumání využití inovativních solárních systémů v městské veřejné dopravě (lanovka), využití PPP pro veřejnou dopravu poháněnou biopalivy, využití pohonných jednotek </a:t>
            </a:r>
            <a:r>
              <a:rPr lang="cs-CZ" sz="1700" i="1" dirty="0" err="1"/>
              <a:t>jednotek</a:t>
            </a:r>
            <a:r>
              <a:rPr lang="cs-CZ" sz="1700" i="1" dirty="0"/>
              <a:t> </a:t>
            </a:r>
            <a:r>
              <a:rPr lang="cs-CZ" sz="1700" i="1" dirty="0" smtClean="0"/>
              <a:t>CNG; Instalace solárního panelu a vybavení pro využití biopaliv – testování lehké železniční dopravy na bionaftu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i="1" u="sng" dirty="0" smtClean="0"/>
              <a:t>Výstupy:</a:t>
            </a:r>
            <a:r>
              <a:rPr lang="cs-CZ" sz="1700" i="1" dirty="0" smtClean="0"/>
              <a:t> Pilotně ověřené studie proveditelnosti; Místní a regionální analýzy systémů dopravy a možností jejich rozvoje; Nadnárodní strategie ekologicky vhodnějších veřejných dopravních systémů</a:t>
            </a:r>
            <a:endParaRPr lang="cs-CZ" sz="17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211347"/>
            <a:ext cx="8291264" cy="504056"/>
          </a:xfrm>
        </p:spPr>
        <p:txBody>
          <a:bodyPr/>
          <a:lstStyle/>
          <a:p>
            <a:r>
              <a:rPr lang="cs-CZ" dirty="0" smtClean="0"/>
              <a:t>Dostupnost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56176" y="2132856"/>
            <a:ext cx="286620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0000"/>
                </a:solidFill>
              </a:rPr>
              <a:t>Celkový rozpočet: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2,052 </a:t>
            </a:r>
            <a:r>
              <a:rPr lang="cs-CZ" sz="1600" dirty="0" err="1" smtClean="0">
                <a:solidFill>
                  <a:srgbClr val="000000"/>
                </a:solidFill>
              </a:rPr>
              <a:t>Mio</a:t>
            </a:r>
            <a:r>
              <a:rPr lang="cs-CZ" sz="1600" dirty="0" smtClean="0">
                <a:solidFill>
                  <a:srgbClr val="000000"/>
                </a:solidFill>
              </a:rPr>
              <a:t> €</a:t>
            </a:r>
          </a:p>
          <a:p>
            <a:r>
              <a:rPr lang="cs-CZ" sz="1600" b="1" dirty="0" smtClean="0">
                <a:solidFill>
                  <a:srgbClr val="000000"/>
                </a:solidFill>
              </a:rPr>
              <a:t>Doba trvání: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03/2010-04/2013 (38 měsíců)</a:t>
            </a:r>
          </a:p>
          <a:p>
            <a:endParaRPr lang="cs-CZ" sz="1600" dirty="0" smtClean="0">
              <a:solidFill>
                <a:srgbClr val="000000"/>
              </a:solidFill>
            </a:endParaRPr>
          </a:p>
          <a:p>
            <a:r>
              <a:rPr lang="cs-CZ" sz="1600" b="1" dirty="0">
                <a:solidFill>
                  <a:srgbClr val="000000"/>
                </a:solidFill>
              </a:rPr>
              <a:t>8</a:t>
            </a:r>
            <a:r>
              <a:rPr lang="cs-CZ" sz="1600" b="1" dirty="0" smtClean="0">
                <a:solidFill>
                  <a:srgbClr val="000000"/>
                </a:solidFill>
              </a:rPr>
              <a:t> ERDF partnerů: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i="1" dirty="0" smtClean="0">
                <a:solidFill>
                  <a:srgbClr val="000000"/>
                </a:solidFill>
              </a:rPr>
              <a:t>LP: Město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Region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Centrum vzdělávání a šíření znalostí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Obec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Ústav pro výzkum silnic a mostů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Občanské sdružení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Dopravní společnost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Agentura místní dopravy</a:t>
            </a:r>
          </a:p>
          <a:p>
            <a:endParaRPr lang="cs-CZ" dirty="0" smtClean="0">
              <a:solidFill>
                <a:srgbClr val="0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92696"/>
            <a:ext cx="3419872" cy="9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8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772816"/>
            <a:ext cx="5904656" cy="4896544"/>
          </a:xfrm>
        </p:spPr>
        <p:txBody>
          <a:bodyPr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b="1" dirty="0" err="1" smtClean="0"/>
              <a:t>AoI</a:t>
            </a:r>
            <a:r>
              <a:rPr lang="cs-CZ" sz="1700" b="1" dirty="0" smtClean="0"/>
              <a:t> – Podpora využívání obnovitelných zdrojů energie a zvýšení energetické účinnosti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dirty="0" smtClean="0"/>
              <a:t>Projekt </a:t>
            </a:r>
            <a:r>
              <a:rPr lang="cs-CZ" sz="1700" b="1" u="sng" dirty="0" smtClean="0"/>
              <a:t>CEC5</a:t>
            </a:r>
            <a:r>
              <a:rPr lang="cs-CZ" sz="1700" b="1" dirty="0" smtClean="0"/>
              <a:t> – </a:t>
            </a:r>
            <a:r>
              <a:rPr lang="cs-CZ" sz="1700" dirty="0" smtClean="0"/>
              <a:t>Ukázky energetické účinnosti a využití obnovitelných zdrojů na příkladech budov spadajících do veřejného sektoru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i="1" u="sng" dirty="0" smtClean="0"/>
              <a:t>Cíl</a:t>
            </a:r>
            <a:r>
              <a:rPr lang="cs-CZ" sz="1700" i="1" dirty="0" smtClean="0"/>
              <a:t>: Zajištění podpory využívání energie z obnovitelných zdrojů prostřednictvím aplikací ve veřejných budovách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i="1" u="sng" dirty="0" smtClean="0"/>
              <a:t>Aktivity:</a:t>
            </a:r>
            <a:r>
              <a:rPr lang="cs-CZ" sz="1700" i="1" dirty="0" smtClean="0"/>
              <a:t> Vzorky 8 pilotních domů s uplatněním nových standardů pro </a:t>
            </a:r>
            <a:r>
              <a:rPr lang="cs-CZ" sz="1700" i="1" dirty="0" err="1" smtClean="0"/>
              <a:t>energ</a:t>
            </a:r>
            <a:r>
              <a:rPr lang="cs-CZ" sz="1700" i="1" dirty="0" smtClean="0"/>
              <a:t>. </a:t>
            </a:r>
            <a:r>
              <a:rPr lang="cs-CZ" sz="1700" i="1" dirty="0"/>
              <a:t>ú</a:t>
            </a:r>
            <a:r>
              <a:rPr lang="cs-CZ" sz="1700" i="1" dirty="0" smtClean="0"/>
              <a:t>činnost (např. objekt Ústav sociální péče Lidmaň – investice 20mil. Kč); Realizace společného postupu osvědčování pro ekologické odpady veřejných budov; Nastavení parametrů vzorových budov; Vytvoření nadnárodní sítě</a:t>
            </a:r>
            <a:endParaRPr lang="cs-CZ" sz="1700" b="1" i="1" u="sng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i="1" u="sng" dirty="0" smtClean="0"/>
              <a:t>Výstupy:</a:t>
            </a:r>
            <a:r>
              <a:rPr lang="cs-CZ" sz="1700" i="1" dirty="0" smtClean="0"/>
              <a:t> Vytvoření fondu znalostí (souhrn technik, metod, uplatnění investic); Výukové programy založené na poznatcích z realizace a fungování pilotních investic</a:t>
            </a:r>
            <a:endParaRPr lang="cs-CZ" sz="17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211347"/>
            <a:ext cx="8291264" cy="504056"/>
          </a:xfrm>
        </p:spPr>
        <p:txBody>
          <a:bodyPr/>
          <a:lstStyle/>
          <a:p>
            <a:r>
              <a:rPr lang="cs-CZ" dirty="0" smtClean="0"/>
              <a:t>Životní prostředí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21552" y="1772816"/>
            <a:ext cx="28662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0000"/>
                </a:solidFill>
              </a:rPr>
              <a:t>Celkový rozpočet: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4,466 </a:t>
            </a:r>
            <a:r>
              <a:rPr lang="cs-CZ" sz="1600" dirty="0" err="1" smtClean="0">
                <a:solidFill>
                  <a:srgbClr val="000000"/>
                </a:solidFill>
              </a:rPr>
              <a:t>Mio</a:t>
            </a:r>
            <a:r>
              <a:rPr lang="cs-CZ" sz="1600" dirty="0" smtClean="0">
                <a:solidFill>
                  <a:srgbClr val="000000"/>
                </a:solidFill>
              </a:rPr>
              <a:t> €</a:t>
            </a:r>
          </a:p>
          <a:p>
            <a:r>
              <a:rPr lang="cs-CZ" sz="1600" b="1" dirty="0" smtClean="0">
                <a:solidFill>
                  <a:srgbClr val="000000"/>
                </a:solidFill>
              </a:rPr>
              <a:t>Doba trvání: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10/2011-09/2014 (36 měsíců)</a:t>
            </a:r>
          </a:p>
          <a:p>
            <a:endParaRPr lang="cs-CZ" sz="1600" dirty="0" smtClean="0">
              <a:solidFill>
                <a:srgbClr val="000000"/>
              </a:solidFill>
            </a:endParaRPr>
          </a:p>
          <a:p>
            <a:r>
              <a:rPr lang="cs-CZ" sz="1600" b="1" dirty="0" smtClean="0">
                <a:solidFill>
                  <a:srgbClr val="000000"/>
                </a:solidFill>
              </a:rPr>
              <a:t>13 ERDF partnerů: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i="1" dirty="0" smtClean="0">
                <a:solidFill>
                  <a:srgbClr val="000000"/>
                </a:solidFill>
              </a:rPr>
              <a:t>LP: </a:t>
            </a:r>
            <a:r>
              <a:rPr lang="cs-CZ" sz="1600" i="1" dirty="0" err="1" smtClean="0">
                <a:solidFill>
                  <a:srgbClr val="000000"/>
                </a:solidFill>
              </a:rPr>
              <a:t>Reg</a:t>
            </a:r>
            <a:r>
              <a:rPr lang="cs-CZ" sz="1600" i="1" dirty="0" smtClean="0">
                <a:solidFill>
                  <a:srgbClr val="000000"/>
                </a:solidFill>
              </a:rPr>
              <a:t>. rozvojová agentura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Komora architektů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Energetická agentura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Regiony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Ministerstvo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Unie regionů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Město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RRA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Ústav výstavby a inženýrství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92696"/>
            <a:ext cx="3419872" cy="9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72816"/>
            <a:ext cx="5976664" cy="4824536"/>
          </a:xfrm>
        </p:spPr>
        <p:txBody>
          <a:bodyPr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b="1" dirty="0" err="1" smtClean="0"/>
              <a:t>AoI</a:t>
            </a:r>
            <a:r>
              <a:rPr lang="cs-CZ" sz="1700" b="1" dirty="0" smtClean="0"/>
              <a:t> – kapitalizace kulturních zdrojů pro atraktivnější města a regiony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dirty="0" smtClean="0"/>
              <a:t>Projekt </a:t>
            </a:r>
            <a:r>
              <a:rPr lang="cs-CZ" sz="1700" b="1" u="sng" dirty="0" smtClean="0"/>
              <a:t>CUSTODES</a:t>
            </a:r>
            <a:r>
              <a:rPr lang="cs-CZ" sz="1700" dirty="0" smtClean="0"/>
              <a:t> – Oblasti s kulturním dědictvím a turismus - Rozvoj evropských strategií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i="1" u="sng" dirty="0" smtClean="0"/>
              <a:t>Cíl</a:t>
            </a:r>
            <a:r>
              <a:rPr lang="cs-CZ" sz="1700" i="1" dirty="0" smtClean="0"/>
              <a:t>: Rozvíjení produktů, </a:t>
            </a:r>
            <a:r>
              <a:rPr lang="cs-CZ" sz="1700" i="1" dirty="0" err="1" smtClean="0"/>
              <a:t>kt</a:t>
            </a:r>
            <a:r>
              <a:rPr lang="cs-CZ" sz="1700" i="1" dirty="0" smtClean="0"/>
              <a:t>. využijí potenciál menších kulturních památek</a:t>
            </a:r>
            <a:r>
              <a:rPr lang="cs-CZ" sz="1700" i="1" dirty="0"/>
              <a:t> </a:t>
            </a:r>
            <a:r>
              <a:rPr lang="cs-CZ" sz="1700" i="1" dirty="0" smtClean="0"/>
              <a:t>(obvykle vyloučených z hlavních turistických tras)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i="1" u="sng" dirty="0" smtClean="0"/>
              <a:t>Aktivity:</a:t>
            </a:r>
            <a:r>
              <a:rPr lang="cs-CZ" sz="1700" i="1" dirty="0" smtClean="0"/>
              <a:t> Kongresová turistika ve středověkých hradech; Modely využití archeolog. dědictví </a:t>
            </a:r>
            <a:r>
              <a:rPr lang="cs-CZ" sz="1700" i="1" dirty="0"/>
              <a:t>(</a:t>
            </a:r>
            <a:r>
              <a:rPr lang="cs-CZ" sz="1700" i="1" dirty="0" smtClean="0"/>
              <a:t>Slovanské hradiště Mikulčice, různá </a:t>
            </a:r>
            <a:r>
              <a:rPr lang="cs-CZ" sz="1700" i="1" dirty="0" err="1" smtClean="0"/>
              <a:t>náleziště</a:t>
            </a:r>
            <a:r>
              <a:rPr lang="cs-CZ" sz="1700" i="1" dirty="0" smtClean="0"/>
              <a:t>);  Analýza využití památek jako kulturně-</a:t>
            </a:r>
            <a:r>
              <a:rPr lang="cs-CZ" sz="1700" i="1" dirty="0" err="1" smtClean="0"/>
              <a:t>hist.produktu</a:t>
            </a:r>
            <a:r>
              <a:rPr lang="cs-CZ" sz="1700" i="1" dirty="0" smtClean="0"/>
              <a:t>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700" i="1" u="sng" dirty="0" smtClean="0"/>
              <a:t>Výstupy:</a:t>
            </a:r>
            <a:r>
              <a:rPr lang="cs-CZ" sz="1700" i="1" dirty="0" smtClean="0"/>
              <a:t> </a:t>
            </a:r>
            <a:r>
              <a:rPr lang="cs-CZ" sz="1700" i="1" dirty="0"/>
              <a:t>Modely rozvoje </a:t>
            </a:r>
            <a:r>
              <a:rPr lang="cs-CZ" sz="1700" i="1" dirty="0" smtClean="0"/>
              <a:t>rozptýlených hotelů; Nové IT služby pro propagaci oblastí; Strategie a směrnice pro zapracování výsledků projektu a následné včlenění do místního plánování; Memorandum o spolupráci (Asociace poskytující služby zřízena partnery, otevřená ostatním subjektům)</a:t>
            </a:r>
            <a:endParaRPr lang="cs-CZ" sz="17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211347"/>
            <a:ext cx="8291264" cy="504056"/>
          </a:xfrm>
        </p:spPr>
        <p:txBody>
          <a:bodyPr/>
          <a:lstStyle/>
          <a:p>
            <a:r>
              <a:rPr lang="cs-CZ" dirty="0" smtClean="0"/>
              <a:t>Konkurenceschopnost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00192" y="1916832"/>
            <a:ext cx="27363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0000"/>
                </a:solidFill>
              </a:rPr>
              <a:t>Celkový rozpočet: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1,434 </a:t>
            </a:r>
            <a:r>
              <a:rPr lang="cs-CZ" sz="1600" dirty="0" err="1" smtClean="0">
                <a:solidFill>
                  <a:srgbClr val="000000"/>
                </a:solidFill>
              </a:rPr>
              <a:t>Mio</a:t>
            </a:r>
            <a:r>
              <a:rPr lang="cs-CZ" sz="1600" dirty="0" smtClean="0">
                <a:solidFill>
                  <a:srgbClr val="000000"/>
                </a:solidFill>
              </a:rPr>
              <a:t> €</a:t>
            </a:r>
          </a:p>
          <a:p>
            <a:r>
              <a:rPr lang="cs-CZ" sz="1600" b="1" dirty="0" smtClean="0">
                <a:solidFill>
                  <a:srgbClr val="000000"/>
                </a:solidFill>
              </a:rPr>
              <a:t>Doba trvání: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11/2008-10/2011 (36 měsíců)</a:t>
            </a:r>
          </a:p>
          <a:p>
            <a:endParaRPr lang="cs-CZ" sz="1600" dirty="0" smtClean="0">
              <a:solidFill>
                <a:srgbClr val="000000"/>
              </a:solidFill>
            </a:endParaRPr>
          </a:p>
          <a:p>
            <a:r>
              <a:rPr lang="cs-CZ" sz="1600" b="1" dirty="0">
                <a:solidFill>
                  <a:srgbClr val="000000"/>
                </a:solidFill>
              </a:rPr>
              <a:t>7</a:t>
            </a:r>
            <a:r>
              <a:rPr lang="cs-CZ" sz="1600" b="1" dirty="0" smtClean="0">
                <a:solidFill>
                  <a:srgbClr val="000000"/>
                </a:solidFill>
              </a:rPr>
              <a:t> ERDF partnerů: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i="1" dirty="0" smtClean="0">
                <a:solidFill>
                  <a:srgbClr val="000000"/>
                </a:solidFill>
              </a:rPr>
              <a:t>LP: Region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Místní kulturní sdružení a iniciativa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Region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Mezinárodní centrum manažerských IS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Město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Akciová společnost zabývající se podporou turismu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Ústav analýz a rozvoje IT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92696"/>
            <a:ext cx="3419872" cy="9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5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 txBox="1">
            <a:spLocks noChangeArrowheads="1"/>
          </p:cNvSpPr>
          <p:nvPr/>
        </p:nvSpPr>
        <p:spPr bwMode="auto">
          <a:xfrm>
            <a:off x="250825" y="3180707"/>
            <a:ext cx="6697663" cy="265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000" b="1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  <a:t>2014-2020: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altLang="cs-CZ" sz="2000" dirty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Skládačka </a:t>
            </a:r>
            <a:r>
              <a:rPr lang="cs-CZ" altLang="cs-CZ" sz="2000" dirty="0" err="1" smtClean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Interreg</a:t>
            </a:r>
            <a:r>
              <a:rPr lang="cs-CZ" altLang="cs-CZ" sz="2000" dirty="0" smtClean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 CENTRAL </a:t>
            </a:r>
            <a:r>
              <a:rPr lang="cs-CZ" altLang="cs-CZ" sz="2000" dirty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EUROPE </a:t>
            </a:r>
            <a:r>
              <a:rPr lang="cs-CZ" altLang="cs-CZ" sz="2000" dirty="0" smtClean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v </a:t>
            </a:r>
            <a:r>
              <a:rPr lang="cs-CZ" altLang="cs-CZ" sz="2000" dirty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ČJ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cs-CZ" altLang="cs-CZ" sz="2000" dirty="0" smtClean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Programový </a:t>
            </a:r>
            <a:r>
              <a:rPr lang="cs-CZ" altLang="cs-CZ" sz="2000" dirty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dokument – v AJ, v </a:t>
            </a:r>
            <a:r>
              <a:rPr lang="cs-CZ" altLang="cs-CZ" sz="2000" dirty="0" smtClean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ČJ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altLang="cs-CZ" sz="2000" dirty="0" smtClean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Balíček pro žadatele v </a:t>
            </a:r>
            <a:r>
              <a:rPr lang="cs-CZ" altLang="cs-CZ" sz="2000" dirty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AJ </a:t>
            </a:r>
            <a:r>
              <a:rPr lang="cs-CZ" altLang="cs-CZ" sz="1600" dirty="0" smtClean="0">
                <a:solidFill>
                  <a:srgbClr val="FF0000"/>
                </a:solidFill>
                <a:latin typeface="Trebuchet MS" pitchFamily="34" charset="0"/>
                <a:ea typeface="ＭＳ Ｐゴシック" pitchFamily="34" charset="-128"/>
              </a:rPr>
              <a:t>(</a:t>
            </a:r>
            <a:r>
              <a:rPr lang="cs-CZ" altLang="cs-CZ" sz="1600" u="sng" dirty="0" smtClean="0">
                <a:solidFill>
                  <a:srgbClr val="FF0000"/>
                </a:solidFill>
                <a:latin typeface="Trebuchet MS" pitchFamily="34" charset="0"/>
                <a:ea typeface="ＭＳ Ｐゴシック" pitchFamily="34" charset="-128"/>
              </a:rPr>
              <a:t>www.interreg-central.eu</a:t>
            </a:r>
            <a:r>
              <a:rPr lang="cs-CZ" altLang="cs-CZ" dirty="0" smtClean="0">
                <a:solidFill>
                  <a:srgbClr val="FF0000"/>
                </a:solidFill>
                <a:latin typeface="Trebuchet MS" pitchFamily="34" charset="0"/>
                <a:ea typeface="ＭＳ Ｐゴシック" pitchFamily="34" charset="-128"/>
              </a:rPr>
              <a:t>)</a:t>
            </a:r>
            <a:endParaRPr lang="cs-CZ" altLang="cs-CZ" dirty="0">
              <a:solidFill>
                <a:srgbClr val="FF0000"/>
              </a:solidFill>
              <a:latin typeface="Trebuchet MS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endParaRPr lang="cs-CZ" altLang="cs-CZ" sz="2000" dirty="0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cs-CZ" altLang="cs-CZ" sz="2000" b="1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  <a:t>Web Vyhledávání projektových záměrů </a:t>
            </a:r>
          </a:p>
          <a:p>
            <a:pPr eaLnBrk="1" hangingPunct="1">
              <a:defRPr/>
            </a:pPr>
            <a:r>
              <a:rPr lang="cs-CZ" altLang="cs-CZ" sz="2000" b="1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  <a:t>a partnerů = </a:t>
            </a:r>
            <a:r>
              <a:rPr lang="cs-CZ" altLang="cs-CZ" sz="2400" b="1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  <a:t>´</a:t>
            </a:r>
            <a:r>
              <a:rPr lang="cs-CZ" altLang="cs-CZ" sz="2400" b="1" u="sng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  <a:t>PROJECT IDEAS DATABASE</a:t>
            </a:r>
            <a:r>
              <a:rPr lang="cs-CZ" altLang="cs-CZ" sz="2400" dirty="0" smtClean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´</a:t>
            </a:r>
          </a:p>
          <a:p>
            <a:pPr eaLnBrk="1" hangingPunct="1">
              <a:defRPr/>
            </a:pPr>
            <a:r>
              <a:rPr lang="cs-CZ" altLang="cs-CZ" sz="2000" dirty="0" smtClean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V AJ zpřístupněna on-line: www.interreg-central.eu</a:t>
            </a:r>
          </a:p>
        </p:txBody>
      </p:sp>
      <p:sp>
        <p:nvSpPr>
          <p:cNvPr id="13319" name="Rectangle 2"/>
          <p:cNvSpPr txBox="1">
            <a:spLocks noChangeArrowheads="1"/>
          </p:cNvSpPr>
          <p:nvPr/>
        </p:nvSpPr>
        <p:spPr bwMode="auto">
          <a:xfrm>
            <a:off x="539750" y="347901"/>
            <a:ext cx="4608513" cy="48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de-DE" sz="2800" dirty="0" smtClean="0">
                <a:solidFill>
                  <a:schemeClr val="bg1"/>
                </a:solidFill>
                <a:latin typeface="Trebuchet MS" pitchFamily="34" charset="0"/>
              </a:rPr>
              <a:t>Dostupné materiály</a:t>
            </a:r>
            <a:endParaRPr lang="en-US" altLang="cs-CZ" sz="28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1988" name="Rectangle 2"/>
          <p:cNvSpPr txBox="1">
            <a:spLocks noChangeArrowheads="1"/>
          </p:cNvSpPr>
          <p:nvPr/>
        </p:nvSpPr>
        <p:spPr bwMode="auto">
          <a:xfrm>
            <a:off x="360363" y="5828667"/>
            <a:ext cx="5003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 sz="2400" b="1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 eaLnBrk="1" hangingPunct="1"/>
            <a:endParaRPr lang="cs-CZ" altLang="cs-CZ" sz="2400" b="1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 eaLnBrk="1" hangingPunct="1"/>
            <a:endParaRPr lang="cs-CZ" altLang="cs-CZ" sz="2400" b="1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 eaLnBrk="1" hangingPunct="1"/>
            <a:endParaRPr lang="cs-CZ" altLang="cs-CZ" sz="2400" b="1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 eaLnBrk="1" hangingPunct="1"/>
            <a:endParaRPr lang="cs-CZ" altLang="cs-CZ" sz="2400" b="1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 eaLnBrk="1" hangingPunct="1"/>
            <a:r>
              <a:rPr lang="cs-CZ" altLang="cs-CZ" sz="2400" b="1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</a:p>
          <a:p>
            <a:pPr eaLnBrk="1" hangingPunct="1"/>
            <a:endParaRPr lang="cs-CZ" altLang="cs-CZ" sz="2400" b="1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 eaLnBrk="1" hangingPunct="1"/>
            <a:endParaRPr lang="cs-CZ" altLang="cs-CZ" sz="2400" b="1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 eaLnBrk="1" hangingPunct="1"/>
            <a:endParaRPr lang="cs-CZ" altLang="cs-CZ" sz="2400" b="1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 eaLnBrk="1" hangingPunct="1"/>
            <a:endParaRPr lang="cs-CZ" altLang="cs-CZ" sz="2400" b="1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 eaLnBrk="1" hangingPunct="1"/>
            <a:endParaRPr lang="en-US" altLang="cs-CZ" sz="2400" b="1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4198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4257675"/>
            <a:ext cx="10541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Obdélník 11"/>
          <p:cNvSpPr>
            <a:spLocks noChangeArrowheads="1"/>
          </p:cNvSpPr>
          <p:nvPr/>
        </p:nvSpPr>
        <p:spPr bwMode="auto">
          <a:xfrm>
            <a:off x="250824" y="1274149"/>
            <a:ext cx="65627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2000" b="1" dirty="0" smtClean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  <a:t>2007-2013</a:t>
            </a:r>
            <a:r>
              <a:rPr lang="cs-CZ" altLang="cs-CZ" sz="2000" b="1" dirty="0">
                <a:solidFill>
                  <a:srgbClr val="003399"/>
                </a:solidFill>
                <a:latin typeface="Trebuchet MS" pitchFamily="34" charset="0"/>
                <a:ea typeface="ＭＳ Ｐゴシック" pitchFamily="34" charset="-128"/>
              </a:rPr>
              <a:t>:</a:t>
            </a:r>
            <a:r>
              <a:rPr lang="cs-CZ" altLang="cs-CZ" sz="2000" b="1" dirty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cs-CZ" altLang="cs-CZ" sz="2000" dirty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Příklady dobré praxe (12 projektů) v ČJ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cs-CZ" altLang="cs-CZ" sz="2000" dirty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Projekty v programu Central Europe v </a:t>
            </a:r>
            <a:r>
              <a:rPr lang="cs-CZ" altLang="cs-CZ" sz="2000" dirty="0" smtClean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ČJ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cs-CZ" altLang="cs-CZ" sz="2000" dirty="0" smtClean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Katalog projektů v ČJ</a:t>
            </a:r>
            <a:endParaRPr lang="cs-CZ" altLang="cs-CZ" sz="2000" dirty="0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cs-CZ" altLang="cs-CZ" sz="2000" dirty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PORTRAITS - v </a:t>
            </a:r>
            <a:r>
              <a:rPr lang="cs-CZ" altLang="cs-CZ" sz="2000" dirty="0" smtClean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AJ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cs-CZ" altLang="cs-CZ" sz="2000" dirty="0" err="1" smtClean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Thematic</a:t>
            </a:r>
            <a:r>
              <a:rPr lang="cs-CZ" altLang="cs-CZ" sz="2000" dirty="0" smtClean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cs-CZ" altLang="cs-CZ" sz="2000" dirty="0" err="1" smtClean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studies</a:t>
            </a:r>
            <a:r>
              <a:rPr lang="cs-CZ" altLang="cs-CZ" sz="2000" dirty="0" smtClean="0">
                <a:solidFill>
                  <a:srgbClr val="17375E"/>
                </a:solidFill>
                <a:latin typeface="Trebuchet MS" pitchFamily="34" charset="0"/>
                <a:ea typeface="ＭＳ Ｐゴシック" pitchFamily="34" charset="-128"/>
              </a:rPr>
              <a:t> v AJ</a:t>
            </a:r>
            <a:endParaRPr lang="cs-CZ" altLang="cs-CZ" sz="2000" dirty="0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4199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1408113"/>
            <a:ext cx="21653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4" descr="http://www.central2020.eu/uploads/pics/CENTRAL_COMMUNITYnew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828667"/>
            <a:ext cx="19526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2832100"/>
            <a:ext cx="1652587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Plocha\First_call_red-we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37611"/>
            <a:ext cx="1907381" cy="65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locha\Project_ideas_we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46" y="5829396"/>
            <a:ext cx="1957097" cy="67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2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0663" y="5192118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 Rounded MT Bold" pitchFamily="34" charset="0"/>
                <a:cs typeface="Aharoni" pitchFamily="2" charset="-79"/>
              </a:rPr>
              <a:t>@</a:t>
            </a:r>
            <a:r>
              <a:rPr lang="cs-CZ" sz="4800" dirty="0" err="1">
                <a:latin typeface="Arial Rounded MT Bold" pitchFamily="34" charset="0"/>
                <a:cs typeface="Aharoni" pitchFamily="2" charset="-79"/>
              </a:rPr>
              <a:t>CEProgramme_CZ</a:t>
            </a:r>
            <a:endParaRPr lang="cs-CZ" sz="4800" dirty="0"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588"/>
            <a:ext cx="9144000" cy="46434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5" y="4500870"/>
            <a:ext cx="3279602" cy="720079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34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8971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nitřní list s nadpisem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965</Words>
  <Application>Microsoft Office PowerPoint</Application>
  <PresentationFormat>Předvádění na obrazovce (4:3)</PresentationFormat>
  <Paragraphs>184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Prezentace aplikace PowerPoint</vt:lpstr>
      <vt:lpstr>Prezentace aplikace PowerPoint</vt:lpstr>
      <vt:lpstr>Inovace</vt:lpstr>
      <vt:lpstr>Dostupnost</vt:lpstr>
      <vt:lpstr>Životní prostředí</vt:lpstr>
      <vt:lpstr>Konkurenceschopnost</vt:lpstr>
      <vt:lpstr>Prezentace aplikace PowerPoint</vt:lpstr>
      <vt:lpstr>@CEProgramme_CZ</vt:lpstr>
      <vt:lpstr>Prezentace aplikace PowerPoint</vt:lpstr>
      <vt:lpstr> CENTRAL EUROPE 2020  </vt:lpstr>
    </vt:vector>
  </TitlesOfParts>
  <Company>MMR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*</dc:creator>
  <cp:lastModifiedBy>*</cp:lastModifiedBy>
  <cp:revision>26</cp:revision>
  <cp:lastPrinted>2015-02-16T11:54:52Z</cp:lastPrinted>
  <dcterms:created xsi:type="dcterms:W3CDTF">2015-02-11T12:21:06Z</dcterms:created>
  <dcterms:modified xsi:type="dcterms:W3CDTF">2015-02-16T13:09:48Z</dcterms:modified>
</cp:coreProperties>
</file>