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13"/>
  </p:notesMasterIdLst>
  <p:handoutMasterIdLst>
    <p:handoutMasterId r:id="rId14"/>
  </p:handoutMasterIdLst>
  <p:sldIdLst>
    <p:sldId id="265" r:id="rId3"/>
    <p:sldId id="271" r:id="rId4"/>
    <p:sldId id="272" r:id="rId5"/>
    <p:sldId id="273" r:id="rId6"/>
    <p:sldId id="274" r:id="rId7"/>
    <p:sldId id="276" r:id="rId8"/>
    <p:sldId id="277" r:id="rId9"/>
    <p:sldId id="279" r:id="rId10"/>
    <p:sldId id="280" r:id="rId11"/>
    <p:sldId id="281" r:id="rId12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D2595BF6-6D43-49E2-9F74-8EA8E00C1A4D}">
          <p14:sldIdLst/>
        </p14:section>
        <p14:section name="Title" id="{661B0744-E1AC-4300-89C6-254DA6AABD6D}">
          <p14:sldIdLst/>
        </p14:section>
        <p14:section name="Subtitle" id="{D070F3F6-229B-4E9C-A46B-56F8F5CB6902}">
          <p14:sldIdLst/>
        </p14:section>
        <p14:section name="Inner page" id="{EB31CABC-5144-4090-88C0-E46CD3C8CB27}">
          <p14:sldIdLst>
            <p14:sldId id="265"/>
            <p14:sldId id="271"/>
            <p14:sldId id="272"/>
            <p14:sldId id="273"/>
            <p14:sldId id="274"/>
            <p14:sldId id="276"/>
            <p14:sldId id="277"/>
            <p14:sldId id="279"/>
            <p14:sldId id="280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66CC"/>
    <a:srgbClr val="FF0066"/>
    <a:srgbClr val="FFFF99"/>
    <a:srgbClr val="1F497D"/>
    <a:srgbClr val="4F81BD"/>
    <a:srgbClr val="365F91"/>
    <a:srgbClr val="365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49" autoAdjust="0"/>
  </p:normalViewPr>
  <p:slideViewPr>
    <p:cSldViewPr>
      <p:cViewPr>
        <p:scale>
          <a:sx n="114" d="100"/>
          <a:sy n="114" d="100"/>
        </p:scale>
        <p:origin x="-128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92950-F049-4AC9-B051-08BD735782A6}" type="datetimeFigureOut">
              <a:rPr lang="cs-CZ" smtClean="0"/>
              <a:pPr/>
              <a:t>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0C4A6-081F-4450-8DDB-675EBC9A13B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27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396DC-199C-4C22-9B6F-250150F1E4F2}" type="datetimeFigureOut">
              <a:rPr lang="cs-CZ" smtClean="0"/>
              <a:pPr/>
              <a:t>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7480EB-B14C-4B5A-A6EE-62801B101F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4441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61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4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3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450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670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763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953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433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48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673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5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208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560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836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3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4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28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46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9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3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05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08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6BE71-8626-4196-A2F3-F2EB7A7FF7C1}" type="datetimeFigureOut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2015.10.08.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3873F-9E4F-45A3-A41E-2975023FDBE4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227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620688"/>
            <a:ext cx="50118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000" dirty="0" smtClean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Tématické zaměření</a:t>
            </a:r>
            <a:endParaRPr lang="hu-HU" sz="3000" dirty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7992888" cy="3168352"/>
          </a:xfrm>
        </p:spPr>
        <p:txBody>
          <a:bodyPr>
            <a:normAutofit/>
          </a:bodyPr>
          <a:lstStyle/>
          <a:p>
            <a:pPr algn="l"/>
            <a:endParaRPr lang="hu-HU" sz="2600" dirty="0">
              <a:solidFill>
                <a:srgbClr val="4F81BD"/>
              </a:solidFill>
              <a:latin typeface="Cambria" panose="02040503050406030204" pitchFamily="18" charset="0"/>
            </a:endParaRPr>
          </a:p>
          <a:p>
            <a:pPr algn="l"/>
            <a:endParaRPr lang="hu-HU" sz="22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600" dirty="0">
              <a:solidFill>
                <a:srgbClr val="4F81BD"/>
              </a:solidFill>
              <a:latin typeface="Cambria" panose="02040503050406030204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2" y="1700807"/>
            <a:ext cx="9084868" cy="5028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7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08737" y="620688"/>
            <a:ext cx="547260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4 – Dobře řízený DR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539552" y="1462694"/>
            <a:ext cx="80648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600" b="1" dirty="0"/>
              <a:t>4.1. </a:t>
            </a:r>
            <a:r>
              <a:rPr lang="cs-CZ" sz="1600" dirty="0"/>
              <a:t>zvyšování institucionální kapacity k řešení zásadních společenských výzev</a:t>
            </a:r>
            <a:endParaRPr lang="en-GB" sz="1600" dirty="0"/>
          </a:p>
        </p:txBody>
      </p:sp>
      <p:sp>
        <p:nvSpPr>
          <p:cNvPr id="10" name="Zástupný symbol pro obsah 3"/>
          <p:cNvSpPr txBox="1">
            <a:spLocks/>
          </p:cNvSpPr>
          <p:nvPr/>
        </p:nvSpPr>
        <p:spPr bwMode="auto">
          <a:xfrm>
            <a:off x="395536" y="2348880"/>
            <a:ext cx="3527425" cy="4235450"/>
          </a:xfrm>
          <a:prstGeom prst="roundRect">
            <a:avLst/>
          </a:prstGeom>
          <a:gradFill flip="none" rotWithShape="1">
            <a:gsLst>
              <a:gs pos="43000">
                <a:srgbClr val="D5AFD0"/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7030A0"/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 </a:t>
            </a:r>
            <a:r>
              <a:rPr lang="cs-CZ" sz="2200" dirty="0"/>
              <a:t>podpora výměny a transferu </a:t>
            </a:r>
            <a:r>
              <a:rPr lang="cs-CZ" sz="2200" dirty="0" err="1"/>
              <a:t>know</a:t>
            </a:r>
            <a:r>
              <a:rPr lang="cs-CZ" sz="2200" dirty="0"/>
              <a:t>-</a:t>
            </a:r>
            <a:r>
              <a:rPr lang="cs-CZ" sz="2200" dirty="0" err="1"/>
              <a:t>how</a:t>
            </a:r>
            <a:r>
              <a:rPr lang="cs-CZ" sz="2200" dirty="0"/>
              <a:t> a osvědčených postupů v oblasti </a:t>
            </a:r>
            <a:r>
              <a:rPr lang="cs-CZ" sz="2200" b="1" u="sng" dirty="0"/>
              <a:t>politiky trhu práce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 podpora kapacity a rámcových podmínek pro programy </a:t>
            </a:r>
            <a:r>
              <a:rPr lang="cs-CZ" sz="2200" b="1" u="sng" dirty="0"/>
              <a:t>vzdělávání a odborné přípravy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 podpora společného rozvoje a zlepšení politiky a inovativního vzdělávání, které řeší </a:t>
            </a:r>
            <a:r>
              <a:rPr lang="cs-CZ" sz="2200" b="1" u="sng" dirty="0"/>
              <a:t>demografické změny a migrační problémy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 podporovat výměny a transfer know-how a osvědčených postupů v oblasti </a:t>
            </a:r>
            <a:r>
              <a:rPr lang="cs-CZ" sz="2200" b="1" u="sng" dirty="0"/>
              <a:t>politiky sociálního začleňování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Posílení </a:t>
            </a:r>
            <a:r>
              <a:rPr lang="cs-CZ" sz="2200" b="1" u="sng" dirty="0"/>
              <a:t>spolupráce mezi městy a partnerství město/ venkov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200" dirty="0"/>
              <a:t> zlepšení společné politiky a implementované </a:t>
            </a:r>
            <a:r>
              <a:rPr lang="cs-CZ" sz="2200" b="1" u="sng" dirty="0"/>
              <a:t>zapojení občanské společnosti do proces plánování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19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opisek se šipkou dolů 10"/>
          <p:cNvSpPr/>
          <p:nvPr/>
        </p:nvSpPr>
        <p:spPr>
          <a:xfrm>
            <a:off x="110161" y="1772519"/>
            <a:ext cx="1588415" cy="79238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 bwMode="auto">
          <a:xfrm>
            <a:off x="5508104" y="2382399"/>
            <a:ext cx="3311401" cy="3042527"/>
          </a:xfrm>
          <a:prstGeom prst="roundRect">
            <a:avLst/>
          </a:prstGeom>
          <a:gradFill flip="none" rotWithShape="1">
            <a:gsLst>
              <a:gs pos="43000">
                <a:srgbClr val="D5AFD0"/>
              </a:gs>
              <a:gs pos="43000">
                <a:schemeClr val="accent3">
                  <a:tint val="44000"/>
                  <a:satMod val="165000"/>
                </a:schemeClr>
              </a:gs>
              <a:gs pos="93000">
                <a:schemeClr val="accent3">
                  <a:tint val="15000"/>
                  <a:satMod val="165000"/>
                </a:schemeClr>
              </a:gs>
              <a:gs pos="100000">
                <a:schemeClr val="accent3">
                  <a:tint val="5000"/>
                  <a:satMod val="25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7030A0"/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000" dirty="0"/>
              <a:t> </a:t>
            </a:r>
            <a:r>
              <a:rPr lang="cs-CZ" dirty="0"/>
              <a:t>Zlepšení kapacity </a:t>
            </a:r>
            <a:r>
              <a:rPr lang="cs-CZ" dirty="0" smtClean="0"/>
              <a:t>veřejných institucí a zúčastněných stran </a:t>
            </a:r>
            <a:r>
              <a:rPr lang="cs-CZ" dirty="0"/>
              <a:t>k řešení zásadních společenských výzev v </a:t>
            </a:r>
            <a:r>
              <a:rPr lang="cs-CZ" dirty="0" smtClean="0"/>
              <a:t>oblastech: demografické změny, migrace, začleňování, účast veřejnosti na procesu plánování…</a:t>
            </a:r>
            <a:endParaRPr lang="cs-CZ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vál 13"/>
          <p:cNvSpPr/>
          <p:nvPr/>
        </p:nvSpPr>
        <p:spPr>
          <a:xfrm>
            <a:off x="7452320" y="17857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3949782" y="2793175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69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38203" y="620688"/>
            <a:ext cx="561662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1- Inovativní a sociálně odpovědný DR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67544" y="14164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1.1. </a:t>
            </a:r>
            <a:r>
              <a:rPr lang="cs-CZ" dirty="0"/>
              <a:t>Zlepšování rámcových podmínek a vyváženého přístupu ke znalostem </a:t>
            </a:r>
            <a:r>
              <a:rPr lang="en-GB" dirty="0"/>
              <a:t> 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5364088" y="2132856"/>
            <a:ext cx="3169047" cy="45354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zlepšení </a:t>
            </a:r>
            <a:r>
              <a:rPr lang="cs-CZ" sz="1400" dirty="0">
                <a:solidFill>
                  <a:schemeClr val="tx1"/>
                </a:solidFill>
              </a:rPr>
              <a:t>strategických rámců a spolupráce </a:t>
            </a:r>
            <a:r>
              <a:rPr lang="cs-CZ" sz="1400" dirty="0" smtClean="0">
                <a:solidFill>
                  <a:schemeClr val="tx1"/>
                </a:solidFill>
              </a:rPr>
              <a:t>v budování výzkumné </a:t>
            </a:r>
            <a:r>
              <a:rPr lang="cs-CZ" sz="1400" dirty="0">
                <a:solidFill>
                  <a:schemeClr val="tx1"/>
                </a:solidFill>
              </a:rPr>
              <a:t>infrastruktury</a:t>
            </a:r>
          </a:p>
          <a:p>
            <a:pPr algn="l">
              <a:spcBef>
                <a:spcPts val="600"/>
              </a:spcBef>
              <a:defRPr/>
            </a:pPr>
            <a:r>
              <a:rPr lang="cs-CZ" sz="1400" dirty="0">
                <a:solidFill>
                  <a:schemeClr val="tx1"/>
                </a:solidFill>
              </a:rPr>
              <a:t>• Efektivnější spolupráce v oblasti výzkumu a </a:t>
            </a:r>
            <a:r>
              <a:rPr lang="cs-CZ" sz="1400" dirty="0" smtClean="0">
                <a:solidFill>
                  <a:schemeClr val="tx1"/>
                </a:solidFill>
              </a:rPr>
              <a:t>inovací a činnosti </a:t>
            </a:r>
            <a:r>
              <a:rPr lang="cs-CZ" sz="1400" dirty="0">
                <a:solidFill>
                  <a:schemeClr val="tx1"/>
                </a:solidFill>
              </a:rPr>
              <a:t>mezi podniky, </a:t>
            </a:r>
            <a:r>
              <a:rPr lang="cs-CZ" sz="1400" dirty="0" smtClean="0">
                <a:solidFill>
                  <a:schemeClr val="tx1"/>
                </a:solidFill>
              </a:rPr>
              <a:t>centry </a:t>
            </a:r>
            <a:r>
              <a:rPr lang="cs-CZ" sz="1400" dirty="0">
                <a:solidFill>
                  <a:schemeClr val="tx1"/>
                </a:solidFill>
              </a:rPr>
              <a:t>výzkumu a vývoje, </a:t>
            </a:r>
            <a:r>
              <a:rPr lang="cs-CZ" sz="1400" dirty="0" smtClean="0">
                <a:solidFill>
                  <a:schemeClr val="tx1"/>
                </a:solidFill>
              </a:rPr>
              <a:t>vzdělávání a VŠ </a:t>
            </a:r>
            <a:r>
              <a:rPr lang="cs-CZ" sz="1400" dirty="0">
                <a:solidFill>
                  <a:schemeClr val="tx1"/>
                </a:solidFill>
              </a:rPr>
              <a:t>vzdělávání a </a:t>
            </a:r>
            <a:r>
              <a:rPr lang="cs-CZ" sz="1400" dirty="0" smtClean="0">
                <a:solidFill>
                  <a:schemeClr val="tx1"/>
                </a:solidFill>
              </a:rPr>
              <a:t>veřejného sektoru</a:t>
            </a:r>
            <a:endParaRPr lang="cs-CZ" sz="14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defRPr/>
            </a:pPr>
            <a:r>
              <a:rPr lang="cs-CZ" sz="1400" dirty="0">
                <a:solidFill>
                  <a:schemeClr val="tx1"/>
                </a:solidFill>
              </a:rPr>
              <a:t>• Lepší koordinace a </a:t>
            </a:r>
            <a:r>
              <a:rPr lang="cs-CZ" sz="1400" dirty="0" smtClean="0">
                <a:solidFill>
                  <a:schemeClr val="tx1"/>
                </a:solidFill>
              </a:rPr>
              <a:t>vývoj praktických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smtClean="0">
                <a:solidFill>
                  <a:schemeClr val="tx1"/>
                </a:solidFill>
              </a:rPr>
              <a:t>řešení v oblasti  </a:t>
            </a:r>
            <a:r>
              <a:rPr lang="cs-CZ" sz="1400" dirty="0">
                <a:solidFill>
                  <a:schemeClr val="tx1"/>
                </a:solidFill>
              </a:rPr>
              <a:t>klastrových politik a </a:t>
            </a:r>
            <a:r>
              <a:rPr lang="cs-CZ" sz="1400" dirty="0" smtClean="0">
                <a:solidFill>
                  <a:schemeClr val="tx1"/>
                </a:solidFill>
              </a:rPr>
              <a:t>nadnárodních </a:t>
            </a:r>
            <a:r>
              <a:rPr lang="cs-CZ" sz="1400" dirty="0">
                <a:solidFill>
                  <a:schemeClr val="tx1"/>
                </a:solidFill>
              </a:rPr>
              <a:t>seskupení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Spolupráce v </a:t>
            </a:r>
            <a:r>
              <a:rPr lang="cs-CZ" sz="1400" dirty="0">
                <a:solidFill>
                  <a:schemeClr val="tx1"/>
                </a:solidFill>
              </a:rPr>
              <a:t>rozvoj </a:t>
            </a:r>
            <a:r>
              <a:rPr lang="cs-CZ" sz="1400" dirty="0" smtClean="0">
                <a:solidFill>
                  <a:schemeClr val="tx1"/>
                </a:solidFill>
              </a:rPr>
              <a:t>inovací, zlepšení </a:t>
            </a:r>
            <a:r>
              <a:rPr lang="cs-CZ" sz="1400" dirty="0">
                <a:solidFill>
                  <a:schemeClr val="tx1"/>
                </a:solidFill>
              </a:rPr>
              <a:t>strategických rámců a </a:t>
            </a:r>
            <a:r>
              <a:rPr lang="cs-CZ" sz="1400" dirty="0" smtClean="0">
                <a:solidFill>
                  <a:schemeClr val="tx1"/>
                </a:solidFill>
              </a:rPr>
              <a:t>vývoje praktických </a:t>
            </a:r>
            <a:r>
              <a:rPr lang="cs-CZ" sz="1400" dirty="0">
                <a:solidFill>
                  <a:schemeClr val="tx1"/>
                </a:solidFill>
              </a:rPr>
              <a:t>řešení </a:t>
            </a:r>
            <a:r>
              <a:rPr lang="cs-CZ" sz="1400" dirty="0" smtClean="0">
                <a:solidFill>
                  <a:schemeClr val="tx1"/>
                </a:solidFill>
              </a:rPr>
              <a:t>k zvládnutí limitujících </a:t>
            </a:r>
            <a:r>
              <a:rPr lang="cs-CZ" sz="1400" dirty="0">
                <a:solidFill>
                  <a:schemeClr val="tx1"/>
                </a:solidFill>
              </a:rPr>
              <a:t>faktorů, </a:t>
            </a:r>
            <a:r>
              <a:rPr lang="cs-CZ" sz="1400" dirty="0" smtClean="0">
                <a:solidFill>
                  <a:schemeClr val="tx1"/>
                </a:solidFill>
              </a:rPr>
              <a:t>které brání inovacím </a:t>
            </a:r>
            <a:r>
              <a:rPr lang="cs-CZ" sz="1400" dirty="0">
                <a:solidFill>
                  <a:schemeClr val="tx1"/>
                </a:solidFill>
              </a:rPr>
              <a:t>v malých a středních podnicích</a:t>
            </a:r>
          </a:p>
        </p:txBody>
      </p:sp>
      <p:sp>
        <p:nvSpPr>
          <p:cNvPr id="8" name="Podnadpis 5"/>
          <p:cNvSpPr txBox="1">
            <a:spLocks/>
          </p:cNvSpPr>
          <p:nvPr/>
        </p:nvSpPr>
        <p:spPr>
          <a:xfrm>
            <a:off x="467544" y="2381413"/>
            <a:ext cx="3169047" cy="417646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přispění </a:t>
            </a:r>
            <a:r>
              <a:rPr lang="cs-CZ" sz="1400" dirty="0">
                <a:solidFill>
                  <a:schemeClr val="tx1"/>
                </a:solidFill>
              </a:rPr>
              <a:t>k rozvoji výzkumné infrastruktury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předávání znalostí a budování kapacit orgánů, subjektů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podporovat společné plánování a management výzkumné infrastruktury s nadnárodním rozsahem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podporovat lepší koordinaci klastrových politik a společný rozvoj „</a:t>
            </a:r>
            <a:r>
              <a:rPr lang="cs-CZ" sz="1400" dirty="0" err="1">
                <a:solidFill>
                  <a:schemeClr val="tx1"/>
                </a:solidFill>
              </a:rPr>
              <a:t>smart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err="1">
                <a:solidFill>
                  <a:schemeClr val="tx1"/>
                </a:solidFill>
              </a:rPr>
              <a:t>specialization</a:t>
            </a:r>
            <a:r>
              <a:rPr lang="cs-CZ" sz="1400" dirty="0">
                <a:solidFill>
                  <a:schemeClr val="tx1"/>
                </a:solidFill>
              </a:rPr>
              <a:t>“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podpora spolupráce v oblasti výzkumu a inovačních aktivit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podpora lepšího přístupu k finančním prostředkům na inovace a podpora inovativních start-</a:t>
            </a:r>
            <a:r>
              <a:rPr lang="cs-CZ" sz="1400" dirty="0" err="1">
                <a:solidFill>
                  <a:schemeClr val="tx1"/>
                </a:solidFill>
              </a:rPr>
              <a:t>upů</a:t>
            </a:r>
            <a:endParaRPr lang="cs-CZ" sz="1400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defRPr/>
            </a:pPr>
            <a:endParaRPr lang="cs-CZ" sz="1400" dirty="0" smtClean="0">
              <a:solidFill>
                <a:schemeClr val="tx1"/>
              </a:solidFill>
            </a:endParaRPr>
          </a:p>
        </p:txBody>
      </p:sp>
      <p:sp>
        <p:nvSpPr>
          <p:cNvPr id="4" name="Popisek se šipkou dolů 3"/>
          <p:cNvSpPr/>
          <p:nvPr/>
        </p:nvSpPr>
        <p:spPr>
          <a:xfrm>
            <a:off x="39705" y="1817179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7613950" y="1601084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3707904" y="2781301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067944" y="41490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30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91880" y="620688"/>
            <a:ext cx="5256584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1- Inovativní a sociálně odpovědný DR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76530" y="141641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/>
              <a:t>1.2. </a:t>
            </a:r>
            <a:r>
              <a:rPr lang="cs-CZ" dirty="0"/>
              <a:t>zvyšování kvalifikace pro podnikání a sociální inovace</a:t>
            </a:r>
            <a:endParaRPr lang="cs-CZ" sz="20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5364088" y="1917850"/>
            <a:ext cx="3169047" cy="453548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92075" indent="-92075" algn="l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rozvoj </a:t>
            </a:r>
            <a:r>
              <a:rPr lang="cs-CZ" sz="1400" dirty="0">
                <a:solidFill>
                  <a:schemeClr val="tx1"/>
                </a:solidFill>
              </a:rPr>
              <a:t>praktických řešení politika lépe se přizpůsobit lidské zdroje se technologickým změnám a požadavkům </a:t>
            </a:r>
            <a:r>
              <a:rPr lang="cs-CZ" sz="1400" dirty="0" smtClean="0">
                <a:solidFill>
                  <a:schemeClr val="tx1"/>
                </a:solidFill>
              </a:rPr>
              <a:t>trhu</a:t>
            </a:r>
          </a:p>
          <a:p>
            <a:pPr algn="l">
              <a:spcBef>
                <a:spcPts val="600"/>
              </a:spcBef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• Strategie </a:t>
            </a:r>
            <a:r>
              <a:rPr lang="cs-CZ" sz="1400" dirty="0">
                <a:solidFill>
                  <a:schemeClr val="tx1"/>
                </a:solidFill>
              </a:rPr>
              <a:t>a praktická řešení </a:t>
            </a:r>
            <a:r>
              <a:rPr lang="cs-CZ" sz="1400" dirty="0" smtClean="0">
                <a:solidFill>
                  <a:schemeClr val="tx1"/>
                </a:solidFill>
              </a:rPr>
              <a:t>v podnikatelské kultuře </a:t>
            </a:r>
            <a:r>
              <a:rPr lang="cs-CZ" sz="1400" dirty="0">
                <a:solidFill>
                  <a:schemeClr val="tx1"/>
                </a:solidFill>
              </a:rPr>
              <a:t>a </a:t>
            </a:r>
            <a:r>
              <a:rPr lang="cs-CZ" sz="1400" dirty="0" smtClean="0">
                <a:solidFill>
                  <a:schemeClr val="tx1"/>
                </a:solidFill>
              </a:rPr>
              <a:t>vzdělávání</a:t>
            </a:r>
            <a:r>
              <a:rPr lang="cs-CZ" sz="1400" dirty="0">
                <a:solidFill>
                  <a:schemeClr val="tx1"/>
                </a:solidFill>
              </a:rPr>
              <a:t>, </a:t>
            </a:r>
            <a:r>
              <a:rPr lang="cs-CZ" sz="1400" dirty="0" smtClean="0">
                <a:solidFill>
                  <a:schemeClr val="tx1"/>
                </a:solidFill>
              </a:rPr>
              <a:t>budování </a:t>
            </a:r>
            <a:r>
              <a:rPr lang="cs-CZ" sz="1400" dirty="0">
                <a:solidFill>
                  <a:schemeClr val="tx1"/>
                </a:solidFill>
              </a:rPr>
              <a:t>silné podnikatelské kultury</a:t>
            </a:r>
          </a:p>
          <a:p>
            <a:pPr algn="l">
              <a:spcBef>
                <a:spcPts val="600"/>
              </a:spcBef>
              <a:defRPr/>
            </a:pPr>
            <a:r>
              <a:rPr lang="cs-CZ" sz="1400" dirty="0">
                <a:solidFill>
                  <a:schemeClr val="tx1"/>
                </a:solidFill>
              </a:rPr>
              <a:t>• zlepšení </a:t>
            </a:r>
            <a:r>
              <a:rPr lang="cs-CZ" sz="1400" dirty="0" smtClean="0">
                <a:solidFill>
                  <a:schemeClr val="tx1"/>
                </a:solidFill>
              </a:rPr>
              <a:t>prostředí</a:t>
            </a:r>
            <a:r>
              <a:rPr lang="cs-CZ" sz="1400" dirty="0">
                <a:solidFill>
                  <a:schemeClr val="tx1"/>
                </a:solidFill>
              </a:rPr>
              <a:t>, dovednosti a schopnosti </a:t>
            </a:r>
            <a:r>
              <a:rPr lang="cs-CZ" sz="1400" dirty="0" smtClean="0">
                <a:solidFill>
                  <a:schemeClr val="tx1"/>
                </a:solidFill>
              </a:rPr>
              <a:t>na podporu </a:t>
            </a:r>
            <a:r>
              <a:rPr lang="cs-CZ" sz="1400" dirty="0">
                <a:solidFill>
                  <a:schemeClr val="tx1"/>
                </a:solidFill>
              </a:rPr>
              <a:t>sociální inovace a sociální služby</a:t>
            </a:r>
          </a:p>
          <a:p>
            <a:pPr algn="l">
              <a:spcBef>
                <a:spcPts val="600"/>
              </a:spcBef>
              <a:defRPr/>
            </a:pPr>
            <a:r>
              <a:rPr lang="cs-CZ" sz="1400" dirty="0">
                <a:solidFill>
                  <a:schemeClr val="tx1"/>
                </a:solidFill>
              </a:rPr>
              <a:t>• </a:t>
            </a:r>
            <a:r>
              <a:rPr lang="cs-CZ" sz="1400" dirty="0" smtClean="0">
                <a:solidFill>
                  <a:schemeClr val="tx1"/>
                </a:solidFill>
              </a:rPr>
              <a:t>vzdělávací </a:t>
            </a:r>
            <a:r>
              <a:rPr lang="cs-CZ" sz="1400" dirty="0">
                <a:solidFill>
                  <a:schemeClr val="tx1"/>
                </a:solidFill>
              </a:rPr>
              <a:t>nabídky v konkrétních </a:t>
            </a:r>
            <a:r>
              <a:rPr lang="cs-CZ" sz="1400" dirty="0" smtClean="0">
                <a:solidFill>
                  <a:schemeClr val="tx1"/>
                </a:solidFill>
              </a:rPr>
              <a:t>specifických oblastech – </a:t>
            </a:r>
            <a:r>
              <a:rPr lang="cs-CZ" sz="1400" dirty="0" err="1" smtClean="0">
                <a:solidFill>
                  <a:schemeClr val="tx1"/>
                </a:solidFill>
              </a:rPr>
              <a:t>innovative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learning</a:t>
            </a:r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 err="1" smtClean="0">
                <a:solidFill>
                  <a:schemeClr val="tx1"/>
                </a:solidFill>
              </a:rPr>
              <a:t>systems</a:t>
            </a:r>
            <a:endParaRPr lang="cs-CZ" sz="14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• </a:t>
            </a:r>
            <a:r>
              <a:rPr lang="cs-CZ" sz="1400" dirty="0">
                <a:solidFill>
                  <a:schemeClr val="tx1"/>
                </a:solidFill>
              </a:rPr>
              <a:t>Vylepšené systémy </a:t>
            </a:r>
            <a:r>
              <a:rPr lang="cs-CZ" sz="1400" dirty="0" smtClean="0">
                <a:solidFill>
                  <a:schemeClr val="tx1"/>
                </a:solidFill>
              </a:rPr>
              <a:t>institucionálního </a:t>
            </a:r>
            <a:r>
              <a:rPr lang="cs-CZ" sz="1400" dirty="0">
                <a:solidFill>
                  <a:schemeClr val="tx1"/>
                </a:solidFill>
              </a:rPr>
              <a:t>vzdělávání </a:t>
            </a:r>
            <a:r>
              <a:rPr lang="cs-CZ" sz="1400" dirty="0" smtClean="0">
                <a:solidFill>
                  <a:schemeClr val="tx1"/>
                </a:solidFill>
              </a:rPr>
              <a:t>a budování </a:t>
            </a:r>
            <a:r>
              <a:rPr lang="cs-CZ" sz="1400" dirty="0">
                <a:solidFill>
                  <a:schemeClr val="tx1"/>
                </a:solidFill>
              </a:rPr>
              <a:t>kapacit veřejné správy, </a:t>
            </a:r>
            <a:r>
              <a:rPr lang="cs-CZ" sz="1400" dirty="0" smtClean="0">
                <a:solidFill>
                  <a:schemeClr val="tx1"/>
                </a:solidFill>
              </a:rPr>
              <a:t>aby se </a:t>
            </a:r>
            <a:r>
              <a:rPr lang="cs-CZ" sz="1400" dirty="0">
                <a:solidFill>
                  <a:schemeClr val="tx1"/>
                </a:solidFill>
              </a:rPr>
              <a:t>lépe </a:t>
            </a:r>
            <a:r>
              <a:rPr lang="cs-CZ" sz="1400" dirty="0" smtClean="0">
                <a:solidFill>
                  <a:schemeClr val="tx1"/>
                </a:solidFill>
              </a:rPr>
              <a:t>vyrovnala s </a:t>
            </a:r>
            <a:r>
              <a:rPr lang="cs-CZ" sz="1400" dirty="0">
                <a:solidFill>
                  <a:schemeClr val="tx1"/>
                </a:solidFill>
              </a:rPr>
              <a:t>inovačním </a:t>
            </a:r>
            <a:r>
              <a:rPr lang="cs-CZ" sz="1400" dirty="0" smtClean="0">
                <a:solidFill>
                  <a:schemeClr val="tx1"/>
                </a:solidFill>
              </a:rPr>
              <a:t>procesem</a:t>
            </a:r>
          </a:p>
        </p:txBody>
      </p:sp>
      <p:sp>
        <p:nvSpPr>
          <p:cNvPr id="8" name="Podnadpis 5"/>
          <p:cNvSpPr txBox="1">
            <a:spLocks/>
          </p:cNvSpPr>
          <p:nvPr/>
        </p:nvSpPr>
        <p:spPr>
          <a:xfrm>
            <a:off x="455423" y="2199609"/>
            <a:ext cx="3169047" cy="42537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endParaRPr lang="cs-CZ" sz="1400" dirty="0" smtClean="0">
              <a:solidFill>
                <a:prstClr val="black"/>
              </a:solidFill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vytváření </a:t>
            </a:r>
            <a:r>
              <a:rPr lang="cs-CZ" sz="1400" dirty="0">
                <a:solidFill>
                  <a:schemeClr val="tx1"/>
                </a:solidFill>
              </a:rPr>
              <a:t>nové a zlepšení stávajících nadnárodních vzdělávacích a školicích sítí ve vyšším vzdělání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</a:t>
            </a:r>
            <a:r>
              <a:rPr lang="cs-CZ" sz="1400" dirty="0" smtClean="0">
                <a:solidFill>
                  <a:schemeClr val="tx1"/>
                </a:solidFill>
              </a:rPr>
              <a:t>posílení </a:t>
            </a:r>
            <a:r>
              <a:rPr lang="cs-CZ" sz="1400" dirty="0">
                <a:solidFill>
                  <a:schemeClr val="tx1"/>
                </a:solidFill>
              </a:rPr>
              <a:t>kapacity v oblasti služeb &amp; </a:t>
            </a:r>
            <a:r>
              <a:rPr lang="cs-CZ" sz="1400" dirty="0" smtClean="0">
                <a:solidFill>
                  <a:schemeClr val="tx1"/>
                </a:solidFill>
              </a:rPr>
              <a:t>nástrojů </a:t>
            </a:r>
            <a:r>
              <a:rPr lang="cs-CZ" sz="1400" dirty="0">
                <a:solidFill>
                  <a:schemeClr val="tx1"/>
                </a:solidFill>
              </a:rPr>
              <a:t>souvisejících s inovacemi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zlepšení schopností zaměstnanců a zaměstnavatelů pro lepší adaptaci na </a:t>
            </a:r>
            <a:r>
              <a:rPr lang="cs-CZ" sz="1400" dirty="0" err="1">
                <a:solidFill>
                  <a:schemeClr val="tx1"/>
                </a:solidFill>
              </a:rPr>
              <a:t>tech</a:t>
            </a:r>
            <a:r>
              <a:rPr lang="cs-CZ" sz="1400" dirty="0">
                <a:solidFill>
                  <a:schemeClr val="tx1"/>
                </a:solidFill>
              </a:rPr>
              <a:t>. změny a požadavky </a:t>
            </a:r>
            <a:r>
              <a:rPr lang="cs-CZ" sz="1400" dirty="0" smtClean="0">
                <a:solidFill>
                  <a:schemeClr val="tx1"/>
                </a:solidFill>
              </a:rPr>
              <a:t>trhu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>
                <a:solidFill>
                  <a:schemeClr val="tx1"/>
                </a:solidFill>
              </a:rPr>
              <a:t> motivace mladých k zapojení do vědy a inovačního procesu</a:t>
            </a:r>
            <a:endParaRPr lang="cs-CZ" sz="14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rozvoj tzv. sociální inovace – </a:t>
            </a:r>
            <a:r>
              <a:rPr lang="cs-CZ" sz="1400" dirty="0" err="1">
                <a:solidFill>
                  <a:schemeClr val="tx1"/>
                </a:solidFill>
              </a:rPr>
              <a:t>inov</a:t>
            </a:r>
            <a:r>
              <a:rPr lang="cs-CZ" sz="1400" dirty="0">
                <a:solidFill>
                  <a:schemeClr val="tx1"/>
                </a:solidFill>
              </a:rPr>
              <a:t>. vzdělávací systém v oblasti soc. služeb (migrace, zdraví, stárnutí…)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>
                <a:solidFill>
                  <a:schemeClr val="tx1"/>
                </a:solidFill>
              </a:rPr>
              <a:t> zlepšení kompetencí pro </a:t>
            </a:r>
            <a:r>
              <a:rPr lang="cs-CZ" sz="1400" dirty="0" err="1">
                <a:solidFill>
                  <a:schemeClr val="tx1"/>
                </a:solidFill>
              </a:rPr>
              <a:t>inov</a:t>
            </a:r>
            <a:r>
              <a:rPr lang="cs-CZ" sz="1400" dirty="0">
                <a:solidFill>
                  <a:schemeClr val="tx1"/>
                </a:solidFill>
              </a:rPr>
              <a:t>. podnikání, zlepšení </a:t>
            </a:r>
            <a:r>
              <a:rPr lang="cs-CZ" sz="1400" dirty="0" err="1">
                <a:solidFill>
                  <a:schemeClr val="tx1"/>
                </a:solidFill>
              </a:rPr>
              <a:t>inov</a:t>
            </a:r>
            <a:r>
              <a:rPr lang="cs-CZ" sz="1400" dirty="0">
                <a:solidFill>
                  <a:schemeClr val="tx1"/>
                </a:solidFill>
              </a:rPr>
              <a:t>. kultury</a:t>
            </a:r>
          </a:p>
          <a:p>
            <a:pPr>
              <a:spcBef>
                <a:spcPts val="600"/>
              </a:spcBef>
              <a:defRPr/>
            </a:pPr>
            <a:endParaRPr lang="cs-CZ" sz="1400" dirty="0" smtClean="0">
              <a:solidFill>
                <a:prstClr val="black"/>
              </a:solidFill>
            </a:endParaRPr>
          </a:p>
        </p:txBody>
      </p:sp>
      <p:sp>
        <p:nvSpPr>
          <p:cNvPr id="7" name="Popisek se šipkou dolů 6"/>
          <p:cNvSpPr/>
          <p:nvPr/>
        </p:nvSpPr>
        <p:spPr>
          <a:xfrm>
            <a:off x="107504" y="1785750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7685809" y="14245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3707904" y="2781301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5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476672"/>
            <a:ext cx="5472608" cy="7957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2 - Environmentálně a kulturně zodpovědný DR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364088" y="2277193"/>
            <a:ext cx="3321798" cy="4176464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/>
          </a:bodyPr>
          <a:lstStyle/>
          <a:p>
            <a:pPr marL="92075" indent="-92075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600" dirty="0" smtClean="0"/>
              <a:t> </a:t>
            </a:r>
            <a:r>
              <a:rPr lang="cs-CZ" sz="1600" dirty="0"/>
              <a:t>l</a:t>
            </a:r>
            <a:r>
              <a:rPr lang="cs-CZ" sz="1600" dirty="0" smtClean="0"/>
              <a:t>epší </a:t>
            </a:r>
            <a:r>
              <a:rPr lang="cs-CZ" sz="1600" dirty="0"/>
              <a:t>integrované plány a </a:t>
            </a:r>
            <a:r>
              <a:rPr lang="cs-CZ" sz="1600" dirty="0" smtClean="0"/>
              <a:t>rozvinutá řešení k prohloubení ochrany a zlepšení stavu </a:t>
            </a:r>
            <a:r>
              <a:rPr lang="cs-CZ" sz="1600" dirty="0"/>
              <a:t>všech vod </a:t>
            </a:r>
            <a:endParaRPr lang="cs-CZ" sz="1600" dirty="0" smtClean="0"/>
          </a:p>
          <a:p>
            <a:pPr marL="92075" indent="-92075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600" dirty="0" smtClean="0"/>
              <a:t> zajištění udržitelnosti, dlouhodobého </a:t>
            </a:r>
            <a:r>
              <a:rPr lang="cs-CZ" sz="1600" dirty="0"/>
              <a:t>užívání vodních zdrojů </a:t>
            </a:r>
            <a:r>
              <a:rPr lang="cs-CZ" sz="1600" dirty="0" smtClean="0"/>
              <a:t>v Dunajském regionu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600" dirty="0" smtClean="0"/>
              <a:t> koordinace </a:t>
            </a:r>
            <a:r>
              <a:rPr lang="cs-CZ" sz="1600" dirty="0"/>
              <a:t>stabilního </a:t>
            </a:r>
            <a:r>
              <a:rPr lang="cs-CZ" sz="1600" dirty="0" smtClean="0"/>
              <a:t>managementu rizika povodní</a:t>
            </a:r>
            <a:endParaRPr lang="cs-CZ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51520" y="2389595"/>
            <a:ext cx="3321798" cy="4176464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defRPr/>
            </a:pPr>
            <a:endParaRPr lang="cs-CZ" sz="5600" dirty="0" smtClean="0"/>
          </a:p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 smtClean="0"/>
              <a:t> předcházení </a:t>
            </a:r>
            <a:r>
              <a:rPr lang="cs-CZ" sz="6000" dirty="0"/>
              <a:t>zhoršení podzemních vod a koncentrace znečištění, </a:t>
            </a:r>
            <a:r>
              <a:rPr lang="cs-CZ" sz="6000" dirty="0" err="1" smtClean="0"/>
              <a:t>managment</a:t>
            </a:r>
            <a:r>
              <a:rPr lang="cs-CZ" sz="6000" dirty="0" smtClean="0"/>
              <a:t> </a:t>
            </a:r>
            <a:r>
              <a:rPr lang="cs-CZ" sz="6000" dirty="0"/>
              <a:t> </a:t>
            </a:r>
            <a:r>
              <a:rPr lang="cs-CZ" sz="6000" dirty="0" smtClean="0"/>
              <a:t>podzemní </a:t>
            </a:r>
            <a:r>
              <a:rPr lang="cs-CZ" sz="6000" dirty="0"/>
              <a:t>vody 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/>
              <a:t> řešení významných vlivů zjištěných v povodí Dunaje (např. znečištění vody)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/>
              <a:t> budování povědomí o společných aktivitách a usnadnění výměny osvědčených postupů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/>
              <a:t> plánování a pilotní opatření k harmonizaci protipovodňové ochrany a obnovy říčních systémů</a:t>
            </a:r>
          </a:p>
          <a:p>
            <a:pPr algn="ctr"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/>
              <a:t> sledování a </a:t>
            </a:r>
            <a:r>
              <a:rPr lang="cs-CZ" sz="6000" dirty="0" err="1"/>
              <a:t>managment</a:t>
            </a:r>
            <a:r>
              <a:rPr lang="cs-CZ" sz="6000" dirty="0"/>
              <a:t> říčních usazenin a morfologických změn vyvolaných dopravou podél říčního systému</a:t>
            </a:r>
          </a:p>
          <a:p>
            <a:pPr algn="ctr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sz="1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pisek se šipkou dolů 5"/>
          <p:cNvSpPr/>
          <p:nvPr/>
        </p:nvSpPr>
        <p:spPr>
          <a:xfrm>
            <a:off x="107504" y="1831916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533314" y="17857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83568" y="1462584"/>
            <a:ext cx="7569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cs-CZ" b="1" dirty="0"/>
              <a:t>2.1. </a:t>
            </a:r>
            <a:r>
              <a:rPr lang="cs-CZ" dirty="0"/>
              <a:t>rozvoj nadnárodního vodního managementu a prevence povodňových rizik</a:t>
            </a:r>
            <a:endParaRPr lang="en-GB" dirty="0"/>
          </a:p>
        </p:txBody>
      </p:sp>
      <p:sp>
        <p:nvSpPr>
          <p:cNvPr id="9" name="Šipka doprava 8"/>
          <p:cNvSpPr/>
          <p:nvPr/>
        </p:nvSpPr>
        <p:spPr>
          <a:xfrm>
            <a:off x="3716980" y="2770128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476672"/>
            <a:ext cx="5472608" cy="7957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2 - Environmentálně a kulturně zodpovědný DR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508104" y="2144695"/>
            <a:ext cx="3321798" cy="4176464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endParaRPr lang="cs-CZ" sz="56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 smtClean="0">
                <a:solidFill>
                  <a:prstClr val="black"/>
                </a:solidFill>
              </a:rPr>
              <a:t> zlepšení </a:t>
            </a:r>
            <a:r>
              <a:rPr lang="cs-CZ" sz="5600" dirty="0">
                <a:solidFill>
                  <a:prstClr val="black"/>
                </a:solidFill>
              </a:rPr>
              <a:t>rámce, kapacity a řešení pro udržitelnou turistiku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 smtClean="0">
                <a:solidFill>
                  <a:prstClr val="black"/>
                </a:solidFill>
              </a:rPr>
              <a:t> strategie </a:t>
            </a:r>
            <a:r>
              <a:rPr lang="cs-CZ" sz="5600" dirty="0">
                <a:solidFill>
                  <a:prstClr val="black"/>
                </a:solidFill>
              </a:rPr>
              <a:t>a nástroje pro udržitelné využívání </a:t>
            </a:r>
            <a:r>
              <a:rPr lang="cs-CZ" sz="5600" dirty="0" smtClean="0">
                <a:solidFill>
                  <a:prstClr val="black"/>
                </a:solidFill>
              </a:rPr>
              <a:t>kulturního a </a:t>
            </a:r>
            <a:r>
              <a:rPr lang="cs-CZ" sz="5600" dirty="0">
                <a:solidFill>
                  <a:prstClr val="black"/>
                </a:solidFill>
              </a:rPr>
              <a:t>přírodního dědictví, a prostředky pro regionální rozvoj </a:t>
            </a:r>
            <a:r>
              <a:rPr lang="cs-CZ" sz="5600" dirty="0" smtClean="0">
                <a:solidFill>
                  <a:prstClr val="black"/>
                </a:solidFill>
              </a:rPr>
              <a:t>aby </a:t>
            </a:r>
            <a:r>
              <a:rPr lang="cs-CZ" sz="5600" dirty="0">
                <a:solidFill>
                  <a:prstClr val="black"/>
                </a:solidFill>
              </a:rPr>
              <a:t>se předešlo </a:t>
            </a:r>
            <a:r>
              <a:rPr lang="cs-CZ" sz="5600" dirty="0" smtClean="0">
                <a:solidFill>
                  <a:prstClr val="black"/>
                </a:solidFill>
              </a:rPr>
              <a:t>konfliktům </a:t>
            </a:r>
            <a:r>
              <a:rPr lang="cs-CZ" sz="5600" dirty="0">
                <a:solidFill>
                  <a:prstClr val="black"/>
                </a:solidFill>
              </a:rPr>
              <a:t>(</a:t>
            </a:r>
            <a:r>
              <a:rPr lang="cs-CZ" sz="5600" dirty="0" smtClean="0">
                <a:solidFill>
                  <a:prstClr val="black"/>
                </a:solidFill>
              </a:rPr>
              <a:t>např. </a:t>
            </a:r>
            <a:r>
              <a:rPr lang="cs-CZ" sz="5600" dirty="0">
                <a:solidFill>
                  <a:prstClr val="black"/>
                </a:solidFill>
              </a:rPr>
              <a:t>s cestovním ruchem, </a:t>
            </a:r>
            <a:r>
              <a:rPr lang="cs-CZ" sz="5600" dirty="0" smtClean="0">
                <a:solidFill>
                  <a:prstClr val="black"/>
                </a:solidFill>
              </a:rPr>
              <a:t>využití přírodní </a:t>
            </a:r>
            <a:r>
              <a:rPr lang="cs-CZ" sz="5600" dirty="0">
                <a:solidFill>
                  <a:prstClr val="black"/>
                </a:solidFill>
              </a:rPr>
              <a:t>zdrojů) </a:t>
            </a:r>
            <a:endParaRPr lang="cs-CZ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51520" y="2144695"/>
            <a:ext cx="3321798" cy="4176464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defRPr/>
            </a:pPr>
            <a:endParaRPr lang="cs-CZ" sz="5600" dirty="0" smtClean="0">
              <a:solidFill>
                <a:prstClr val="black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 smtClean="0"/>
              <a:t> rozvoj </a:t>
            </a:r>
            <a:r>
              <a:rPr lang="cs-CZ" sz="5600" dirty="0"/>
              <a:t>společných integrovaných řešení pro udržitelný turismus (green </a:t>
            </a:r>
            <a:r>
              <a:rPr lang="cs-CZ" sz="5600" dirty="0" err="1"/>
              <a:t>tourism</a:t>
            </a:r>
            <a:r>
              <a:rPr lang="cs-CZ" sz="5600" dirty="0" smtClean="0"/>
              <a:t>)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 smtClean="0"/>
              <a:t> rizikový </a:t>
            </a:r>
            <a:r>
              <a:rPr lang="cs-CZ" sz="5600" dirty="0" err="1" smtClean="0"/>
              <a:t>managment</a:t>
            </a:r>
            <a:r>
              <a:rPr lang="cs-CZ" sz="5600" dirty="0" smtClean="0"/>
              <a:t> pro památky vystavené klimatickým změnám</a:t>
            </a:r>
            <a:endParaRPr lang="cs-CZ" sz="5600" dirty="0"/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/>
              <a:t> </a:t>
            </a:r>
            <a:r>
              <a:rPr lang="cs-CZ" sz="5600" dirty="0" smtClean="0"/>
              <a:t>zajištění udržitelného </a:t>
            </a:r>
            <a:r>
              <a:rPr lang="cs-CZ" sz="5600" dirty="0"/>
              <a:t>zachování kulturního dědictví a přírodních hodnot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/>
              <a:t> podpůrné činnosti v oblasti multikulturalismu, kulturní výměny a formování propojení v oblasti kreativního průmyslu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/>
              <a:t> tržní analýza s cílem posoudit chápání zákazníka Podunají jako atraktivní turistické destinace</a:t>
            </a:r>
          </a:p>
          <a:p>
            <a:pPr>
              <a:lnSpc>
                <a:spcPct val="120000"/>
              </a:lnSpc>
              <a:defRPr/>
            </a:pPr>
            <a:endParaRPr lang="cs-CZ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defRPr/>
            </a:pPr>
            <a:r>
              <a:rPr lang="cs-CZ" sz="5600" dirty="0" smtClean="0">
                <a:solidFill>
                  <a:prstClr val="black"/>
                </a:solidFill>
              </a:rPr>
              <a:t>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146269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2.2. </a:t>
            </a:r>
            <a:r>
              <a:rPr lang="cs-CZ" dirty="0"/>
              <a:t>udržitelné využívání přírodního a kulturního dědictví a zdrojů </a:t>
            </a:r>
            <a:endParaRPr lang="en-GB" dirty="0"/>
          </a:p>
        </p:txBody>
      </p:sp>
      <p:sp>
        <p:nvSpPr>
          <p:cNvPr id="6" name="Popisek se šipkou dolů 5"/>
          <p:cNvSpPr/>
          <p:nvPr/>
        </p:nvSpPr>
        <p:spPr>
          <a:xfrm>
            <a:off x="119266" y="1781503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452320" y="17857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3707904" y="2781301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80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476672"/>
            <a:ext cx="5472608" cy="7957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2 - Environmentálně a kulturně zodpovědný DR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436096" y="2420888"/>
            <a:ext cx="3321798" cy="3600400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 fontScale="3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5600" dirty="0" smtClean="0">
                <a:solidFill>
                  <a:prstClr val="black"/>
                </a:solidFill>
              </a:rPr>
              <a:t> </a:t>
            </a:r>
            <a:r>
              <a:rPr lang="cs-CZ" sz="4900" dirty="0" smtClean="0">
                <a:solidFill>
                  <a:prstClr val="black"/>
                </a:solidFill>
              </a:rPr>
              <a:t>Vylepšené </a:t>
            </a:r>
            <a:r>
              <a:rPr lang="cs-CZ" sz="4900" dirty="0">
                <a:solidFill>
                  <a:prstClr val="black"/>
                </a:solidFill>
              </a:rPr>
              <a:t>strategických rámců a </a:t>
            </a:r>
            <a:r>
              <a:rPr lang="cs-CZ" sz="4900" dirty="0" smtClean="0">
                <a:solidFill>
                  <a:prstClr val="black"/>
                </a:solidFill>
              </a:rPr>
              <a:t>rozvoj konkrétních řešení </a:t>
            </a:r>
            <a:r>
              <a:rPr lang="cs-CZ" sz="4900" dirty="0">
                <a:solidFill>
                  <a:prstClr val="black"/>
                </a:solidFill>
              </a:rPr>
              <a:t>k obnovení, zachování a zlepšení </a:t>
            </a:r>
            <a:r>
              <a:rPr lang="cs-CZ" sz="4900" dirty="0" smtClean="0">
                <a:solidFill>
                  <a:prstClr val="black"/>
                </a:solidFill>
              </a:rPr>
              <a:t>sítě zelené </a:t>
            </a:r>
            <a:r>
              <a:rPr lang="cs-CZ" sz="4900" dirty="0">
                <a:solidFill>
                  <a:prstClr val="black"/>
                </a:solidFill>
              </a:rPr>
              <a:t>infrastruktury / biokoridory v Podunají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4900" dirty="0" smtClean="0">
                <a:solidFill>
                  <a:prstClr val="black"/>
                </a:solidFill>
              </a:rPr>
              <a:t>Snížení fragmentace </a:t>
            </a:r>
            <a:r>
              <a:rPr lang="cs-CZ" sz="4900" dirty="0">
                <a:solidFill>
                  <a:prstClr val="black"/>
                </a:solidFill>
              </a:rPr>
              <a:t>ekosystémů a </a:t>
            </a:r>
            <a:r>
              <a:rPr lang="cs-CZ" sz="4900" dirty="0" smtClean="0">
                <a:solidFill>
                  <a:prstClr val="black"/>
                </a:solidFill>
              </a:rPr>
              <a:t>zlepšení propojení mezi lokalitami soustavy </a:t>
            </a:r>
            <a:r>
              <a:rPr lang="cs-CZ" sz="4900" dirty="0">
                <a:solidFill>
                  <a:prstClr val="black"/>
                </a:solidFill>
              </a:rPr>
              <a:t>Natura </a:t>
            </a:r>
            <a:r>
              <a:rPr lang="cs-CZ" sz="4900" dirty="0" smtClean="0">
                <a:solidFill>
                  <a:prstClr val="black"/>
                </a:solidFill>
              </a:rPr>
              <a:t>2000,v </a:t>
            </a:r>
            <a:r>
              <a:rPr lang="cs-CZ" sz="4900" dirty="0">
                <a:solidFill>
                  <a:prstClr val="black"/>
                </a:solidFill>
              </a:rPr>
              <a:t>zájmu zajištění biologické rozmanitosti. </a:t>
            </a:r>
            <a:endParaRPr lang="cs-CZ" sz="4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251520" y="2564904"/>
            <a:ext cx="3321798" cy="3816424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 fontScale="25000" lnSpcReduction="20000"/>
          </a:bodyPr>
          <a:lstStyle/>
          <a:p>
            <a:pPr algn="ctr">
              <a:spcBef>
                <a:spcPts val="600"/>
              </a:spcBef>
              <a:defRPr/>
            </a:pPr>
            <a:r>
              <a:rPr lang="cs-CZ" sz="6000" dirty="0" smtClean="0"/>
              <a:t> 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 smtClean="0"/>
              <a:t> redukce </a:t>
            </a:r>
            <a:r>
              <a:rPr lang="cs-CZ" sz="6000" dirty="0"/>
              <a:t>bariér propojením přírodních stanovišť, volně žijících živočichů a koridorů rozvoj 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 smtClean="0"/>
              <a:t> zvyšování </a:t>
            </a:r>
            <a:r>
              <a:rPr lang="cs-CZ" sz="6000" dirty="0"/>
              <a:t>povědomí a environmentální vzdělávání jako součást širší akce </a:t>
            </a:r>
            <a:r>
              <a:rPr lang="cs-CZ" sz="6000" dirty="0" smtClean="0"/>
              <a:t>projektu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 smtClean="0"/>
              <a:t> budování </a:t>
            </a:r>
            <a:r>
              <a:rPr lang="cs-CZ" sz="6000" dirty="0"/>
              <a:t>vědomostní </a:t>
            </a:r>
            <a:r>
              <a:rPr lang="cs-CZ" sz="6000" dirty="0" smtClean="0"/>
              <a:t>základny a konzistentních </a:t>
            </a:r>
            <a:r>
              <a:rPr lang="cs-CZ" sz="6000" dirty="0"/>
              <a:t>a </a:t>
            </a:r>
            <a:r>
              <a:rPr lang="cs-CZ" sz="6000" dirty="0" smtClean="0"/>
              <a:t>spolehlivých zdrojů dat 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 smtClean="0"/>
              <a:t> integrované </a:t>
            </a:r>
            <a:r>
              <a:rPr lang="cs-CZ" sz="6000" dirty="0"/>
              <a:t>přístupy a povědomí o ochraně půdy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6000" dirty="0"/>
              <a:t> posilování kapacit a sítí nevládních organizací a  orgánů působících v ochraně biodiverzity a ochraně </a:t>
            </a:r>
            <a:r>
              <a:rPr lang="cs-CZ" sz="6000" dirty="0" smtClean="0"/>
              <a:t>přírody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cs-CZ" sz="6000" dirty="0"/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cs-CZ" sz="6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cs-CZ" sz="15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03648" y="146269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>
                <a:solidFill>
                  <a:prstClr val="black"/>
                </a:solidFill>
              </a:rPr>
              <a:t>2.3. </a:t>
            </a:r>
            <a:r>
              <a:rPr lang="cs-CZ" dirty="0">
                <a:solidFill>
                  <a:prstClr val="black"/>
                </a:solidFill>
              </a:rPr>
              <a:t>obnovování a hospodaření s ekologickými koridory 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Popisek se šipkou dolů 5"/>
          <p:cNvSpPr/>
          <p:nvPr/>
        </p:nvSpPr>
        <p:spPr>
          <a:xfrm>
            <a:off x="107504" y="1832026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452320" y="17857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3779912" y="2795295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69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19872" y="476672"/>
            <a:ext cx="5472608" cy="7957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2 - Environmentálně a kulturně zodpovědný DR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276735" y="2564903"/>
            <a:ext cx="3465814" cy="3168353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2000" dirty="0" smtClean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l</a:t>
            </a:r>
            <a:r>
              <a:rPr lang="cs-CZ" dirty="0" smtClean="0">
                <a:solidFill>
                  <a:prstClr val="black"/>
                </a:solidFill>
              </a:rPr>
              <a:t>epší strategická </a:t>
            </a:r>
            <a:r>
              <a:rPr lang="cs-CZ" dirty="0">
                <a:solidFill>
                  <a:prstClr val="black"/>
                </a:solidFill>
              </a:rPr>
              <a:t>a operativní spolupráce </a:t>
            </a:r>
            <a:r>
              <a:rPr lang="cs-CZ" dirty="0" smtClean="0">
                <a:solidFill>
                  <a:prstClr val="black"/>
                </a:solidFill>
              </a:rPr>
              <a:t>a interoperabilita </a:t>
            </a:r>
            <a:r>
              <a:rPr lang="cs-CZ" dirty="0">
                <a:solidFill>
                  <a:prstClr val="black"/>
                </a:solidFill>
              </a:rPr>
              <a:t>mezi </a:t>
            </a:r>
            <a:r>
              <a:rPr lang="cs-CZ" dirty="0" smtClean="0">
                <a:solidFill>
                  <a:prstClr val="black"/>
                </a:solidFill>
              </a:rPr>
              <a:t>orgány nouzové reakce a </a:t>
            </a:r>
            <a:r>
              <a:rPr lang="cs-CZ" dirty="0">
                <a:solidFill>
                  <a:prstClr val="black"/>
                </a:solidFill>
              </a:rPr>
              <a:t>zúčastněné strany na všech úrovních v </a:t>
            </a:r>
            <a:r>
              <a:rPr lang="cs-CZ" dirty="0" smtClean="0">
                <a:solidFill>
                  <a:prstClr val="black"/>
                </a:solidFill>
              </a:rPr>
              <a:t>Dunaji zemích.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efektivní </a:t>
            </a:r>
            <a:r>
              <a:rPr lang="cs-CZ" dirty="0" err="1">
                <a:solidFill>
                  <a:prstClr val="black"/>
                </a:solidFill>
              </a:rPr>
              <a:t>managment</a:t>
            </a:r>
            <a:r>
              <a:rPr lang="cs-CZ" dirty="0">
                <a:solidFill>
                  <a:prstClr val="black"/>
                </a:solidFill>
              </a:rPr>
              <a:t> přírodních katastrof a </a:t>
            </a:r>
            <a:r>
              <a:rPr lang="cs-CZ" dirty="0" smtClean="0">
                <a:solidFill>
                  <a:prstClr val="black"/>
                </a:solidFill>
              </a:rPr>
              <a:t>katastrof způsobených člověkem</a:t>
            </a:r>
            <a:endParaRPr lang="cs-CZ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 bwMode="auto">
          <a:xfrm>
            <a:off x="386106" y="2348880"/>
            <a:ext cx="3105774" cy="4032448"/>
          </a:xfrm>
          <a:prstGeom prst="round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tIns="0" rIns="36000" bIns="0" anchor="ctr">
            <a:noAutofit/>
          </a:bodyPr>
          <a:lstStyle/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700" dirty="0" smtClean="0"/>
              <a:t>rozvoj </a:t>
            </a:r>
            <a:r>
              <a:rPr lang="cs-CZ" sz="1700" dirty="0"/>
              <a:t>společných strategií a akčních plánů k </a:t>
            </a:r>
            <a:r>
              <a:rPr lang="cs-CZ" sz="1700" dirty="0" smtClean="0"/>
              <a:t>prevenci </a:t>
            </a:r>
            <a:r>
              <a:rPr lang="cs-CZ" sz="1700" dirty="0"/>
              <a:t>rizik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700" dirty="0"/>
              <a:t> budování společné znalostní základny a datové kapacity;  mechanismus pro výměnu informací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700" dirty="0"/>
              <a:t> tvorba možných scénářů, nástin očekávaných důsledků klimatických změn</a:t>
            </a:r>
          </a:p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700" dirty="0"/>
              <a:t> rozvoj postupů rychlé reakce – společné nástroje, výkon ve veřejných institucích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89709" y="1401777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b="1" dirty="0"/>
              <a:t>2.4. </a:t>
            </a:r>
            <a:r>
              <a:rPr lang="cs-CZ" dirty="0"/>
              <a:t>zlepšení připravenosti k řízení rizik katastrof</a:t>
            </a:r>
            <a:r>
              <a:rPr lang="en-GB" dirty="0"/>
              <a:t> </a:t>
            </a:r>
          </a:p>
        </p:txBody>
      </p:sp>
      <p:sp>
        <p:nvSpPr>
          <p:cNvPr id="6" name="Popisek se šipkou dolů 5"/>
          <p:cNvSpPr/>
          <p:nvPr/>
        </p:nvSpPr>
        <p:spPr>
          <a:xfrm>
            <a:off x="95502" y="1828298"/>
            <a:ext cx="1588415" cy="89055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" name="Ovál 7"/>
          <p:cNvSpPr/>
          <p:nvPr/>
        </p:nvSpPr>
        <p:spPr>
          <a:xfrm>
            <a:off x="7660791" y="1916832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3635896" y="2781301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5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08737" y="620688"/>
            <a:ext cx="547260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 smtClean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3 </a:t>
            </a: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– Lépe propojený </a:t>
            </a:r>
            <a:r>
              <a:rPr lang="cs-CZ" sz="2400" dirty="0" smtClean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DR</a:t>
            </a:r>
            <a:endParaRPr lang="cs-CZ" sz="2400" dirty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462694"/>
            <a:ext cx="741682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cs-CZ" sz="1500" b="1" dirty="0">
                <a:solidFill>
                  <a:prstClr val="black"/>
                </a:solidFill>
              </a:rPr>
              <a:t>3.1. </a:t>
            </a:r>
            <a:r>
              <a:rPr lang="cs-CZ" sz="1500" dirty="0">
                <a:solidFill>
                  <a:prstClr val="black"/>
                </a:solidFill>
              </a:rPr>
              <a:t>rozvoj bezpečných dopravních systémů šetrných k ŽP a vyvážená dostupnost městských a venkovských oblastí</a:t>
            </a:r>
            <a:endParaRPr lang="en-GB" sz="1500" dirty="0">
              <a:solidFill>
                <a:prstClr val="black"/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79512" y="2362602"/>
            <a:ext cx="3960440" cy="4378765"/>
          </a:xfrm>
          <a:prstGeom prst="roundRect">
            <a:avLst/>
          </a:prstGeom>
          <a:gradFill flip="none" rotWithShape="1">
            <a:gsLst>
              <a:gs pos="50000">
                <a:srgbClr val="FFFF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FFC00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defTabSz="720000">
              <a:spcBef>
                <a:spcPts val="600"/>
              </a:spcBef>
              <a:spcAft>
                <a:spcPts val="0"/>
              </a:spcAft>
              <a:defRPr/>
            </a:pPr>
            <a:endParaRPr lang="cs-CZ" sz="1400" dirty="0" smtClean="0"/>
          </a:p>
          <a:p>
            <a:pPr algn="ctr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dirty="0" smtClean="0"/>
              <a:t> </a:t>
            </a:r>
            <a:r>
              <a:rPr lang="cs-CZ" sz="1600" dirty="0" smtClean="0"/>
              <a:t>přispění </a:t>
            </a:r>
            <a:r>
              <a:rPr lang="cs-CZ" sz="1600" dirty="0"/>
              <a:t>k rozvoji integrované dopravní struktury a dalších společných koordinačních opatření v regionu</a:t>
            </a:r>
            <a:r>
              <a:rPr lang="cs-CZ" sz="1600" dirty="0" smtClean="0"/>
              <a:t>;</a:t>
            </a:r>
          </a:p>
          <a:p>
            <a:pPr algn="ctr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integrace </a:t>
            </a:r>
            <a:r>
              <a:rPr lang="cs-CZ" sz="1600" dirty="0"/>
              <a:t>systémů veřejné dopravy, veřejných služeb, podpora inteligentních dopravních </a:t>
            </a:r>
            <a:r>
              <a:rPr lang="cs-CZ" sz="1600" dirty="0" smtClean="0"/>
              <a:t>systémů výměnou </a:t>
            </a:r>
            <a:r>
              <a:rPr lang="cs-CZ" sz="1600" dirty="0"/>
              <a:t>zkušeností </a:t>
            </a:r>
            <a:endParaRPr lang="cs-CZ" sz="1600" dirty="0" smtClean="0"/>
          </a:p>
          <a:p>
            <a:pPr algn="ctr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společné </a:t>
            </a:r>
            <a:r>
              <a:rPr lang="cs-CZ" sz="1600" dirty="0"/>
              <a:t>plánování a rozvoj městských, meziměstských a přeshraničních cyklistických tras v regionu </a:t>
            </a:r>
            <a:r>
              <a:rPr lang="cs-CZ" sz="1600" dirty="0" smtClean="0"/>
              <a:t>Podunají</a:t>
            </a:r>
            <a:r>
              <a:rPr lang="cs-CZ" sz="1600" dirty="0"/>
              <a:t> </a:t>
            </a:r>
            <a:r>
              <a:rPr lang="cs-CZ" sz="1600" dirty="0" smtClean="0"/>
              <a:t>- </a:t>
            </a:r>
            <a:r>
              <a:rPr lang="cs-CZ" sz="1600" dirty="0" err="1" smtClean="0"/>
              <a:t>mutlimodální</a:t>
            </a:r>
            <a:r>
              <a:rPr lang="cs-CZ" sz="1600" dirty="0" smtClean="0"/>
              <a:t> turismus</a:t>
            </a:r>
            <a:endParaRPr lang="cs-CZ" sz="1600" dirty="0"/>
          </a:p>
          <a:p>
            <a:pPr algn="ctr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/>
              <a:t> dostupnost periferních (zemědělských) oblastí</a:t>
            </a:r>
          </a:p>
          <a:p>
            <a:pPr algn="ctr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600" dirty="0" smtClean="0"/>
              <a:t> praktických </a:t>
            </a:r>
            <a:r>
              <a:rPr lang="cs-CZ" sz="1600" dirty="0"/>
              <a:t>řešení k dalšímu rozvoji vodních cest v rámci infrastruktury vodních cest, údržbu vodních cest 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5724128" y="2362602"/>
            <a:ext cx="3285171" cy="4162742"/>
          </a:xfrm>
          <a:prstGeom prst="roundRect">
            <a:avLst/>
          </a:prstGeom>
          <a:gradFill flip="none" rotWithShape="1">
            <a:gsLst>
              <a:gs pos="50000">
                <a:srgbClr val="FFFF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FFC00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lépe propojený a </a:t>
            </a:r>
            <a:r>
              <a:rPr lang="cs-CZ" sz="1400" dirty="0"/>
              <a:t>Interoperabilní dopravní </a:t>
            </a:r>
            <a:r>
              <a:rPr lang="cs-CZ" sz="1400" dirty="0" smtClean="0"/>
              <a:t>systém šetrný </a:t>
            </a:r>
            <a:r>
              <a:rPr lang="cs-CZ" sz="1400" dirty="0"/>
              <a:t>k životnímu prostředí </a:t>
            </a:r>
            <a:endParaRPr lang="cs-CZ" sz="1400" dirty="0" smtClean="0"/>
          </a:p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integrované </a:t>
            </a:r>
            <a:r>
              <a:rPr lang="cs-CZ" sz="1400" dirty="0"/>
              <a:t>politiky a praktické </a:t>
            </a:r>
            <a:r>
              <a:rPr lang="cs-CZ" sz="1400" dirty="0" smtClean="0"/>
              <a:t>řešení rozvoje </a:t>
            </a:r>
            <a:r>
              <a:rPr lang="cs-CZ" sz="1400" dirty="0"/>
              <a:t>vodních cest a zároveň </a:t>
            </a:r>
            <a:r>
              <a:rPr lang="cs-CZ" sz="1400" dirty="0" smtClean="0"/>
              <a:t>omezení </a:t>
            </a:r>
            <a:r>
              <a:rPr lang="cs-CZ" sz="1400" dirty="0"/>
              <a:t>negativní </a:t>
            </a:r>
            <a:r>
              <a:rPr lang="cs-CZ" sz="1400" dirty="0" smtClean="0"/>
              <a:t>dopady doprava </a:t>
            </a:r>
            <a:r>
              <a:rPr lang="cs-CZ" sz="1400" dirty="0"/>
              <a:t>na </a:t>
            </a:r>
            <a:r>
              <a:rPr lang="cs-CZ" sz="1400" dirty="0" smtClean="0"/>
              <a:t>ekosystém Dunaji </a:t>
            </a:r>
          </a:p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/>
              <a:t>koordinace a nadnárodní integraci mezi </a:t>
            </a:r>
            <a:r>
              <a:rPr lang="cs-CZ" sz="1400" dirty="0" err="1" smtClean="0"/>
              <a:t>stakeholdery</a:t>
            </a:r>
            <a:r>
              <a:rPr lang="cs-CZ" sz="1400" dirty="0" smtClean="0"/>
              <a:t> dopravy další rozvoj multimodálních uzlů, terminálů </a:t>
            </a:r>
            <a:r>
              <a:rPr lang="cs-CZ" sz="1400" dirty="0"/>
              <a:t>a </a:t>
            </a:r>
            <a:r>
              <a:rPr lang="cs-CZ" sz="1400" dirty="0" smtClean="0"/>
              <a:t>spojení.</a:t>
            </a:r>
          </a:p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400" dirty="0" smtClean="0"/>
              <a:t>bezpečnější </a:t>
            </a:r>
            <a:r>
              <a:rPr lang="cs-CZ" sz="1400" dirty="0"/>
              <a:t>dopravní síť</a:t>
            </a:r>
          </a:p>
          <a:p>
            <a:pPr marL="285750" indent="-285750" defTabSz="720000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400" dirty="0" smtClean="0"/>
              <a:t>lepší </a:t>
            </a:r>
            <a:r>
              <a:rPr lang="cs-CZ" sz="1400" dirty="0"/>
              <a:t>organizaci veřejné dopravy </a:t>
            </a:r>
            <a:r>
              <a:rPr lang="cs-CZ" sz="1400" dirty="0" smtClean="0"/>
              <a:t>a jiné </a:t>
            </a:r>
            <a:r>
              <a:rPr lang="cs-CZ" sz="1400" dirty="0"/>
              <a:t>druhy u</a:t>
            </a:r>
            <a:r>
              <a:rPr lang="cs-CZ" sz="1400" dirty="0" smtClean="0"/>
              <a:t>držitelné dopravy </a:t>
            </a:r>
            <a:r>
              <a:rPr lang="cs-CZ" sz="1400" dirty="0"/>
              <a:t>v městských a venkovských oblastech</a:t>
            </a:r>
            <a:endParaRPr lang="cs-CZ" sz="1400" dirty="0" smtClean="0"/>
          </a:p>
        </p:txBody>
      </p:sp>
      <p:sp>
        <p:nvSpPr>
          <p:cNvPr id="7" name="Popisek se šipkou dolů 6"/>
          <p:cNvSpPr/>
          <p:nvPr/>
        </p:nvSpPr>
        <p:spPr>
          <a:xfrm>
            <a:off x="107504" y="1997070"/>
            <a:ext cx="1588415" cy="720080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7596336" y="1628801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4214408" y="2786905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5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1"/>
          <p:cNvSpPr txBox="1">
            <a:spLocks/>
          </p:cNvSpPr>
          <p:nvPr/>
        </p:nvSpPr>
        <p:spPr>
          <a:xfrm>
            <a:off x="3408737" y="620688"/>
            <a:ext cx="547260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2400" dirty="0" smtClean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3 </a:t>
            </a:r>
            <a:r>
              <a:rPr lang="cs-CZ" sz="2400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– Lépe propojený </a:t>
            </a:r>
            <a:r>
              <a:rPr lang="cs-CZ" sz="2400" dirty="0" smtClean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</a:rPr>
              <a:t>DR</a:t>
            </a:r>
            <a:endParaRPr lang="cs-CZ" sz="2400" dirty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39552" y="1462694"/>
            <a:ext cx="806489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1500" b="1" dirty="0"/>
              <a:t>3.2. </a:t>
            </a:r>
            <a:r>
              <a:rPr lang="cs-CZ" sz="1500" dirty="0"/>
              <a:t>zlepšování energetické bezpečnosti a energetické účinnosti</a:t>
            </a:r>
            <a:endParaRPr lang="en-GB" sz="15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5652120" y="2179655"/>
            <a:ext cx="3240360" cy="3625609"/>
          </a:xfrm>
          <a:prstGeom prst="roundRect">
            <a:avLst/>
          </a:prstGeom>
          <a:gradFill flip="none" rotWithShape="1">
            <a:gsLst>
              <a:gs pos="50000">
                <a:srgbClr val="FFFF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FFC00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600" dirty="0">
                <a:solidFill>
                  <a:prstClr val="black"/>
                </a:solidFill>
              </a:rPr>
              <a:t>Vylepšené sdílení  </a:t>
            </a:r>
            <a:r>
              <a:rPr lang="cs-CZ" sz="1600" dirty="0" smtClean="0">
                <a:solidFill>
                  <a:prstClr val="black"/>
                </a:solidFill>
              </a:rPr>
              <a:t>informací </a:t>
            </a:r>
            <a:r>
              <a:rPr lang="cs-CZ" sz="1600" dirty="0">
                <a:solidFill>
                  <a:prstClr val="black"/>
                </a:solidFill>
              </a:rPr>
              <a:t>a koordinace </a:t>
            </a:r>
            <a:r>
              <a:rPr lang="cs-CZ" sz="1600" dirty="0" smtClean="0">
                <a:solidFill>
                  <a:prstClr val="black"/>
                </a:solidFill>
              </a:rPr>
              <a:t>regionálního </a:t>
            </a:r>
            <a:r>
              <a:rPr lang="cs-CZ" sz="1600" dirty="0">
                <a:solidFill>
                  <a:prstClr val="black"/>
                </a:solidFill>
              </a:rPr>
              <a:t>energetické plánování pro dosažení účinné distribuci </a:t>
            </a:r>
            <a:r>
              <a:rPr lang="cs-CZ" sz="1600" dirty="0" smtClean="0">
                <a:solidFill>
                  <a:prstClr val="black"/>
                </a:solidFill>
              </a:rPr>
              <a:t>energie a </a:t>
            </a:r>
            <a:r>
              <a:rPr lang="cs-CZ" sz="1600" dirty="0">
                <a:solidFill>
                  <a:prstClr val="black"/>
                </a:solidFill>
              </a:rPr>
              <a:t>skladování energie</a:t>
            </a:r>
          </a:p>
          <a:p>
            <a:pPr marL="285750" indent="-285750" defTabSz="72000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cs-CZ" sz="1600" dirty="0" smtClean="0">
                <a:solidFill>
                  <a:prstClr val="black"/>
                </a:solidFill>
              </a:rPr>
              <a:t>Diverzifikace </a:t>
            </a:r>
            <a:r>
              <a:rPr lang="cs-CZ" sz="1600" dirty="0">
                <a:solidFill>
                  <a:prstClr val="black"/>
                </a:solidFill>
              </a:rPr>
              <a:t>zdrojů energie včetně všech druhů obnovitelných </a:t>
            </a:r>
            <a:r>
              <a:rPr lang="cs-CZ" sz="1600" dirty="0" smtClean="0">
                <a:solidFill>
                  <a:prstClr val="black"/>
                </a:solidFill>
              </a:rPr>
              <a:t>zdrojů energie, vyšší </a:t>
            </a:r>
            <a:r>
              <a:rPr lang="cs-CZ" sz="1600" dirty="0">
                <a:solidFill>
                  <a:prstClr val="black"/>
                </a:solidFill>
              </a:rPr>
              <a:t>energetické </a:t>
            </a:r>
            <a:r>
              <a:rPr lang="cs-CZ" sz="1600" dirty="0" smtClean="0">
                <a:solidFill>
                  <a:prstClr val="black"/>
                </a:solidFill>
              </a:rPr>
              <a:t>účinnosti a přispění </a:t>
            </a:r>
            <a:r>
              <a:rPr lang="cs-CZ" sz="1600" dirty="0">
                <a:solidFill>
                  <a:prstClr val="black"/>
                </a:solidFill>
              </a:rPr>
              <a:t>k bezpečnosti dodávek energie</a:t>
            </a:r>
            <a:endParaRPr lang="cs-CZ" sz="1600" dirty="0" smtClean="0">
              <a:solidFill>
                <a:prstClr val="black"/>
              </a:solidFill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323528" y="2348880"/>
            <a:ext cx="3384376" cy="4032250"/>
          </a:xfrm>
          <a:prstGeom prst="roundRect">
            <a:avLst/>
          </a:prstGeom>
          <a:gradFill flip="none" rotWithShape="1">
            <a:gsLst>
              <a:gs pos="50000">
                <a:srgbClr val="FFFF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9525" cap="flat" cmpd="sng" algn="ctr">
            <a:solidFill>
              <a:srgbClr val="FFC000"/>
            </a:solidFill>
            <a:prstDash val="solid"/>
            <a:miter lim="800000"/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700" dirty="0" smtClean="0"/>
              <a:t> nadnárodní </a:t>
            </a:r>
            <a:r>
              <a:rPr lang="cs-CZ" sz="1700" dirty="0"/>
              <a:t>integraci různých energetických sítí a prozkoumat příležitosti pro rozvoj společné energetické infrastruktury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700" dirty="0" smtClean="0"/>
              <a:t> komplexní </a:t>
            </a:r>
            <a:r>
              <a:rPr lang="cs-CZ" sz="1700" dirty="0"/>
              <a:t>územní plánování, </a:t>
            </a:r>
            <a:r>
              <a:rPr lang="cs-CZ" sz="1700" dirty="0" smtClean="0"/>
              <a:t>vhodné rozmístění výroby </a:t>
            </a:r>
            <a:r>
              <a:rPr lang="cs-CZ" sz="1700" dirty="0"/>
              <a:t>energie a přenosové kapacity</a:t>
            </a:r>
            <a:r>
              <a:rPr lang="cs-CZ" sz="1700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1700" dirty="0" smtClean="0"/>
              <a:t> koordinaci </a:t>
            </a:r>
            <a:r>
              <a:rPr lang="cs-CZ" sz="1700" dirty="0"/>
              <a:t>rozvojových koncepcí v oblasti energetické účinnosti, obnovitelných energetických koncepcí, integrace trhů a zabezpečení dodávek energie</a:t>
            </a:r>
            <a:endParaRPr lang="cs-CZ" sz="1700" u="sng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pisek se šipkou dolů 5"/>
          <p:cNvSpPr/>
          <p:nvPr/>
        </p:nvSpPr>
        <p:spPr>
          <a:xfrm>
            <a:off x="35496" y="1792809"/>
            <a:ext cx="1588415" cy="772095"/>
          </a:xfrm>
          <a:prstGeom prst="downArrowCallou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Aktivity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" name="Ovál 8"/>
          <p:cNvSpPr/>
          <p:nvPr/>
        </p:nvSpPr>
        <p:spPr>
          <a:xfrm>
            <a:off x="7452320" y="1785750"/>
            <a:ext cx="1440160" cy="864095"/>
          </a:xfrm>
          <a:prstGeom prst="ellipse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Výsledky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3779912" y="2781301"/>
            <a:ext cx="1584176" cy="13356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rgbClr val="002060"/>
                </a:solidFill>
              </a:rPr>
              <a:t>Strategie, akční plány, nástroje, pilotní aktivity</a:t>
            </a:r>
            <a:endParaRPr lang="cs-CZ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3806</TotalTime>
  <Words>1223</Words>
  <Application>Microsoft Office PowerPoint</Application>
  <PresentationFormat>Předvádění na obrazovce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3_Office-téma</vt:lpstr>
      <vt:lpstr>4_Office-téma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presentation  (Cambria 36-40)</dc:title>
  <dc:creator>Gábor Eszter</dc:creator>
  <cp:lastModifiedBy>*</cp:lastModifiedBy>
  <cp:revision>162</cp:revision>
  <cp:lastPrinted>2015-09-15T15:10:10Z</cp:lastPrinted>
  <dcterms:created xsi:type="dcterms:W3CDTF">2015-08-11T09:15:14Z</dcterms:created>
  <dcterms:modified xsi:type="dcterms:W3CDTF">2015-10-08T13:24:45Z</dcterms:modified>
</cp:coreProperties>
</file>