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4"/>
  </p:notesMasterIdLst>
  <p:handoutMasterIdLst>
    <p:handoutMasterId r:id="rId105"/>
  </p:handoutMasterIdLst>
  <p:sldIdLst>
    <p:sldId id="256" r:id="rId5"/>
    <p:sldId id="257" r:id="rId6"/>
    <p:sldId id="262" r:id="rId7"/>
    <p:sldId id="263" r:id="rId8"/>
    <p:sldId id="393" r:id="rId9"/>
    <p:sldId id="394" r:id="rId10"/>
    <p:sldId id="395" r:id="rId11"/>
    <p:sldId id="264" r:id="rId12"/>
    <p:sldId id="374" r:id="rId13"/>
    <p:sldId id="337" r:id="rId14"/>
    <p:sldId id="382" r:id="rId15"/>
    <p:sldId id="401" r:id="rId16"/>
    <p:sldId id="383" r:id="rId17"/>
    <p:sldId id="384" r:id="rId18"/>
    <p:sldId id="375" r:id="rId19"/>
    <p:sldId id="338" r:id="rId20"/>
    <p:sldId id="392" r:id="rId21"/>
    <p:sldId id="402" r:id="rId22"/>
    <p:sldId id="385" r:id="rId23"/>
    <p:sldId id="403" r:id="rId24"/>
    <p:sldId id="387" r:id="rId25"/>
    <p:sldId id="388" r:id="rId26"/>
    <p:sldId id="390" r:id="rId27"/>
    <p:sldId id="389" r:id="rId28"/>
    <p:sldId id="376" r:id="rId29"/>
    <p:sldId id="339" r:id="rId30"/>
    <p:sldId id="396" r:id="rId31"/>
    <p:sldId id="397" r:id="rId32"/>
    <p:sldId id="398" r:id="rId33"/>
    <p:sldId id="341" r:id="rId34"/>
    <p:sldId id="311" r:id="rId35"/>
    <p:sldId id="408" r:id="rId36"/>
    <p:sldId id="409" r:id="rId37"/>
    <p:sldId id="411" r:id="rId38"/>
    <p:sldId id="426" r:id="rId39"/>
    <p:sldId id="455" r:id="rId40"/>
    <p:sldId id="413" r:id="rId41"/>
    <p:sldId id="412" r:id="rId42"/>
    <p:sldId id="415" r:id="rId43"/>
    <p:sldId id="416" r:id="rId44"/>
    <p:sldId id="417" r:id="rId45"/>
    <p:sldId id="418" r:id="rId46"/>
    <p:sldId id="419" r:id="rId47"/>
    <p:sldId id="420" r:id="rId48"/>
    <p:sldId id="421" r:id="rId49"/>
    <p:sldId id="459" r:id="rId50"/>
    <p:sldId id="422" r:id="rId51"/>
    <p:sldId id="423" r:id="rId52"/>
    <p:sldId id="424" r:id="rId53"/>
    <p:sldId id="460" r:id="rId54"/>
    <p:sldId id="468" r:id="rId55"/>
    <p:sldId id="449" r:id="rId56"/>
    <p:sldId id="450" r:id="rId57"/>
    <p:sldId id="448" r:id="rId58"/>
    <p:sldId id="434" r:id="rId59"/>
    <p:sldId id="433" r:id="rId60"/>
    <p:sldId id="431" r:id="rId61"/>
    <p:sldId id="432" r:id="rId62"/>
    <p:sldId id="435" r:id="rId63"/>
    <p:sldId id="436" r:id="rId64"/>
    <p:sldId id="437" r:id="rId65"/>
    <p:sldId id="438" r:id="rId66"/>
    <p:sldId id="439" r:id="rId67"/>
    <p:sldId id="440" r:id="rId68"/>
    <p:sldId id="441" r:id="rId69"/>
    <p:sldId id="442" r:id="rId70"/>
    <p:sldId id="443" r:id="rId71"/>
    <p:sldId id="444" r:id="rId72"/>
    <p:sldId id="445" r:id="rId73"/>
    <p:sldId id="446" r:id="rId74"/>
    <p:sldId id="447" r:id="rId75"/>
    <p:sldId id="462" r:id="rId76"/>
    <p:sldId id="452" r:id="rId77"/>
    <p:sldId id="453" r:id="rId78"/>
    <p:sldId id="470" r:id="rId79"/>
    <p:sldId id="471" r:id="rId80"/>
    <p:sldId id="465" r:id="rId81"/>
    <p:sldId id="466" r:id="rId82"/>
    <p:sldId id="428" r:id="rId83"/>
    <p:sldId id="317" r:id="rId84"/>
    <p:sldId id="399" r:id="rId85"/>
    <p:sldId id="360" r:id="rId86"/>
    <p:sldId id="358" r:id="rId87"/>
    <p:sldId id="361" r:id="rId88"/>
    <p:sldId id="362" r:id="rId89"/>
    <p:sldId id="458" r:id="rId90"/>
    <p:sldId id="319" r:id="rId91"/>
    <p:sldId id="324" r:id="rId92"/>
    <p:sldId id="325" r:id="rId93"/>
    <p:sldId id="326" r:id="rId94"/>
    <p:sldId id="327" r:id="rId95"/>
    <p:sldId id="321" r:id="rId96"/>
    <p:sldId id="400" r:id="rId97"/>
    <p:sldId id="365" r:id="rId98"/>
    <p:sldId id="364" r:id="rId99"/>
    <p:sldId id="406" r:id="rId100"/>
    <p:sldId id="463" r:id="rId101"/>
    <p:sldId id="467" r:id="rId102"/>
    <p:sldId id="259" r:id="rId103"/>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308"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dgm:spPr/>
      <dgm:t>
        <a:bodyPr/>
        <a:lstStyle/>
        <a:p>
          <a:r>
            <a:rPr lang="cs-CZ" b="1" dirty="0" smtClean="0"/>
            <a:t>Prioritní osa 1 - Infrastruktura</a:t>
          </a:r>
          <a:endParaRPr lang="cs-CZ"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dgm:spPr/>
      <dgm:t>
        <a:bodyPr/>
        <a:lstStyle/>
        <a:p>
          <a:r>
            <a:rPr lang="cs-CZ" dirty="0" smtClean="0"/>
            <a:t>Konkurenceschopné, dostupné a bezpečné regiony</a:t>
          </a:r>
          <a:endParaRPr lang="cs-CZ"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dgm:spPr/>
      <dgm:t>
        <a:bodyPr/>
        <a:lstStyle/>
        <a:p>
          <a:r>
            <a:rPr lang="cs-CZ" dirty="0" smtClean="0"/>
            <a:t>Alokace 1,6 mld. EUR</a:t>
          </a:r>
          <a:endParaRPr lang="cs-CZ"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dgm:spPr/>
      <dgm:t>
        <a:bodyPr/>
        <a:lstStyle/>
        <a:p>
          <a:r>
            <a:rPr lang="cs-CZ" b="1" dirty="0" smtClean="0"/>
            <a:t>Prioritní osa 2 - Lidé</a:t>
          </a:r>
          <a:endParaRPr lang="cs-CZ"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dgm:spPr/>
      <dgm:t>
        <a:bodyPr/>
        <a:lstStyle/>
        <a:p>
          <a:r>
            <a:rPr lang="cs-CZ" dirty="0" smtClean="0"/>
            <a:t>Zkvalitnění veřejných služeb a podmínek života pro obyvatele regionů</a:t>
          </a:r>
          <a:endParaRPr lang="cs-CZ"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dgm:spPr/>
      <dgm:t>
        <a:bodyPr/>
        <a:lstStyle/>
        <a:p>
          <a:r>
            <a:rPr lang="cs-CZ" dirty="0" smtClean="0"/>
            <a:t>Alokace 1,7 mld. EUR</a:t>
          </a:r>
          <a:endParaRPr lang="cs-CZ"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dgm:spPr/>
      <dgm:t>
        <a:bodyPr/>
        <a:lstStyle/>
        <a:p>
          <a:r>
            <a:rPr lang="cs-CZ" b="1" dirty="0" smtClean="0"/>
            <a:t>Prioritní osa 3 - Instituce</a:t>
          </a:r>
          <a:endParaRPr lang="cs-CZ"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dgm:spPr/>
      <dgm:t>
        <a:bodyPr/>
        <a:lstStyle/>
        <a:p>
          <a:r>
            <a:rPr lang="cs-CZ" dirty="0" smtClean="0"/>
            <a:t>Dobrá správa území a zefektivnění veřejných institucí</a:t>
          </a:r>
          <a:endParaRPr lang="cs-CZ"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dgm:spPr/>
      <dgm:t>
        <a:bodyPr/>
        <a:lstStyle/>
        <a:p>
          <a:r>
            <a:rPr lang="cs-CZ" dirty="0" smtClean="0"/>
            <a:t>Alokace 0,8 mld. EUR</a:t>
          </a:r>
          <a:endParaRPr lang="cs-CZ"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400" b="1" dirty="0" smtClean="0"/>
            <a:t>Prioritní osa 4 - Komunitně vedený místní rozvoj</a:t>
          </a:r>
        </a:p>
        <a:p>
          <a:r>
            <a:rPr lang="cs-CZ" sz="1200" dirty="0" smtClean="0"/>
            <a:t> - Alokace 390 mil. EUR</a:t>
          </a:r>
        </a:p>
        <a:p>
          <a:r>
            <a:rPr lang="cs-CZ" sz="1200" dirty="0" smtClean="0"/>
            <a:t>-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dgm:spPr/>
      <dgm:t>
        <a:bodyPr/>
        <a:lstStyle/>
        <a:p>
          <a:r>
            <a:rPr lang="cs-CZ" dirty="0" smtClean="0"/>
            <a:t>Doprava, integrované dopravní systémy, IZS</a:t>
          </a:r>
          <a:endParaRPr lang="cs-CZ"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dgm:spPr/>
      <dgm:t>
        <a:bodyPr/>
        <a:lstStyle/>
        <a:p>
          <a:r>
            <a:rPr lang="cs-CZ" dirty="0" smtClean="0"/>
            <a:t>Sociální služby/bydlení, sociální podnikání, zdravotní péče, vzdělávání, zateplování</a:t>
          </a:r>
          <a:endParaRPr lang="cs-CZ"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dgm:spPr/>
      <dgm:t>
        <a:bodyPr/>
        <a:lstStyle/>
        <a:p>
          <a:r>
            <a:rPr lang="cs-CZ" dirty="0" smtClean="0"/>
            <a:t>Kulturní dědictví, e-Government, dokumenty územního rozvoje</a:t>
          </a:r>
          <a:endParaRPr lang="cs-CZ"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X="-8126"/>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15257"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4B201E5A-B514-43A8-9FF2-13EE75C6267D}" srcId="{38804BD3-7704-44DB-93A2-A6FB8DF386BF}" destId="{9BEAB610-B179-412C-A911-0AE990A76040}" srcOrd="2" destOrd="0" parTransId="{B058C57C-1932-4F82-B960-E9ABCE39DA10}" sibTransId="{3EB8B75A-1CCF-4180-9542-77B7289E93F6}"/>
    <dgm:cxn modelId="{A37C4BF5-B775-4ED6-85F3-E253392DFE69}" srcId="{D74C87B0-8199-4D82-97CA-8716D0810C88}" destId="{011776CB-E079-448D-8CBF-0D6A1B0031D4}" srcOrd="3" destOrd="0" parTransId="{96EFE842-57A1-4857-AB91-F6EC5AF4C58A}" sibTransId="{6E105E89-4A89-4F46-9629-6926A46E3211}"/>
    <dgm:cxn modelId="{DC478773-C6CC-4E8E-9071-ECCDF2C2EF2E}" srcId="{38804BD3-7704-44DB-93A2-A6FB8DF386BF}" destId="{A8C219C7-9F00-4E75-8B16-481975849224}" srcOrd="1" destOrd="0" parTransId="{3D529C3B-331C-4A53-8447-64F92C02A4C9}" sibTransId="{7EDC45D9-79A5-434A-AB8A-41008476D2F4}"/>
    <dgm:cxn modelId="{BBAAC5EE-0EC5-4B7A-94B1-D700003B82F4}" type="presOf" srcId="{273BDC39-9757-4293-83AA-A9E9CC915DA0}" destId="{9A27448D-784B-4861-9334-121A223779B3}" srcOrd="0" destOrd="2" presId="urn:microsoft.com/office/officeart/2005/8/layout/vList4#1"/>
    <dgm:cxn modelId="{A3D060F4-5A11-4AC7-8CAF-03920D194A8C}" type="presOf" srcId="{F883D463-9FC1-405D-86B6-DFDB1BF4DFD4}" destId="{614AE268-84D0-4EF9-B74B-195569128116}" srcOrd="1" destOrd="3" presId="urn:microsoft.com/office/officeart/2005/8/layout/vList4#1"/>
    <dgm:cxn modelId="{4C8DF50E-E0D9-43C7-B46E-C6C070A742D1}" type="presOf" srcId="{A8C219C7-9F00-4E75-8B16-481975849224}" destId="{66C8A01D-04C6-4396-8787-43DC36C8480A}" srcOrd="1" destOrd="2" presId="urn:microsoft.com/office/officeart/2005/8/layout/vList4#1"/>
    <dgm:cxn modelId="{BAB2DDFE-65B3-4180-869C-9B186BB9F7B2}" type="presOf" srcId="{D74C87B0-8199-4D82-97CA-8716D0810C88}" destId="{9A27448D-784B-4861-9334-121A223779B3}" srcOrd="0" destOrd="0"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15A7B2A0-6A73-413A-BB86-87F351908914}" srcId="{38804BD3-7704-44DB-93A2-A6FB8DF386BF}" destId="{C5C86733-1C4E-4ABE-BC8B-70E73BF8076C}" srcOrd="0" destOrd="0" parTransId="{AEF1FBBF-C95F-45ED-A8E1-CE69CDF9D44F}" sibTransId="{286C2363-6DA5-4FB5-8346-569610400F7C}"/>
    <dgm:cxn modelId="{CC11735D-CD9A-491C-AEF0-7073EE76FB85}" srcId="{A518AB0A-7BED-45CC-8968-54C5D48470FD}" destId="{D74C87B0-8199-4D82-97CA-8716D0810C88}" srcOrd="2" destOrd="0" parTransId="{BA6FD47A-7786-47D8-9381-A1E3D218F4E4}" sibTransId="{63D68963-997E-49B1-9594-476FD97AA95B}"/>
    <dgm:cxn modelId="{5C6C27A7-7E45-4C3D-B4F5-E5D44DA36581}" type="presOf" srcId="{C5C86733-1C4E-4ABE-BC8B-70E73BF8076C}" destId="{66C8A01D-04C6-4396-8787-43DC36C8480A}" srcOrd="1" destOrd="1" presId="urn:microsoft.com/office/officeart/2005/8/layout/vList4#1"/>
    <dgm:cxn modelId="{A4105CCF-5854-4C09-B873-D8BEBCA9DF04}" type="presOf" srcId="{CE8BA2DC-6A07-4136-AE2C-02E787173318}" destId="{6E62D4D7-9191-4501-B151-D627F722878F}" srcOrd="1" destOrd="3" presId="urn:microsoft.com/office/officeart/2005/8/layout/vList4#1"/>
    <dgm:cxn modelId="{A5479BDE-8610-4E12-960A-52EEB5BA2533}" type="presOf" srcId="{855CB492-B9C1-4831-9453-D02DC01556CB}" destId="{D220A56B-34B4-4DD0-B125-97D865139D92}" srcOrd="0" destOrd="0" presId="urn:microsoft.com/office/officeart/2005/8/layout/vList4#1"/>
    <dgm:cxn modelId="{D4956DCD-2901-4010-B6F4-92D37FF5D80F}" type="presOf" srcId="{A8C219C7-9F00-4E75-8B16-481975849224}" destId="{50CD8E78-60B6-449B-AD20-121950675E4A}" srcOrd="0" destOrd="2"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A3D7EAD3-0A5D-4DAF-8A77-624BB9C9D151}" type="presOf" srcId="{011776CB-E079-448D-8CBF-0D6A1B0031D4}" destId="{9A27448D-784B-4861-9334-121A223779B3}" srcOrd="0" destOrd="4" presId="urn:microsoft.com/office/officeart/2005/8/layout/vList4#1"/>
    <dgm:cxn modelId="{6D6D33AA-F3E5-4BBB-8F4D-C799614E1F57}" type="presOf" srcId="{098ADAF1-68DC-4019-95EC-CF9DEA0595F5}" destId="{6E62D4D7-9191-4501-B151-D627F722878F}" srcOrd="1" destOrd="1" presId="urn:microsoft.com/office/officeart/2005/8/layout/vList4#1"/>
    <dgm:cxn modelId="{CDA9D5FD-8CD4-4B9A-9D3C-CE038D948582}" type="presOf" srcId="{75152ED6-09D4-4CB2-B330-0EBA2A1F6BEE}" destId="{6E62D4D7-9191-4501-B151-D627F722878F}" srcOrd="1" destOrd="2"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C026DECF-FEC5-4A10-8A2D-02313D848DED}" type="presOf" srcId="{9BEAB610-B179-412C-A911-0AE990A76040}" destId="{50CD8E78-60B6-449B-AD20-121950675E4A}" srcOrd="0" destOrd="3"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AF7FBA4-DD36-417A-95DF-55C7E5B51949}" type="presOf" srcId="{34C60AC1-3BAF-4349-9B04-1EBEAA6874AE}" destId="{9A27448D-784B-4861-9334-121A223779B3}" srcOrd="0" destOrd="1" presId="urn:microsoft.com/office/officeart/2005/8/layout/vList4#1"/>
    <dgm:cxn modelId="{77EF10EE-0AE2-4414-9A84-91665FE585F4}" type="presOf" srcId="{855CB492-B9C1-4831-9453-D02DC01556CB}" destId="{6E62D4D7-9191-4501-B151-D627F722878F}" srcOrd="1" destOrd="0" presId="urn:microsoft.com/office/officeart/2005/8/layout/vList4#1"/>
    <dgm:cxn modelId="{ABEB3B63-E300-4C14-91C2-4932A39A9F8A}" type="presOf" srcId="{9BEAB610-B179-412C-A911-0AE990A76040}" destId="{66C8A01D-04C6-4396-8787-43DC36C8480A}" srcOrd="1" destOrd="3"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47B50A3A-418A-486D-B2BA-58F9D114B284}" type="presOf" srcId="{D3784C62-6E03-4E88-AA8E-EC0DCEAD96BC}" destId="{C47FD7BB-128E-4643-98CA-3F319452AC98}" srcOrd="1" destOrd="0" presId="urn:microsoft.com/office/officeart/2005/8/layout/vList4#1"/>
    <dgm:cxn modelId="{7C35FF55-C062-4BD4-ADF5-FA5C307EEBC9}" type="presOf" srcId="{C5C86733-1C4E-4ABE-BC8B-70E73BF8076C}" destId="{50CD8E78-60B6-449B-AD20-121950675E4A}" srcOrd="0" destOrd="1" presId="urn:microsoft.com/office/officeart/2005/8/layout/vList4#1"/>
    <dgm:cxn modelId="{B5AD8F6D-D3FD-4B48-BD50-8B6EEBEA8BF6}" type="presOf" srcId="{38804BD3-7704-44DB-93A2-A6FB8DF386BF}" destId="{66C8A01D-04C6-4396-8787-43DC36C8480A}" srcOrd="1" destOrd="0" presId="urn:microsoft.com/office/officeart/2005/8/layout/vList4#1"/>
    <dgm:cxn modelId="{8658DFF3-2431-4478-A244-2EA5043331F6}" type="presOf" srcId="{34C60AC1-3BAF-4349-9B04-1EBEAA6874AE}" destId="{614AE268-84D0-4EF9-B74B-195569128116}" srcOrd="1" destOrd="1"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A040ECE8-2D67-47CC-936F-AE3860D93990}" type="presOf" srcId="{273BDC39-9757-4293-83AA-A9E9CC915DA0}" destId="{614AE268-84D0-4EF9-B74B-195569128116}" srcOrd="1" destOrd="2" presId="urn:microsoft.com/office/officeart/2005/8/layout/vList4#1"/>
    <dgm:cxn modelId="{B14E60FD-40E2-48E6-B251-1E59C89443C0}" type="presOf" srcId="{011776CB-E079-448D-8CBF-0D6A1B0031D4}" destId="{614AE268-84D0-4EF9-B74B-195569128116}" srcOrd="1" destOrd="4" presId="urn:microsoft.com/office/officeart/2005/8/layout/vList4#1"/>
    <dgm:cxn modelId="{78139977-F2D6-4ACF-A493-A9A74EC4D478}" type="presOf" srcId="{CE8BA2DC-6A07-4136-AE2C-02E787173318}" destId="{D220A56B-34B4-4DD0-B125-97D865139D92}" srcOrd="0" destOrd="3" presId="urn:microsoft.com/office/officeart/2005/8/layout/vList4#1"/>
    <dgm:cxn modelId="{A0FD7BC1-96EE-4991-ACA9-C77CAB95102D}" type="presOf" srcId="{098ADAF1-68DC-4019-95EC-CF9DEA0595F5}" destId="{D220A56B-34B4-4DD0-B125-97D865139D92}" srcOrd="0" destOrd="1" presId="urn:microsoft.com/office/officeart/2005/8/layout/vList4#1"/>
    <dgm:cxn modelId="{A37B5BF7-7329-470E-BC57-1EA5339DD52B}" type="presOf" srcId="{F883D463-9FC1-405D-86B6-DFDB1BF4DFD4}" destId="{9A27448D-784B-4861-9334-121A223779B3}" srcOrd="0" destOrd="3" presId="urn:microsoft.com/office/officeart/2005/8/layout/vList4#1"/>
    <dgm:cxn modelId="{E9A37775-7E49-4E53-89D1-B9B7CF263335}" type="presOf" srcId="{D74C87B0-8199-4D82-97CA-8716D0810C88}" destId="{614AE268-84D0-4EF9-B74B-195569128116}" srcOrd="1" destOrd="0" presId="urn:microsoft.com/office/officeart/2005/8/layout/vList4#1"/>
    <dgm:cxn modelId="{C4E5A0E5-3915-4F8A-885F-3AFC529E67C9}" type="presOf" srcId="{A518AB0A-7BED-45CC-8968-54C5D48470FD}" destId="{8A587B36-857B-41ED-B7A7-D47113F79935}" srcOrd="0" destOrd="0" presId="urn:microsoft.com/office/officeart/2005/8/layout/vList4#1"/>
    <dgm:cxn modelId="{50369F27-C23D-4891-AF90-559F1E61D64F}" type="presOf" srcId="{75152ED6-09D4-4CB2-B330-0EBA2A1F6BEE}" destId="{D220A56B-34B4-4DD0-B125-97D865139D92}" srcOrd="0" destOrd="2" presId="urn:microsoft.com/office/officeart/2005/8/layout/vList4#1"/>
    <dgm:cxn modelId="{C97BA18C-711F-40D6-825D-B2EC37647D9A}" type="presOf" srcId="{38804BD3-7704-44DB-93A2-A6FB8DF386BF}" destId="{50CD8E78-60B6-449B-AD20-121950675E4A}" srcOrd="0" destOrd="0"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10E91990-47A1-4500-A247-7333D72882F4}" type="presOf" srcId="{D3784C62-6E03-4E88-AA8E-EC0DCEAD96BC}" destId="{9E808720-DA3C-4D88-83BC-C88B0AC710F3}" srcOrd="0" destOrd="0"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B38F51DE-8E25-4857-B3F8-75840DF3F177}" srcId="{A518AB0A-7BED-45CC-8968-54C5D48470FD}" destId="{D3784C62-6E03-4E88-AA8E-EC0DCEAD96BC}" srcOrd="3" destOrd="0" parTransId="{9D3428C1-5D9B-4B48-89F0-11E980CE6367}" sibTransId="{7AF4961A-ED0F-4EDC-8D12-D24EE5DE0A42}"/>
    <dgm:cxn modelId="{661B7F98-3435-4C07-9BCB-27CA73AD2B03}" type="presParOf" srcId="{8A587B36-857B-41ED-B7A7-D47113F79935}" destId="{64EB5DFD-492E-47C2-A4DD-BBD451AF4F4E}" srcOrd="0" destOrd="0" presId="urn:microsoft.com/office/officeart/2005/8/layout/vList4#1"/>
    <dgm:cxn modelId="{13203B40-4FCF-45C5-A7D8-002968F20711}" type="presParOf" srcId="{64EB5DFD-492E-47C2-A4DD-BBD451AF4F4E}" destId="{50CD8E78-60B6-449B-AD20-121950675E4A}" srcOrd="0" destOrd="0" presId="urn:microsoft.com/office/officeart/2005/8/layout/vList4#1"/>
    <dgm:cxn modelId="{F5B87081-234E-4BD2-A62F-E0BBDC006F59}" type="presParOf" srcId="{64EB5DFD-492E-47C2-A4DD-BBD451AF4F4E}" destId="{C72FE72D-A4DA-4420-9D63-39C025359A7F}" srcOrd="1" destOrd="0" presId="urn:microsoft.com/office/officeart/2005/8/layout/vList4#1"/>
    <dgm:cxn modelId="{44293CF8-71DE-4714-8670-E685948A2442}" type="presParOf" srcId="{64EB5DFD-492E-47C2-A4DD-BBD451AF4F4E}" destId="{66C8A01D-04C6-4396-8787-43DC36C8480A}" srcOrd="2" destOrd="0" presId="urn:microsoft.com/office/officeart/2005/8/layout/vList4#1"/>
    <dgm:cxn modelId="{18D13283-B415-46A9-A6B2-3DDD150711DF}" type="presParOf" srcId="{8A587B36-857B-41ED-B7A7-D47113F79935}" destId="{93AC31F7-E6D2-45E8-BD17-C2F01F80D57E}" srcOrd="1" destOrd="0" presId="urn:microsoft.com/office/officeart/2005/8/layout/vList4#1"/>
    <dgm:cxn modelId="{37EDFB50-AF88-4E3E-99AE-F23B7871EFBB}" type="presParOf" srcId="{8A587B36-857B-41ED-B7A7-D47113F79935}" destId="{B249F259-2691-44EA-A647-C688963D4FA1}" srcOrd="2" destOrd="0" presId="urn:microsoft.com/office/officeart/2005/8/layout/vList4#1"/>
    <dgm:cxn modelId="{3F955829-5D47-49FE-A7C0-90B9D6CAE4C3}" type="presParOf" srcId="{B249F259-2691-44EA-A647-C688963D4FA1}" destId="{D220A56B-34B4-4DD0-B125-97D865139D92}" srcOrd="0" destOrd="0" presId="urn:microsoft.com/office/officeart/2005/8/layout/vList4#1"/>
    <dgm:cxn modelId="{E78EC6F8-2A51-4BD1-9E9C-4960115C017C}" type="presParOf" srcId="{B249F259-2691-44EA-A647-C688963D4FA1}" destId="{AC85F51E-059B-4E4B-88C8-BEEAF6E6C8CB}" srcOrd="1" destOrd="0" presId="urn:microsoft.com/office/officeart/2005/8/layout/vList4#1"/>
    <dgm:cxn modelId="{DD479392-AE17-4A1A-815E-6B4DA3BCD313}" type="presParOf" srcId="{B249F259-2691-44EA-A647-C688963D4FA1}" destId="{6E62D4D7-9191-4501-B151-D627F722878F}" srcOrd="2" destOrd="0" presId="urn:microsoft.com/office/officeart/2005/8/layout/vList4#1"/>
    <dgm:cxn modelId="{366A5235-8248-47BB-AED4-62AAB4041DBF}" type="presParOf" srcId="{8A587B36-857B-41ED-B7A7-D47113F79935}" destId="{821F83A2-5DE7-4DB3-AC2F-3437098DDD8C}" srcOrd="3" destOrd="0" presId="urn:microsoft.com/office/officeart/2005/8/layout/vList4#1"/>
    <dgm:cxn modelId="{76F3B5BC-B07E-4601-BCB1-E31F31803051}" type="presParOf" srcId="{8A587B36-857B-41ED-B7A7-D47113F79935}" destId="{42D704DB-7DF6-440E-B7C9-644A864B0BFF}" srcOrd="4" destOrd="0" presId="urn:microsoft.com/office/officeart/2005/8/layout/vList4#1"/>
    <dgm:cxn modelId="{63CC28B7-F825-4DB6-BB8E-BF529588C963}" type="presParOf" srcId="{42D704DB-7DF6-440E-B7C9-644A864B0BFF}" destId="{9A27448D-784B-4861-9334-121A223779B3}" srcOrd="0" destOrd="0" presId="urn:microsoft.com/office/officeart/2005/8/layout/vList4#1"/>
    <dgm:cxn modelId="{159EF069-09A3-45A8-8CDE-D228AA285CE2}" type="presParOf" srcId="{42D704DB-7DF6-440E-B7C9-644A864B0BFF}" destId="{CB3108F3-6AC6-46B9-815A-42013ADAA734}" srcOrd="1" destOrd="0" presId="urn:microsoft.com/office/officeart/2005/8/layout/vList4#1"/>
    <dgm:cxn modelId="{7371F553-7BF7-4EBF-8062-892E5C8AFCC6}" type="presParOf" srcId="{42D704DB-7DF6-440E-B7C9-644A864B0BFF}" destId="{614AE268-84D0-4EF9-B74B-195569128116}" srcOrd="2" destOrd="0" presId="urn:microsoft.com/office/officeart/2005/8/layout/vList4#1"/>
    <dgm:cxn modelId="{43AB690E-ED26-4A31-B3D2-629F1E84CBF1}" type="presParOf" srcId="{8A587B36-857B-41ED-B7A7-D47113F79935}" destId="{540D9C1A-F7EF-4C42-8E40-E43DCD410462}" srcOrd="5" destOrd="0" presId="urn:microsoft.com/office/officeart/2005/8/layout/vList4#1"/>
    <dgm:cxn modelId="{CF833438-28F7-4F32-B0EF-ECAEAD730832}" type="presParOf" srcId="{8A587B36-857B-41ED-B7A7-D47113F79935}" destId="{8E18C6B9-65AB-4143-ACFB-F77B95B74E4A}" srcOrd="6" destOrd="0" presId="urn:microsoft.com/office/officeart/2005/8/layout/vList4#1"/>
    <dgm:cxn modelId="{964363CC-F822-41DE-93F2-539891D34673}" type="presParOf" srcId="{8E18C6B9-65AB-4143-ACFB-F77B95B74E4A}" destId="{9E808720-DA3C-4D88-83BC-C88B0AC710F3}" srcOrd="0" destOrd="0" presId="urn:microsoft.com/office/officeart/2005/8/layout/vList4#1"/>
    <dgm:cxn modelId="{7663A4AF-4CCD-4FDE-AB4E-E07692114F32}" type="presParOf" srcId="{8E18C6B9-65AB-4143-ACFB-F77B95B74E4A}" destId="{5C5B56BD-76A1-46D2-95E9-D7A31171320F}" srcOrd="1" destOrd="0" presId="urn:microsoft.com/office/officeart/2005/8/layout/vList4#1"/>
    <dgm:cxn modelId="{7AD6E194-17D8-4684-BF5C-D5EC85DA4341}"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cs-CZ" sz="1400" b="1" kern="1200" dirty="0" smtClean="0"/>
            <a:t>Prioritní osa 1 - Infrastruktura</a:t>
          </a:r>
          <a:endParaRPr lang="cs-CZ" sz="1400" b="1" kern="1200" dirty="0"/>
        </a:p>
        <a:p>
          <a:pPr marL="57150" lvl="1" indent="-57150" algn="l" defTabSz="488950">
            <a:lnSpc>
              <a:spcPct val="90000"/>
            </a:lnSpc>
            <a:spcBef>
              <a:spcPct val="0"/>
            </a:spcBef>
            <a:spcAft>
              <a:spcPct val="15000"/>
            </a:spcAft>
            <a:buChar char="••"/>
          </a:pPr>
          <a:r>
            <a:rPr lang="cs-CZ" sz="1100" kern="1200" dirty="0" smtClean="0"/>
            <a:t>Konkurenceschopné, dostupné a bezpečné regiony</a:t>
          </a:r>
          <a:endParaRPr lang="cs-CZ" sz="1100" kern="1200" dirty="0"/>
        </a:p>
        <a:p>
          <a:pPr marL="57150" lvl="1" indent="-57150" algn="l" defTabSz="488950">
            <a:lnSpc>
              <a:spcPct val="90000"/>
            </a:lnSpc>
            <a:spcBef>
              <a:spcPct val="0"/>
            </a:spcBef>
            <a:spcAft>
              <a:spcPct val="15000"/>
            </a:spcAft>
            <a:buChar char="••"/>
          </a:pPr>
          <a:r>
            <a:rPr lang="cs-CZ" sz="1100" kern="1200" dirty="0" smtClean="0"/>
            <a:t>Alokace 1,6 mld. EUR</a:t>
          </a:r>
          <a:endParaRPr lang="cs-CZ" sz="1100" kern="1200" dirty="0"/>
        </a:p>
        <a:p>
          <a:pPr marL="57150" lvl="1" indent="-57150" algn="l" defTabSz="488950">
            <a:lnSpc>
              <a:spcPct val="90000"/>
            </a:lnSpc>
            <a:spcBef>
              <a:spcPct val="0"/>
            </a:spcBef>
            <a:spcAft>
              <a:spcPct val="15000"/>
            </a:spcAft>
            <a:buChar char="••"/>
          </a:pPr>
          <a:r>
            <a:rPr lang="cs-CZ" sz="1100" kern="1200" dirty="0" smtClean="0"/>
            <a:t>Doprava, integrované dopravní systémy, IZS</a:t>
          </a:r>
          <a:endParaRPr lang="cs-CZ" sz="11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cs-CZ" sz="1400" b="1" kern="1200" dirty="0" smtClean="0"/>
            <a:t>Prioritní osa 2 - Lidé</a:t>
          </a:r>
          <a:endParaRPr lang="cs-CZ" sz="1400" b="1" kern="1200" dirty="0"/>
        </a:p>
        <a:p>
          <a:pPr marL="57150" lvl="1" indent="-57150" algn="l" defTabSz="488950">
            <a:lnSpc>
              <a:spcPct val="90000"/>
            </a:lnSpc>
            <a:spcBef>
              <a:spcPct val="0"/>
            </a:spcBef>
            <a:spcAft>
              <a:spcPct val="15000"/>
            </a:spcAft>
            <a:buChar char="••"/>
          </a:pPr>
          <a:r>
            <a:rPr lang="cs-CZ" sz="1100" kern="1200" dirty="0" smtClean="0"/>
            <a:t>Zkvalitnění veřejných služeb a podmínek života pro obyvatele regionů</a:t>
          </a:r>
          <a:endParaRPr lang="cs-CZ" sz="1100" kern="1200" dirty="0"/>
        </a:p>
        <a:p>
          <a:pPr marL="57150" lvl="1" indent="-57150" algn="l" defTabSz="488950">
            <a:lnSpc>
              <a:spcPct val="90000"/>
            </a:lnSpc>
            <a:spcBef>
              <a:spcPct val="0"/>
            </a:spcBef>
            <a:spcAft>
              <a:spcPct val="15000"/>
            </a:spcAft>
            <a:buChar char="••"/>
          </a:pPr>
          <a:r>
            <a:rPr lang="cs-CZ" sz="1100" kern="1200" dirty="0" smtClean="0"/>
            <a:t>Alokace 1,7 mld. EUR</a:t>
          </a:r>
          <a:endParaRPr lang="cs-CZ" sz="1100" kern="1200" dirty="0"/>
        </a:p>
        <a:p>
          <a:pPr marL="57150" lvl="1" indent="-57150" algn="l" defTabSz="488950">
            <a:lnSpc>
              <a:spcPct val="90000"/>
            </a:lnSpc>
            <a:spcBef>
              <a:spcPct val="0"/>
            </a:spcBef>
            <a:spcAft>
              <a:spcPct val="15000"/>
            </a:spcAft>
            <a:buChar char="••"/>
          </a:pPr>
          <a:r>
            <a:rPr lang="cs-CZ" sz="1100" kern="1200" dirty="0" smtClean="0"/>
            <a:t>Sociální služby/bydlení, sociální podnikání, zdravotní péče, vzdělávání, zateplování</a:t>
          </a:r>
          <a:endParaRPr lang="cs-CZ" sz="11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cs-CZ" sz="1400" b="1" kern="1200" dirty="0" smtClean="0"/>
            <a:t>Prioritní osa 3 - Instituce</a:t>
          </a:r>
          <a:endParaRPr lang="cs-CZ" sz="1400" b="1" kern="1200" dirty="0"/>
        </a:p>
        <a:p>
          <a:pPr marL="57150" lvl="1" indent="-57150" algn="l" defTabSz="488950">
            <a:lnSpc>
              <a:spcPct val="90000"/>
            </a:lnSpc>
            <a:spcBef>
              <a:spcPct val="0"/>
            </a:spcBef>
            <a:spcAft>
              <a:spcPct val="15000"/>
            </a:spcAft>
            <a:buChar char="••"/>
          </a:pPr>
          <a:r>
            <a:rPr lang="cs-CZ" sz="1100" kern="1200" dirty="0" smtClean="0"/>
            <a:t>Dobrá správa území a zefektivnění veřejných institucí</a:t>
          </a:r>
          <a:endParaRPr lang="cs-CZ" sz="1100" kern="1200" dirty="0"/>
        </a:p>
        <a:p>
          <a:pPr marL="57150" lvl="1" indent="-57150" algn="l" defTabSz="488950">
            <a:lnSpc>
              <a:spcPct val="90000"/>
            </a:lnSpc>
            <a:spcBef>
              <a:spcPct val="0"/>
            </a:spcBef>
            <a:spcAft>
              <a:spcPct val="15000"/>
            </a:spcAft>
            <a:buChar char="••"/>
          </a:pPr>
          <a:r>
            <a:rPr lang="cs-CZ" sz="1100" kern="1200" dirty="0" smtClean="0"/>
            <a:t>Alokace 0,8 mld. EUR</a:t>
          </a:r>
          <a:endParaRPr lang="cs-CZ" sz="1100" kern="1200" dirty="0"/>
        </a:p>
        <a:p>
          <a:pPr marL="57150" lvl="1" indent="-57150" algn="l" defTabSz="488950">
            <a:lnSpc>
              <a:spcPct val="90000"/>
            </a:lnSpc>
            <a:spcBef>
              <a:spcPct val="0"/>
            </a:spcBef>
            <a:spcAft>
              <a:spcPct val="15000"/>
            </a:spcAft>
            <a:buChar char="••"/>
          </a:pPr>
          <a:r>
            <a:rPr lang="cs-CZ" sz="1100" kern="1200" dirty="0" smtClean="0"/>
            <a:t>Kulturní dědictví, e-Government, dokumenty územního rozvoje</a:t>
          </a:r>
          <a:endParaRPr lang="cs-CZ" sz="11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400" b="1" kern="1200" dirty="0" smtClean="0"/>
            <a:t>Prioritní osa 4 - Komunitně vedený místní rozvoj</a:t>
          </a:r>
        </a:p>
        <a:p>
          <a:pPr lvl="0" algn="l" defTabSz="844550">
            <a:lnSpc>
              <a:spcPct val="90000"/>
            </a:lnSpc>
            <a:spcBef>
              <a:spcPct val="0"/>
            </a:spcBef>
            <a:spcAft>
              <a:spcPct val="35000"/>
            </a:spcAft>
          </a:pPr>
          <a:r>
            <a:rPr lang="cs-CZ" sz="1200" kern="1200" dirty="0" smtClean="0"/>
            <a:t> - Alokace 390 mil. EUR</a:t>
          </a:r>
        </a:p>
        <a:p>
          <a:pPr lvl="0" algn="l" defTabSz="844550">
            <a:lnSpc>
              <a:spcPct val="90000"/>
            </a:lnSpc>
            <a:spcBef>
              <a:spcPct val="0"/>
            </a:spcBef>
            <a:spcAft>
              <a:spcPct val="35000"/>
            </a:spcAft>
          </a:pPr>
          <a:r>
            <a:rPr lang="cs-CZ" sz="1200" kern="1200" dirty="0" smtClean="0"/>
            <a:t>-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t>10/26/2015</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BDD01622-6527-A840-93D2-B71E71D7D97B}" type="slidenum">
              <a:rPr lang="en-US" smtClean="0"/>
              <a:t>‹#›</a:t>
            </a:fld>
            <a:endParaRPr lang="en-US" dirty="0"/>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7C3F2CD4-E069-445A-BD66-BB3668602FA3}" type="datetimeFigureOut">
              <a:rPr lang="cs-CZ" smtClean="0"/>
              <a:t>26.10.2015</a:t>
            </a:fld>
            <a:endParaRPr lang="cs-CZ" dirty="0"/>
          </a:p>
        </p:txBody>
      </p:sp>
      <p:sp>
        <p:nvSpPr>
          <p:cNvPr id="4" name="Zástupný symbol pro obrázek snímku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1051D7E5-5FFD-4EA7-AFB2-230C5652B0C9}" type="slidenum">
              <a:rPr lang="cs-CZ" smtClean="0"/>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22</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23</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24</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27</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28</a:t>
            </a:fld>
            <a:endParaRPr lang="cs-C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29</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17</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18</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19</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20</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21</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889338FF-0785-4D1E-B4F7-AAF5C78FE1B9}" type="datetime1">
              <a:rPr lang="en-US" smtClean="0"/>
              <a:t>10/26/2015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0773DF8D-1A21-4207-8344-98009AC74408}" type="datetime1">
              <a:rPr lang="en-US" smtClean="0"/>
              <a:t>10/26/2015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FCDAAB08-B98E-494D-8695-CD0D6908EEBE}" type="datetime1">
              <a:rPr lang="en-US" smtClean="0"/>
              <a:t>10/26/2015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7F631E0B-09EB-4B23-8CB4-012DB8280E8C}" type="datetime1">
              <a:rPr lang="en-US" smtClean="0"/>
              <a:t>10/26/2015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CA81722B-C8A6-4F26-98C2-2711F8316617}" type="datetime1">
              <a:rPr lang="en-US" smtClean="0"/>
              <a:t>10/26/2015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BC3F317A-478C-4AB8-803B-06EF6332AC25}" type="datetime1">
              <a:rPr lang="en-US" smtClean="0"/>
              <a:t>10/26/2015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876BBAEC-231C-4E11-ABD3-F40A18471A7D}" type="datetime1">
              <a:rPr lang="en-US" smtClean="0"/>
              <a:t>10/26/2015</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0916B57-9745-43DE-BBE5-02952112AEFB}" type="datetime1">
              <a:rPr lang="en-US" smtClean="0"/>
              <a:t>10/26/2015</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3D7B1-375D-4904-A97E-7B86949F9F49}" type="datetime1">
              <a:rPr lang="en-US" smtClean="0"/>
              <a:t>10/26/2015</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831F3BF-8806-488D-87CD-784340495BA0}" type="datetime1">
              <a:rPr lang="en-US" smtClean="0"/>
              <a:t>10/26/2015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2E682A2-9588-4CBA-8A28-30801B018F84}" type="datetime1">
              <a:rPr lang="en-US" smtClean="0"/>
              <a:t>10/26/2015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AFE7CCC1-085E-40CF-AE75-DEE90DDCB794}" type="datetime1">
              <a:rPr lang="en-US" smtClean="0"/>
              <a:t>10/26/2015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 y="1209676"/>
            <a:ext cx="8953500" cy="3465202"/>
          </a:xfrm>
        </p:spPr>
        <p:txBody>
          <a:bodyPr/>
          <a:lstStyle/>
          <a:p>
            <a:pPr>
              <a:lnSpc>
                <a:spcPct val="107000"/>
              </a:lnSpc>
            </a:pPr>
            <a:r>
              <a:rPr lang="cs-CZ" sz="3600" dirty="0"/>
              <a:t>s</a:t>
            </a:r>
            <a:r>
              <a:rPr lang="cs-CZ" sz="3600" dirty="0" smtClean="0"/>
              <a:t>eminář </a:t>
            </a:r>
            <a:r>
              <a:rPr lang="cs-CZ" sz="3600" dirty="0"/>
              <a:t>pro </a:t>
            </a:r>
            <a:r>
              <a:rPr lang="cs-CZ" sz="3600" dirty="0" smtClean="0"/>
              <a:t>žadatele A PŘÍJEMCE</a:t>
            </a:r>
            <a:br>
              <a:rPr lang="cs-CZ" sz="3600" dirty="0" smtClean="0"/>
            </a:br>
            <a:r>
              <a:rPr lang="cs-CZ" sz="3600" dirty="0"/>
              <a:t/>
            </a:r>
            <a:br>
              <a:rPr lang="cs-CZ" sz="3600" dirty="0"/>
            </a:br>
            <a:r>
              <a:rPr lang="cs-CZ" sz="3600" dirty="0" smtClean="0"/>
              <a:t>3. výzvA IROP - „REGULAČNÍ plány“</a:t>
            </a:r>
            <a:br>
              <a:rPr lang="cs-CZ" sz="3600" dirty="0" smtClean="0"/>
            </a:br>
            <a:r>
              <a:rPr lang="cs-CZ" sz="3600" dirty="0" smtClean="0"/>
              <a:t>9. VÝZVA irop - „Územní studie“</a:t>
            </a:r>
            <a:endParaRPr lang="cs-CZ" sz="3600" dirty="0">
              <a:solidFill>
                <a:srgbClr val="000000"/>
              </a:solidFill>
              <a:latin typeface="Myriad Pro Black"/>
              <a:cs typeface="Myriad Pro Black"/>
            </a:endParaRPr>
          </a:p>
        </p:txBody>
      </p:sp>
      <p:sp>
        <p:nvSpPr>
          <p:cNvPr id="3" name="Subtitle 2"/>
          <p:cNvSpPr>
            <a:spLocks noGrp="1"/>
          </p:cNvSpPr>
          <p:nvPr>
            <p:ph type="subTitle" idx="1"/>
          </p:nvPr>
        </p:nvSpPr>
        <p:spPr>
          <a:xfrm>
            <a:off x="508591" y="4551295"/>
            <a:ext cx="8149634" cy="1083961"/>
          </a:xfrm>
        </p:spPr>
        <p:txBody>
          <a:bodyPr>
            <a:normAutofit/>
          </a:bodyPr>
          <a:lstStyle/>
          <a:p>
            <a:pPr algn="l"/>
            <a:r>
              <a:rPr lang="cs-CZ" sz="2200" dirty="0" smtClean="0">
                <a:solidFill>
                  <a:srgbClr val="000000"/>
                </a:solidFill>
                <a:cs typeface="Myriad Pro"/>
              </a:rPr>
              <a:t>20</a:t>
            </a:r>
            <a:r>
              <a:rPr lang="cs-CZ" sz="2200" dirty="0" smtClean="0">
                <a:solidFill>
                  <a:srgbClr val="000000"/>
                </a:solidFill>
                <a:latin typeface="Myriad Pro"/>
                <a:cs typeface="Myriad Pro"/>
              </a:rPr>
              <a:t>. 10. </a:t>
            </a:r>
            <a:r>
              <a:rPr lang="cs-CZ" sz="2200" smtClean="0">
                <a:solidFill>
                  <a:srgbClr val="000000"/>
                </a:solidFill>
                <a:latin typeface="Myriad Pro"/>
                <a:cs typeface="Myriad Pro"/>
              </a:rPr>
              <a:t>2015                                                              23</a:t>
            </a:r>
            <a:r>
              <a:rPr lang="cs-CZ" sz="2200" dirty="0" smtClean="0">
                <a:solidFill>
                  <a:srgbClr val="000000"/>
                </a:solidFill>
                <a:latin typeface="Myriad Pro"/>
                <a:cs typeface="Myriad Pro"/>
              </a:rPr>
              <a:t>. 10. 2015</a:t>
            </a:r>
          </a:p>
          <a:p>
            <a:pPr algn="l"/>
            <a:r>
              <a:rPr lang="cs-CZ" sz="2200" dirty="0" smtClean="0">
                <a:solidFill>
                  <a:srgbClr val="000000"/>
                </a:solidFill>
                <a:latin typeface="Myriad Pro"/>
                <a:cs typeface="Myriad Pro"/>
              </a:rPr>
              <a:t>PRAHA                                                                              BRNO</a:t>
            </a:r>
          </a:p>
          <a:p>
            <a:pPr algn="l"/>
            <a:endParaRPr lang="en-US" dirty="0">
              <a:latin typeface="Myriad Pro"/>
              <a:cs typeface="Myriad Pro"/>
            </a:endParaRPr>
          </a:p>
        </p:txBody>
      </p:sp>
      <p:pic>
        <p:nvPicPr>
          <p:cNvPr id="2050"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60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dirty="0" smtClean="0"/>
              <a:t/>
            </a:r>
            <a:br>
              <a:rPr lang="cs-CZ" dirty="0" smtClean="0"/>
            </a:br>
            <a:r>
              <a:rPr lang="cs-CZ" sz="3600" dirty="0"/>
              <a:t>Prioritní osa 1</a:t>
            </a: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a:t>
            </a:fld>
            <a:endParaRPr lang="en-US" dirty="0"/>
          </a:p>
        </p:txBody>
      </p:sp>
      <p:sp>
        <p:nvSpPr>
          <p:cNvPr id="7" name="TextovéPole 6"/>
          <p:cNvSpPr txBox="1"/>
          <p:nvPr/>
        </p:nvSpPr>
        <p:spPr>
          <a:xfrm>
            <a:off x="447676" y="1009650"/>
            <a:ext cx="8382000" cy="3985706"/>
          </a:xfrm>
          <a:prstGeom prst="rect">
            <a:avLst/>
          </a:prstGeom>
          <a:noFill/>
        </p:spPr>
        <p:txBody>
          <a:bodyPr wrap="square" rtlCol="0">
            <a:spAutoFit/>
          </a:bodyPr>
          <a:lstStyle/>
          <a:p>
            <a:pPr lvl="0">
              <a:lnSpc>
                <a:spcPct val="150000"/>
              </a:lnSpc>
            </a:pPr>
            <a:endParaRPr lang="cs-CZ" sz="2200" b="1" dirty="0" smtClean="0"/>
          </a:p>
          <a:p>
            <a:pPr lvl="0">
              <a:lnSpc>
                <a:spcPct val="150000"/>
              </a:lnSpc>
            </a:pPr>
            <a:r>
              <a:rPr lang="cs-CZ" sz="2200" b="1" dirty="0" smtClean="0"/>
              <a:t>Prioritní osa 1 - Infrastruktura</a:t>
            </a:r>
            <a:endParaRPr lang="cs-CZ" sz="2200" dirty="0" smtClean="0"/>
          </a:p>
          <a:p>
            <a:pPr>
              <a:lnSpc>
                <a:spcPct val="150000"/>
              </a:lnSpc>
            </a:pPr>
            <a:r>
              <a:rPr lang="cs-CZ" sz="2200" b="1" dirty="0" smtClean="0"/>
              <a:t>SC </a:t>
            </a:r>
            <a:r>
              <a:rPr lang="cs-CZ" sz="2200" b="1" dirty="0"/>
              <a:t>1.1 </a:t>
            </a:r>
            <a:r>
              <a:rPr lang="cs-CZ" sz="2200" dirty="0" smtClean="0"/>
              <a:t>Zvýšení </a:t>
            </a:r>
            <a:r>
              <a:rPr lang="cs-CZ" sz="2200" dirty="0"/>
              <a:t>regionální mobility prostřednictvím modernizace a </a:t>
            </a:r>
            <a:r>
              <a:rPr lang="cs-CZ" sz="2200" dirty="0" smtClean="0"/>
              <a:t>		rozvoje sítí </a:t>
            </a:r>
            <a:r>
              <a:rPr lang="cs-CZ" sz="2200" dirty="0"/>
              <a:t>regionální silniční infrastruktury navazující na </a:t>
            </a:r>
            <a:r>
              <a:rPr lang="cs-CZ" sz="2200" dirty="0" smtClean="0"/>
              <a:t>		síť </a:t>
            </a:r>
            <a:r>
              <a:rPr lang="cs-CZ" sz="2200" dirty="0"/>
              <a:t>TEN-T</a:t>
            </a:r>
          </a:p>
          <a:p>
            <a:pPr>
              <a:lnSpc>
                <a:spcPct val="150000"/>
              </a:lnSpc>
            </a:pPr>
            <a:r>
              <a:rPr lang="cs-CZ" sz="2200" b="1" dirty="0"/>
              <a:t>SC 1.2 </a:t>
            </a:r>
            <a:r>
              <a:rPr lang="cs-CZ" sz="2200" dirty="0"/>
              <a:t>Zvýšení podílu udržitelných forem dopravy</a:t>
            </a:r>
          </a:p>
          <a:p>
            <a:pPr>
              <a:lnSpc>
                <a:spcPct val="150000"/>
              </a:lnSpc>
            </a:pPr>
            <a:r>
              <a:rPr lang="cs-CZ" sz="2200" b="1" dirty="0"/>
              <a:t>SC 1.3 </a:t>
            </a:r>
            <a:r>
              <a:rPr lang="cs-CZ" sz="2200" dirty="0"/>
              <a:t>Zvýšení připravenosti k řešení a řízení rizik a </a:t>
            </a:r>
            <a:r>
              <a:rPr lang="cs-CZ" sz="2200" dirty="0" smtClean="0"/>
              <a:t>katastrof</a:t>
            </a:r>
          </a:p>
          <a:p>
            <a:endParaRPr lang="cs-CZ" sz="2200" dirty="0"/>
          </a:p>
        </p:txBody>
      </p:sp>
    </p:spTree>
    <p:extLst>
      <p:ext uri="{BB962C8B-B14F-4D97-AF65-F5344CB8AC3E}">
        <p14:creationId xmlns:p14="http://schemas.microsoft.com/office/powerpoint/2010/main" val="2866844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12545"/>
            <a:ext cx="8676456" cy="4984522"/>
          </a:xfrm>
          <a:prstGeom prst="rect">
            <a:avLst/>
          </a:prstGeom>
          <a:noFill/>
          <a:ln>
            <a:miter lim="800000"/>
            <a:headEnd/>
            <a:tailEnd/>
          </a:ln>
        </p:spPr>
        <p:txBody>
          <a:bodyPr>
            <a:noAutofit/>
          </a:bodyPr>
          <a:lstStyle/>
          <a:p>
            <a:r>
              <a:rPr lang="cs-CZ" sz="2200" b="1" dirty="0" smtClean="0"/>
              <a:t>473 </a:t>
            </a:r>
            <a:r>
              <a:rPr lang="cs-CZ" sz="2200" b="1" dirty="0"/>
              <a:t>mil. </a:t>
            </a:r>
            <a:r>
              <a:rPr lang="cs-CZ" sz="2200" b="1" dirty="0" smtClean="0"/>
              <a:t>EUR</a:t>
            </a:r>
          </a:p>
          <a:p>
            <a:endParaRPr lang="cs-CZ" sz="2200" b="1" dirty="0"/>
          </a:p>
          <a:p>
            <a:pPr lvl="0"/>
            <a:r>
              <a:rPr lang="cs-CZ" sz="2200" dirty="0"/>
              <a:t>přestupní terminály pro veřejnou dopravu</a:t>
            </a:r>
          </a:p>
          <a:p>
            <a:pPr lvl="0"/>
            <a:r>
              <a:rPr lang="cs-CZ" sz="2200" dirty="0"/>
              <a:t>aplikace moderních technologií v dopravě </a:t>
            </a:r>
          </a:p>
          <a:p>
            <a:pPr lvl="0"/>
            <a:r>
              <a:rPr lang="cs-CZ" sz="2200" dirty="0"/>
              <a:t>nákup nízkoemisních a bezemisních </a:t>
            </a:r>
            <a:r>
              <a:rPr lang="cs-CZ" sz="2200" dirty="0" smtClean="0"/>
              <a:t>vozidel</a:t>
            </a:r>
          </a:p>
          <a:p>
            <a:pPr lvl="0"/>
            <a:r>
              <a:rPr lang="cs-CZ" sz="2200" dirty="0" smtClean="0"/>
              <a:t>zvýšení </a:t>
            </a:r>
            <a:r>
              <a:rPr lang="cs-CZ" sz="2200" dirty="0"/>
              <a:t>bezpečnosti železniční, silniční, cyklistické a pěší dopravy</a:t>
            </a:r>
          </a:p>
          <a:p>
            <a:pPr lvl="0"/>
            <a:r>
              <a:rPr lang="cs-CZ" sz="2200" dirty="0"/>
              <a:t>rozvoj cyklodopravy a rozvoj zelené </a:t>
            </a:r>
            <a:r>
              <a:rPr lang="cs-CZ" sz="2200" dirty="0" smtClean="0"/>
              <a:t>infrastruktury</a:t>
            </a:r>
          </a:p>
          <a:p>
            <a:pPr marL="0" lvl="0" indent="0">
              <a:buNone/>
            </a:pPr>
            <a:endParaRPr lang="cs-CZ" sz="2200" dirty="0" smtClean="0"/>
          </a:p>
          <a:p>
            <a:pPr marL="0" indent="0">
              <a:buNone/>
            </a:pPr>
            <a:endParaRPr lang="cs-CZ" sz="2200" dirty="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1.2 Zvýšení podílu udržitelných forem dopravy</a:t>
            </a:r>
          </a:p>
          <a:p>
            <a:pPr lvl="0" algn="ctr">
              <a:spcBef>
                <a:spcPct val="0"/>
              </a:spcBef>
            </a:pPr>
            <a:endParaRPr lang="cs-CZ" sz="20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11</a:t>
            </a:fld>
            <a:endParaRPr lang="en-US" dirty="0"/>
          </a:p>
        </p:txBody>
      </p:sp>
    </p:spTree>
    <p:extLst>
      <p:ext uri="{BB962C8B-B14F-4D97-AF65-F5344CB8AC3E}">
        <p14:creationId xmlns:p14="http://schemas.microsoft.com/office/powerpoint/2010/main" val="166120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12545"/>
            <a:ext cx="8676456" cy="4984522"/>
          </a:xfrm>
          <a:prstGeom prst="rect">
            <a:avLst/>
          </a:prstGeom>
          <a:noFill/>
          <a:ln>
            <a:miter lim="800000"/>
            <a:headEnd/>
            <a:tailEnd/>
          </a:ln>
        </p:spPr>
        <p:txBody>
          <a:bodyPr>
            <a:noAutofit/>
          </a:bodyPr>
          <a:lstStyle/>
          <a:p>
            <a:pPr marL="0" indent="0">
              <a:buNone/>
            </a:pPr>
            <a:r>
              <a:rPr lang="cs-CZ" sz="2200" b="1" dirty="0"/>
              <a:t>Příjemci: </a:t>
            </a:r>
            <a:r>
              <a:rPr lang="cs-CZ" sz="2200" dirty="0"/>
              <a:t>kraje, obce, dobrovolné svazky obcí, organizace zřizované nebo zakládané kraji, organizace zřizované nebo zakládané obcemi, organizace zřizované nebo zakládané dobrovolnými svazky obcí, provozovatelé dráhy nebo drážní dopravy, dopravci ve veřejné linkové dopravě, Ministerstvo dopravy ČR, subjekty zajišťující dopravní obslužnost</a:t>
            </a:r>
            <a:endParaRPr lang="cs-CZ" sz="2200" dirty="0">
              <a:cs typeface="Arial" charset="0"/>
            </a:endParaRPr>
          </a:p>
          <a:p>
            <a:pPr marL="0" lvl="0" indent="0">
              <a:buNone/>
            </a:pPr>
            <a:endParaRPr lang="cs-CZ" sz="2200" dirty="0" smtClean="0"/>
          </a:p>
          <a:p>
            <a:pPr marL="0" indent="0">
              <a:buNone/>
            </a:pPr>
            <a:endParaRPr lang="cs-CZ" sz="2200" dirty="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1.2 Zvýšení podílu udržitelných forem dopravy</a:t>
            </a:r>
          </a:p>
          <a:p>
            <a:pPr lvl="0" algn="ctr">
              <a:spcBef>
                <a:spcPct val="0"/>
              </a:spcBef>
            </a:pPr>
            <a:endParaRPr lang="cs-CZ" sz="20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12</a:t>
            </a:fld>
            <a:endParaRPr lang="en-US" dirty="0"/>
          </a:p>
        </p:txBody>
      </p:sp>
    </p:spTree>
    <p:extLst>
      <p:ext uri="{BB962C8B-B14F-4D97-AF65-F5344CB8AC3E}">
        <p14:creationId xmlns:p14="http://schemas.microsoft.com/office/powerpoint/2010/main" val="973279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r>
              <a:rPr lang="cs-CZ" sz="2200" b="1" dirty="0"/>
              <a:t>151 mil. EUR </a:t>
            </a:r>
            <a:endParaRPr lang="cs-CZ" sz="2200" b="1" dirty="0" smtClean="0"/>
          </a:p>
          <a:p>
            <a:endParaRPr lang="cs-CZ" sz="2200" b="1" dirty="0" smtClean="0"/>
          </a:p>
          <a:p>
            <a:pPr>
              <a:spcBef>
                <a:spcPts val="0"/>
              </a:spcBef>
            </a:pPr>
            <a:r>
              <a:rPr lang="cs-CZ" sz="2200" dirty="0" smtClean="0"/>
              <a:t>modernizace </a:t>
            </a:r>
            <a:r>
              <a:rPr lang="cs-CZ" sz="2200" dirty="0"/>
              <a:t>stanic složek IZS pro zajištění jejich odolnosti při mimořádné události (např. směřující k energetické soběstačnosti stanic) </a:t>
            </a:r>
            <a:endParaRPr lang="cs-CZ" sz="2200" dirty="0" smtClean="0"/>
          </a:p>
          <a:p>
            <a:pPr>
              <a:spcBef>
                <a:spcPts val="0"/>
              </a:spcBef>
              <a:buFont typeface="Arial" panose="020B0604020202020204" pitchFamily="34" charset="0"/>
              <a:buChar char="•"/>
            </a:pPr>
            <a:r>
              <a:rPr lang="cs-CZ" sz="2200" dirty="0" smtClean="0"/>
              <a:t>technika a prostředky pro řešení mimořádných událostí </a:t>
            </a:r>
          </a:p>
          <a:p>
            <a:pPr>
              <a:spcBef>
                <a:spcPts val="0"/>
              </a:spcBef>
              <a:buFont typeface="Arial" panose="020B0604020202020204" pitchFamily="34" charset="0"/>
              <a:buChar char="•"/>
            </a:pPr>
            <a:r>
              <a:rPr lang="cs-CZ" sz="2200" dirty="0" smtClean="0"/>
              <a:t>modernizace výcvikových zařízení a trenažerů </a:t>
            </a:r>
          </a:p>
          <a:p>
            <a:pPr>
              <a:spcBef>
                <a:spcPts val="0"/>
              </a:spcBef>
              <a:buFont typeface="Arial" panose="020B0604020202020204" pitchFamily="34" charset="0"/>
              <a:buChar char="•"/>
            </a:pPr>
            <a:r>
              <a:rPr lang="cs-CZ" sz="2200" dirty="0" smtClean="0"/>
              <a:t>pouze ve </a:t>
            </a:r>
            <a:r>
              <a:rPr lang="cs-CZ" sz="2200" dirty="0"/>
              <a:t>vybraném území, kde dochází ke kumulaci negativních jevů (sucha, přívalové deště, mráz, orkány, havárie nebezpečných látek apod</a:t>
            </a:r>
            <a:r>
              <a:rPr lang="cs-CZ" sz="2200" dirty="0" smtClean="0"/>
              <a:t>.)</a:t>
            </a:r>
            <a:endParaRPr lang="cs-CZ" sz="2400" dirty="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1.3 Zvýšení připravenosti k řešení a řízení rizik a katastrof</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13</a:t>
            </a:fld>
            <a:endParaRPr lang="en-US" dirty="0"/>
          </a:p>
        </p:txBody>
      </p:sp>
    </p:spTree>
    <p:extLst>
      <p:ext uri="{BB962C8B-B14F-4D97-AF65-F5344CB8AC3E}">
        <p14:creationId xmlns:p14="http://schemas.microsoft.com/office/powerpoint/2010/main" val="2749247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marL="57150" lvl="0" indent="0">
              <a:buNone/>
            </a:pPr>
            <a:r>
              <a:rPr lang="cs-CZ" sz="2200" b="1" dirty="0" smtClean="0"/>
              <a:t>Příjemci</a:t>
            </a:r>
            <a:r>
              <a:rPr lang="cs-CZ" sz="2200" b="1" dirty="0"/>
              <a:t>: </a:t>
            </a:r>
            <a:r>
              <a:rPr lang="cs-CZ" sz="2200" dirty="0"/>
              <a:t>základní složky IZS (HZS, PČR, ZZS), obce, které zřizují jednotky požární ochrany (§ 29 zákona č. 133/1985 Sb., o požární ochraně) - jednotky sboru dobrovolných hasičů kategorie II a III (podle přílohy zákona o požární ochraně); organizační složky státu a jimi zřizované nebo zakládané organizace, které zajišťují vzdělávání a výcvik složek IZS</a:t>
            </a:r>
            <a:endParaRPr lang="cs-CZ" sz="2200" dirty="0">
              <a:cs typeface="Arial" charset="0"/>
            </a:endParaRPr>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1.3 Zvýšení připravenosti k řešení a řízení rizik a katastrof</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14</a:t>
            </a:fld>
            <a:endParaRPr lang="en-US" dirty="0"/>
          </a:p>
        </p:txBody>
      </p:sp>
    </p:spTree>
    <p:extLst>
      <p:ext uri="{BB962C8B-B14F-4D97-AF65-F5344CB8AC3E}">
        <p14:creationId xmlns:p14="http://schemas.microsoft.com/office/powerpoint/2010/main" val="1797647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98538"/>
            <a:ext cx="9144000" cy="1143000"/>
          </a:xfrm>
        </p:spPr>
        <p:txBody>
          <a:bodyPr/>
          <a:lstStyle/>
          <a:p>
            <a:pPr lvl="0"/>
            <a:r>
              <a:rPr lang="cs-CZ" sz="2000" b="1" dirty="0"/>
              <a:t>Prioritní osa </a:t>
            </a:r>
            <a:r>
              <a:rPr lang="cs-CZ" sz="2000" b="1" dirty="0" smtClean="0"/>
              <a:t>2: </a:t>
            </a:r>
            <a:r>
              <a:rPr lang="cs-CZ" sz="2000" dirty="0" smtClean="0"/>
              <a:t>Zkvalitnění </a:t>
            </a:r>
            <a:r>
              <a:rPr lang="cs-CZ" sz="2000" dirty="0"/>
              <a:t>veřejných služeb a podmínek života pro obyvatele regionů</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81050"/>
            <a:ext cx="4514849" cy="3009900"/>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800" y="781050"/>
            <a:ext cx="4685221" cy="3009900"/>
          </a:xfrm>
          <a:prstGeom prst="rect">
            <a:avLst/>
          </a:prstGeo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693" y="3791201"/>
            <a:ext cx="4825356" cy="3171574"/>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15</a:t>
            </a:fld>
            <a:endParaRPr lang="en-US" dirty="0"/>
          </a:p>
        </p:txBody>
      </p:sp>
    </p:spTree>
    <p:extLst>
      <p:ext uri="{BB962C8B-B14F-4D97-AF65-F5344CB8AC3E}">
        <p14:creationId xmlns:p14="http://schemas.microsoft.com/office/powerpoint/2010/main" val="3625871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dirty="0" smtClean="0"/>
              <a:t/>
            </a:r>
            <a:br>
              <a:rPr lang="cs-CZ" dirty="0" smtClean="0"/>
            </a:br>
            <a:r>
              <a:rPr lang="cs-CZ" sz="3600" dirty="0"/>
              <a:t>Prioritní osa 2</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16</a:t>
            </a:fld>
            <a:endParaRPr lang="en-US" dirty="0"/>
          </a:p>
        </p:txBody>
      </p:sp>
      <p:sp>
        <p:nvSpPr>
          <p:cNvPr id="7" name="TextovéPole 6"/>
          <p:cNvSpPr txBox="1"/>
          <p:nvPr/>
        </p:nvSpPr>
        <p:spPr>
          <a:xfrm>
            <a:off x="447676" y="1009650"/>
            <a:ext cx="8382000" cy="5170646"/>
          </a:xfrm>
          <a:prstGeom prst="rect">
            <a:avLst/>
          </a:prstGeom>
          <a:noFill/>
        </p:spPr>
        <p:txBody>
          <a:bodyPr wrap="square" rtlCol="0">
            <a:spAutoFit/>
          </a:bodyPr>
          <a:lstStyle/>
          <a:p>
            <a:pPr>
              <a:lnSpc>
                <a:spcPct val="150000"/>
              </a:lnSpc>
            </a:pPr>
            <a:r>
              <a:rPr lang="cs-CZ" sz="2200" b="1" dirty="0"/>
              <a:t>Prioritní osa 2 - Lidé</a:t>
            </a:r>
          </a:p>
          <a:p>
            <a:pPr algn="just">
              <a:lnSpc>
                <a:spcPct val="150000"/>
              </a:lnSpc>
            </a:pPr>
            <a:r>
              <a:rPr lang="cs-CZ" sz="2200" b="1" dirty="0" smtClean="0"/>
              <a:t>SC 2.1 </a:t>
            </a:r>
            <a:r>
              <a:rPr lang="cs-CZ" sz="2200" dirty="0" smtClean="0"/>
              <a:t>Zvýšení kvality a dostupnosti služeb vedoucí k sociální 			inkluzi</a:t>
            </a:r>
          </a:p>
          <a:p>
            <a:pPr algn="just">
              <a:lnSpc>
                <a:spcPct val="150000"/>
              </a:lnSpc>
            </a:pPr>
            <a:r>
              <a:rPr lang="cs-CZ" sz="2200" b="1" dirty="0" smtClean="0"/>
              <a:t>SC 2.2 </a:t>
            </a:r>
            <a:r>
              <a:rPr lang="cs-CZ" sz="2200" dirty="0" smtClean="0"/>
              <a:t>Vznik nových a rozvoj existujících podnikatelských aktivit</a:t>
            </a:r>
          </a:p>
          <a:p>
            <a:pPr algn="just">
              <a:lnSpc>
                <a:spcPct val="150000"/>
              </a:lnSpc>
            </a:pPr>
            <a:r>
              <a:rPr lang="cs-CZ" sz="2200" dirty="0" smtClean="0"/>
              <a:t>		v oblasti sociálního podnikání</a:t>
            </a:r>
          </a:p>
          <a:p>
            <a:pPr algn="just">
              <a:lnSpc>
                <a:spcPct val="150000"/>
              </a:lnSpc>
            </a:pPr>
            <a:r>
              <a:rPr lang="cs-CZ" sz="2200" b="1" dirty="0" smtClean="0"/>
              <a:t>SC 2.3 </a:t>
            </a:r>
            <a:r>
              <a:rPr lang="cs-CZ" sz="2200" dirty="0" smtClean="0"/>
              <a:t>Rozvoj infrastruktury pro poskytování zdravotních služeb a</a:t>
            </a:r>
          </a:p>
          <a:p>
            <a:pPr algn="just">
              <a:lnSpc>
                <a:spcPct val="150000"/>
              </a:lnSpc>
            </a:pPr>
            <a:r>
              <a:rPr lang="cs-CZ" sz="2200" dirty="0" smtClean="0"/>
              <a:t>		péče o zdraví</a:t>
            </a:r>
          </a:p>
          <a:p>
            <a:pPr algn="just">
              <a:lnSpc>
                <a:spcPct val="150000"/>
              </a:lnSpc>
            </a:pPr>
            <a:r>
              <a:rPr lang="cs-CZ" sz="2200" b="1" dirty="0" smtClean="0"/>
              <a:t>SC 2.4 </a:t>
            </a:r>
            <a:r>
              <a:rPr lang="cs-CZ" sz="2200" dirty="0" smtClean="0"/>
              <a:t>Zvýšení kvality a dostupnosti infrastruktury pro vzdělávání 		a celoživotní učení</a:t>
            </a:r>
          </a:p>
          <a:p>
            <a:pPr algn="just">
              <a:lnSpc>
                <a:spcPct val="150000"/>
              </a:lnSpc>
            </a:pPr>
            <a:r>
              <a:rPr lang="cs-CZ" sz="2200" b="1" dirty="0" smtClean="0"/>
              <a:t>SC 2.5 </a:t>
            </a:r>
            <a:r>
              <a:rPr lang="cs-CZ" sz="2200" dirty="0" smtClean="0"/>
              <a:t>Snížení energetické náročnosti v sektoru bydlení</a:t>
            </a:r>
            <a:endParaRPr lang="cs-CZ" sz="2200" dirty="0"/>
          </a:p>
        </p:txBody>
      </p:sp>
    </p:spTree>
    <p:extLst>
      <p:ext uri="{BB962C8B-B14F-4D97-AF65-F5344CB8AC3E}">
        <p14:creationId xmlns:p14="http://schemas.microsoft.com/office/powerpoint/2010/main" val="2115622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a:t>338 mil. </a:t>
            </a:r>
            <a:r>
              <a:rPr lang="cs-CZ" sz="2200" b="1" dirty="0" smtClean="0"/>
              <a:t>EUR</a:t>
            </a:r>
          </a:p>
          <a:p>
            <a:pPr>
              <a:buFont typeface="Arial" panose="020B0604020202020204" pitchFamily="34" charset="0"/>
              <a:buChar char="•"/>
            </a:pPr>
            <a:endParaRPr lang="cs-CZ" sz="2200" dirty="0" smtClean="0"/>
          </a:p>
          <a:p>
            <a:pPr>
              <a:buFont typeface="Arial" panose="020B0604020202020204" pitchFamily="34" charset="0"/>
              <a:buChar char="•"/>
            </a:pPr>
            <a:r>
              <a:rPr lang="cs-CZ" sz="2200" dirty="0" smtClean="0"/>
              <a:t>zřizování </a:t>
            </a:r>
            <a:r>
              <a:rPr lang="cs-CZ" sz="2200" dirty="0"/>
              <a:t>a rekonstrukce zařízení pro dosažení deinstitucionalizované péče – transformace sociálních ústavů</a:t>
            </a:r>
          </a:p>
          <a:p>
            <a:pPr>
              <a:buFont typeface="Arial" panose="020B0604020202020204" pitchFamily="34" charset="0"/>
              <a:buChar char="•"/>
            </a:pPr>
            <a:r>
              <a:rPr lang="cs-CZ" sz="2200" dirty="0" smtClean="0"/>
              <a:t>infrastruktura pro sociální služby</a:t>
            </a:r>
            <a:endParaRPr lang="cs-CZ" sz="2200" dirty="0"/>
          </a:p>
          <a:p>
            <a:pPr>
              <a:buFont typeface="Arial" panose="020B0604020202020204" pitchFamily="34" charset="0"/>
              <a:buChar char="•"/>
            </a:pPr>
            <a:r>
              <a:rPr lang="cs-CZ" sz="2200" dirty="0"/>
              <a:t>infrastruktura komunitních </a:t>
            </a:r>
            <a:r>
              <a:rPr lang="cs-CZ" sz="2200" dirty="0" smtClean="0"/>
              <a:t>center</a:t>
            </a:r>
          </a:p>
          <a:p>
            <a:pPr>
              <a:buFont typeface="Arial" panose="020B0604020202020204" pitchFamily="34" charset="0"/>
              <a:buChar char="•"/>
            </a:pPr>
            <a:r>
              <a:rPr lang="cs-CZ" sz="2200" dirty="0"/>
              <a:t>pořízení bytů a bytových domů pro </a:t>
            </a:r>
            <a:r>
              <a:rPr lang="cs-CZ" sz="2200" dirty="0" smtClean="0"/>
              <a:t>sociální </a:t>
            </a:r>
            <a:r>
              <a:rPr lang="cs-CZ" sz="2200" dirty="0"/>
              <a:t>bydlení</a:t>
            </a:r>
          </a:p>
          <a:p>
            <a:pPr>
              <a:buFont typeface="Arial" panose="020B0604020202020204" pitchFamily="34" charset="0"/>
              <a:buChar char="•"/>
            </a:pPr>
            <a:r>
              <a:rPr lang="cs-CZ" sz="2200" dirty="0" smtClean="0"/>
              <a:t>nebudou </a:t>
            </a:r>
            <a:r>
              <a:rPr lang="cs-CZ" sz="2200" dirty="0"/>
              <a:t>podporovány ubytovny, </a:t>
            </a:r>
            <a:r>
              <a:rPr lang="cs-CZ" sz="2200" dirty="0" smtClean="0"/>
              <a:t>substandardní </a:t>
            </a:r>
            <a:r>
              <a:rPr lang="cs-CZ" sz="2200" dirty="0"/>
              <a:t/>
            </a:r>
            <a:br>
              <a:rPr lang="cs-CZ" sz="2200" dirty="0"/>
            </a:br>
            <a:r>
              <a:rPr lang="cs-CZ" sz="2200" dirty="0"/>
              <a:t>a segregované bydlení</a:t>
            </a:r>
          </a:p>
          <a:p>
            <a:pPr marL="57150" indent="0">
              <a:buNone/>
            </a:pPr>
            <a:endParaRPr lang="cs-CZ" sz="2200" b="1"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2.1 Zvýšení kvality a dostupnosti služeb vedoucí k sociální </a:t>
            </a:r>
            <a:r>
              <a:rPr lang="cs-CZ" sz="2000" b="1" dirty="0" smtClean="0"/>
              <a:t>inkluzi</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17</a:t>
            </a:fld>
            <a:endParaRPr lang="en-US" dirty="0"/>
          </a:p>
        </p:txBody>
      </p:sp>
    </p:spTree>
    <p:extLst>
      <p:ext uri="{BB962C8B-B14F-4D97-AF65-F5344CB8AC3E}">
        <p14:creationId xmlns:p14="http://schemas.microsoft.com/office/powerpoint/2010/main" val="352207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marL="57150" indent="0">
              <a:buNone/>
            </a:pPr>
            <a:r>
              <a:rPr lang="cs-CZ" sz="2200" b="1" dirty="0"/>
              <a:t>Příjemci: </a:t>
            </a:r>
            <a:r>
              <a:rPr lang="cs-CZ" sz="2200" dirty="0"/>
              <a:t>nestátní neziskové organizace, organizační složky státu, příspěvkové organizace organizačních složek státu, kraje, organizace zřizované nebo zakládané kraji, obce, organizace zřizované nebo zakládané obcemi, dobrovolné svazky obcí, organizace zřizované nebo zakládané dobrovolnými svazky obcí, církve, církevní organizace</a:t>
            </a:r>
          </a:p>
          <a:p>
            <a:pPr marL="57150" indent="0">
              <a:buNone/>
            </a:pPr>
            <a:endParaRPr lang="cs-CZ" sz="2200" b="1"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2.1 Zvýšení kvality a dostupnosti služeb vedoucí k sociální </a:t>
            </a:r>
            <a:r>
              <a:rPr lang="cs-CZ" sz="2000" b="1" dirty="0" smtClean="0"/>
              <a:t>inkluzi</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18</a:t>
            </a:fld>
            <a:endParaRPr lang="en-US" dirty="0"/>
          </a:p>
        </p:txBody>
      </p:sp>
    </p:spTree>
    <p:extLst>
      <p:ext uri="{BB962C8B-B14F-4D97-AF65-F5344CB8AC3E}">
        <p14:creationId xmlns:p14="http://schemas.microsoft.com/office/powerpoint/2010/main" val="5112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26 </a:t>
            </a:r>
            <a:r>
              <a:rPr lang="cs-CZ" sz="2200" b="1" dirty="0"/>
              <a:t>mil. </a:t>
            </a:r>
            <a:r>
              <a:rPr lang="cs-CZ" sz="2200" b="1" dirty="0" smtClean="0"/>
              <a:t>EUR</a:t>
            </a:r>
          </a:p>
          <a:p>
            <a:pPr>
              <a:buFont typeface="Arial" panose="020B0604020202020204" pitchFamily="34" charset="0"/>
              <a:buChar char="•"/>
            </a:pPr>
            <a:endParaRPr lang="cs-CZ" sz="2200" dirty="0" smtClean="0"/>
          </a:p>
          <a:p>
            <a:pPr lvl="0"/>
            <a:r>
              <a:rPr lang="cs-CZ" sz="2200" dirty="0"/>
              <a:t>výstavba, rekonstrukce, rozšíření a vybavení sociálních podniků na vymezeném území</a:t>
            </a:r>
          </a:p>
          <a:p>
            <a:pPr lvl="0"/>
            <a:r>
              <a:rPr lang="cs-CZ" sz="2200" dirty="0"/>
              <a:t>návaznost na aktivity OP Zaměstnanost </a:t>
            </a:r>
          </a:p>
          <a:p>
            <a:pPr lvl="1"/>
            <a:r>
              <a:rPr lang="cs-CZ" sz="2200" dirty="0"/>
              <a:t>zavedení systému podpory startu, rozvoje a udržitelnosti sociálních podniků; </a:t>
            </a:r>
          </a:p>
          <a:p>
            <a:pPr lvl="1"/>
            <a:r>
              <a:rPr lang="cs-CZ" sz="2200" dirty="0"/>
              <a:t>vzdělávání osob sociálně vyloučených a osob ohrožených sociálním vyloučením na trhu práce s cílem podpory vzniku nových podnikatelských aktivit zaměřených na sociální </a:t>
            </a:r>
            <a:r>
              <a:rPr lang="cs-CZ" sz="2200" dirty="0" smtClean="0"/>
              <a:t>podnikání</a:t>
            </a:r>
          </a:p>
          <a:p>
            <a:pPr marL="457200" lvl="1" indent="0">
              <a:buNone/>
            </a:pPr>
            <a:endParaRPr lang="cs-CZ" sz="2200"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2.2 Vznik nových a rozvoj existujících podnikatelských </a:t>
            </a:r>
            <a:r>
              <a:rPr lang="cs-CZ" sz="2000" b="1" dirty="0" smtClean="0"/>
              <a:t>aktivit</a:t>
            </a:r>
          </a:p>
          <a:p>
            <a:pPr algn="ctr">
              <a:lnSpc>
                <a:spcPct val="150000"/>
              </a:lnSpc>
            </a:pPr>
            <a:r>
              <a:rPr lang="cs-CZ" sz="2000" b="1" dirty="0" smtClean="0"/>
              <a:t>v </a:t>
            </a:r>
            <a:r>
              <a:rPr lang="cs-CZ" sz="2000" b="1" dirty="0"/>
              <a:t>oblasti sociálního podnikání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19</a:t>
            </a:fld>
            <a:endParaRPr lang="en-US" dirty="0"/>
          </a:p>
        </p:txBody>
      </p:sp>
    </p:spTree>
    <p:extLst>
      <p:ext uri="{BB962C8B-B14F-4D97-AF65-F5344CB8AC3E}">
        <p14:creationId xmlns:p14="http://schemas.microsoft.com/office/powerpoint/2010/main" val="171363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1025"/>
          </a:xfrm>
        </p:spPr>
        <p:txBody>
          <a:bodyPr/>
          <a:lstStyle/>
          <a:p>
            <a:r>
              <a:rPr lang="en-US" dirty="0" smtClean="0"/>
              <a:t>Program</a:t>
            </a:r>
            <a:r>
              <a:rPr lang="cs-CZ" dirty="0" smtClean="0"/>
              <a:t> SEMINÁŘE</a:t>
            </a:r>
            <a:endParaRPr lang="en-US" dirty="0"/>
          </a:p>
        </p:txBody>
      </p:sp>
      <p:sp>
        <p:nvSpPr>
          <p:cNvPr id="3" name="Content Placeholder 2"/>
          <p:cNvSpPr>
            <a:spLocks noGrp="1"/>
          </p:cNvSpPr>
          <p:nvPr>
            <p:ph idx="1"/>
          </p:nvPr>
        </p:nvSpPr>
        <p:spPr>
          <a:xfrm>
            <a:off x="457200" y="628650"/>
            <a:ext cx="8229600" cy="5889918"/>
          </a:xfrm>
        </p:spPr>
        <p:txBody>
          <a:bodyPr>
            <a:normAutofit fontScale="92500" lnSpcReduction="20000"/>
          </a:bodyPr>
          <a:lstStyle/>
          <a:p>
            <a:pPr marL="0" indent="0">
              <a:buNone/>
            </a:pPr>
            <a:r>
              <a:rPr lang="cs-CZ" sz="2000" dirty="0"/>
              <a:t>9:00 – 9:30</a:t>
            </a:r>
            <a:r>
              <a:rPr lang="cs-CZ" sz="2000" b="1" dirty="0"/>
              <a:t>	</a:t>
            </a:r>
            <a:r>
              <a:rPr lang="cs-CZ" sz="2000" b="1" dirty="0" smtClean="0"/>
              <a:t>	</a:t>
            </a:r>
            <a:r>
              <a:rPr lang="cs-CZ" sz="2000" b="1" dirty="0"/>
              <a:t>Prezence účastníků		</a:t>
            </a:r>
            <a:endParaRPr lang="cs-CZ" sz="2000" dirty="0"/>
          </a:p>
          <a:p>
            <a:pPr marL="0" indent="0">
              <a:buNone/>
            </a:pPr>
            <a:endParaRPr lang="cs-CZ" sz="1700" dirty="0"/>
          </a:p>
          <a:p>
            <a:pPr marL="0" indent="0">
              <a:buNone/>
            </a:pPr>
            <a:r>
              <a:rPr lang="cs-CZ" sz="2000" dirty="0"/>
              <a:t>9:30 – 10:00	</a:t>
            </a:r>
            <a:r>
              <a:rPr lang="cs-CZ" sz="2000" dirty="0" smtClean="0"/>
              <a:t>	</a:t>
            </a:r>
            <a:r>
              <a:rPr lang="cs-CZ" sz="2000" b="1" dirty="0"/>
              <a:t>Zahájení, představení Integrovaného regionálního </a:t>
            </a:r>
            <a:r>
              <a:rPr lang="cs-CZ" sz="2000" b="1" dirty="0" smtClean="0"/>
              <a:t>					operačního </a:t>
            </a:r>
            <a:r>
              <a:rPr lang="cs-CZ" sz="2000" b="1" dirty="0"/>
              <a:t>programu, Řídicího orgánu IROP a Centra </a:t>
            </a:r>
            <a:r>
              <a:rPr lang="cs-CZ" sz="2000" b="1" dirty="0" smtClean="0"/>
              <a:t>				pro </a:t>
            </a:r>
            <a:r>
              <a:rPr lang="cs-CZ" sz="2000" b="1" dirty="0"/>
              <a:t>regionální rozvoj České </a:t>
            </a:r>
            <a:r>
              <a:rPr lang="cs-CZ" sz="2000" b="1" dirty="0" smtClean="0"/>
              <a:t>republiky</a:t>
            </a:r>
          </a:p>
          <a:p>
            <a:pPr marL="0" indent="0">
              <a:buNone/>
            </a:pPr>
            <a:endParaRPr lang="cs-CZ" sz="1700" dirty="0"/>
          </a:p>
          <a:p>
            <a:pPr marL="0" indent="0">
              <a:buNone/>
            </a:pPr>
            <a:r>
              <a:rPr lang="cs-CZ" sz="2000" dirty="0"/>
              <a:t>10.00 – 11:00	</a:t>
            </a:r>
            <a:r>
              <a:rPr lang="cs-CZ" sz="2000" b="1" dirty="0"/>
              <a:t>3. výzva IROP </a:t>
            </a:r>
            <a:r>
              <a:rPr lang="cs-CZ" sz="2000" b="1" dirty="0" smtClean="0"/>
              <a:t>„</a:t>
            </a:r>
            <a:r>
              <a:rPr lang="cs-CZ" sz="2000" b="1" dirty="0"/>
              <a:t>Regulační </a:t>
            </a:r>
            <a:r>
              <a:rPr lang="cs-CZ" sz="2000" b="1" dirty="0" smtClean="0"/>
              <a:t>plány”: parametry </a:t>
            </a:r>
            <a:r>
              <a:rPr lang="cs-CZ" sz="2000" b="1" dirty="0"/>
              <a:t>výzvy, </a:t>
            </a:r>
            <a:r>
              <a:rPr lang="cs-CZ" sz="2000" b="1" dirty="0" smtClean="0"/>
              <a:t>					podporované </a:t>
            </a:r>
            <a:r>
              <a:rPr lang="cs-CZ" sz="2000" b="1" dirty="0"/>
              <a:t>aktivity, způsobilé výdaje, povinné </a:t>
            </a:r>
            <a:r>
              <a:rPr lang="cs-CZ" sz="2000" b="1" dirty="0" smtClean="0"/>
              <a:t>					přílohy žádosti, dotazy</a:t>
            </a:r>
            <a:endParaRPr lang="cs-CZ" sz="2000" dirty="0"/>
          </a:p>
          <a:p>
            <a:pPr marL="0" indent="0">
              <a:buNone/>
            </a:pPr>
            <a:r>
              <a:rPr lang="cs-CZ" sz="2000" b="1" dirty="0"/>
              <a:t> </a:t>
            </a:r>
            <a:endParaRPr lang="cs-CZ" sz="2000" dirty="0"/>
          </a:p>
          <a:p>
            <a:pPr marL="0" indent="0">
              <a:buNone/>
            </a:pPr>
            <a:r>
              <a:rPr lang="cs-CZ" sz="2000" dirty="0"/>
              <a:t>11:00 – </a:t>
            </a:r>
            <a:r>
              <a:rPr lang="cs-CZ" sz="2000" dirty="0" smtClean="0"/>
              <a:t>12:00</a:t>
            </a:r>
            <a:r>
              <a:rPr lang="cs-CZ" sz="2000" b="1" dirty="0"/>
              <a:t>	9. výzva IROP „Územní </a:t>
            </a:r>
            <a:r>
              <a:rPr lang="cs-CZ" sz="2000" b="1" dirty="0" smtClean="0"/>
              <a:t>studie“: parametry </a:t>
            </a:r>
            <a:r>
              <a:rPr lang="cs-CZ" sz="2000" b="1" dirty="0"/>
              <a:t>výzvy, </a:t>
            </a:r>
            <a:r>
              <a:rPr lang="cs-CZ" sz="2000" b="1" dirty="0" smtClean="0"/>
              <a:t>					podporované </a:t>
            </a:r>
            <a:r>
              <a:rPr lang="cs-CZ" sz="2000" b="1" dirty="0"/>
              <a:t>aktivity, způsobilé výdaje, povinné </a:t>
            </a:r>
            <a:r>
              <a:rPr lang="cs-CZ" sz="2000" b="1" dirty="0" smtClean="0"/>
              <a:t>					přílohy žádosti</a:t>
            </a:r>
            <a:r>
              <a:rPr lang="cs-CZ" sz="2000" dirty="0" smtClean="0"/>
              <a:t>, </a:t>
            </a:r>
            <a:r>
              <a:rPr lang="cs-CZ" sz="2000" b="1" dirty="0" smtClean="0"/>
              <a:t>dotazy</a:t>
            </a:r>
            <a:endParaRPr lang="cs-CZ" sz="2000" dirty="0"/>
          </a:p>
          <a:p>
            <a:pPr marL="0" indent="0">
              <a:buNone/>
            </a:pPr>
            <a:endParaRPr lang="cs-CZ" sz="1700" dirty="0"/>
          </a:p>
          <a:p>
            <a:pPr marL="0" indent="0">
              <a:buNone/>
            </a:pPr>
            <a:r>
              <a:rPr lang="cs-CZ" sz="2000" dirty="0" smtClean="0"/>
              <a:t>12:00 </a:t>
            </a:r>
            <a:r>
              <a:rPr lang="cs-CZ" sz="2000" dirty="0"/>
              <a:t>– </a:t>
            </a:r>
            <a:r>
              <a:rPr lang="cs-CZ" sz="2000" dirty="0" smtClean="0"/>
              <a:t>13:15</a:t>
            </a:r>
            <a:r>
              <a:rPr lang="cs-CZ" sz="2000" dirty="0"/>
              <a:t>	</a:t>
            </a:r>
            <a:r>
              <a:rPr lang="cs-CZ" sz="2000" b="1" dirty="0"/>
              <a:t>Základní informace o aplikaci MS2014+, systém </a:t>
            </a:r>
            <a:r>
              <a:rPr lang="cs-CZ" sz="2000" b="1" dirty="0" smtClean="0"/>
              <a:t>					hodnocení </a:t>
            </a:r>
            <a:r>
              <a:rPr lang="cs-CZ" sz="2000" b="1" dirty="0"/>
              <a:t>projektů a další administrace projektu, </a:t>
            </a:r>
            <a:r>
              <a:rPr lang="cs-CZ" sz="2000" b="1" dirty="0" smtClean="0"/>
              <a:t>					kontrola </a:t>
            </a:r>
            <a:r>
              <a:rPr lang="cs-CZ" sz="2000" b="1" dirty="0"/>
              <a:t>výběrových a zadávacích </a:t>
            </a:r>
            <a:r>
              <a:rPr lang="cs-CZ" sz="2000" b="1" dirty="0" smtClean="0"/>
              <a:t>řízení</a:t>
            </a:r>
          </a:p>
          <a:p>
            <a:pPr marL="0" indent="0">
              <a:buNone/>
            </a:pPr>
            <a:endParaRPr lang="cs-CZ" sz="1700" dirty="0"/>
          </a:p>
          <a:p>
            <a:pPr marL="0" indent="0">
              <a:buNone/>
            </a:pPr>
            <a:r>
              <a:rPr lang="cs-CZ" sz="2000" dirty="0" smtClean="0"/>
              <a:t>13:15 </a:t>
            </a:r>
            <a:r>
              <a:rPr lang="cs-CZ" sz="2000" dirty="0"/>
              <a:t>– </a:t>
            </a:r>
            <a:r>
              <a:rPr lang="cs-CZ" sz="2000" dirty="0" smtClean="0"/>
              <a:t>14:00</a:t>
            </a:r>
            <a:r>
              <a:rPr lang="cs-CZ" sz="2000" dirty="0"/>
              <a:t>	</a:t>
            </a:r>
            <a:r>
              <a:rPr lang="cs-CZ" sz="2000" b="1" dirty="0"/>
              <a:t>Informace ke 2. výzvě IROP „Územní plány</a:t>
            </a:r>
            <a:r>
              <a:rPr lang="cs-CZ" sz="2000" b="1" dirty="0" smtClean="0"/>
              <a:t>“</a:t>
            </a:r>
          </a:p>
          <a:p>
            <a:pPr marL="0" indent="0">
              <a:buNone/>
            </a:pPr>
            <a:endParaRPr lang="cs-CZ" sz="1700" b="1" dirty="0" smtClean="0"/>
          </a:p>
          <a:p>
            <a:pPr marL="0" indent="0">
              <a:buNone/>
            </a:pPr>
            <a:r>
              <a:rPr lang="cs-CZ" sz="2000" dirty="0" smtClean="0"/>
              <a:t>14:00</a:t>
            </a:r>
            <a:r>
              <a:rPr lang="cs-CZ" sz="2000" dirty="0"/>
              <a:t>	</a:t>
            </a:r>
            <a:r>
              <a:rPr lang="cs-CZ" sz="2000" dirty="0" smtClean="0"/>
              <a:t>		</a:t>
            </a:r>
            <a:r>
              <a:rPr lang="cs-CZ" sz="2000" b="1" dirty="0" smtClean="0"/>
              <a:t>Závěr</a:t>
            </a:r>
            <a:endParaRPr lang="cs-CZ" sz="2000" b="1" dirty="0"/>
          </a:p>
          <a:p>
            <a:pPr marL="0" indent="0">
              <a:buNone/>
            </a:pPr>
            <a:endParaRPr lang="cs-CZ" sz="2000" b="1" dirty="0" smtClean="0"/>
          </a:p>
          <a:p>
            <a:pPr marL="0" indent="0">
              <a:buNone/>
            </a:pPr>
            <a:endParaRPr lang="cs-CZ" sz="2000" b="1" dirty="0"/>
          </a:p>
          <a:p>
            <a:pPr marL="0" indent="0">
              <a:buNone/>
            </a:pPr>
            <a:endParaRPr lang="cs-CZ" sz="2000" b="1" dirty="0" smtClean="0"/>
          </a:p>
          <a:p>
            <a:pPr marL="0" indent="0">
              <a:buNone/>
            </a:pPr>
            <a:endParaRPr lang="cs-CZ" sz="20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2</a:t>
            </a:fld>
            <a:endParaRPr lang="en-US" dirty="0"/>
          </a:p>
        </p:txBody>
      </p:sp>
    </p:spTree>
    <p:extLst>
      <p:ext uri="{BB962C8B-B14F-4D97-AF65-F5344CB8AC3E}">
        <p14:creationId xmlns:p14="http://schemas.microsoft.com/office/powerpoint/2010/main" val="302763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marL="457200" lvl="1" indent="0">
              <a:buNone/>
            </a:pPr>
            <a:endParaRPr lang="cs-CZ" sz="2200" dirty="0" smtClean="0"/>
          </a:p>
          <a:p>
            <a:pPr marL="0" indent="0">
              <a:spcBef>
                <a:spcPts val="0"/>
              </a:spcBef>
              <a:buNone/>
            </a:pPr>
            <a:r>
              <a:rPr lang="cs-CZ" sz="2200" b="1" dirty="0"/>
              <a:t>Příjemci: </a:t>
            </a:r>
            <a:r>
              <a:rPr lang="cs-CZ" sz="2200" dirty="0"/>
              <a:t>osoby samostatně výdělečné činné, malé a střední podniky, obce, kraje, organizace zřizované nebo zakládané kraji, organizace zřizované nebo zakládané obcemi, dobrovolné svazky obcí, organizace zřizované nebo zakládané dobrovolnými svazky obcí, nestátní neziskové organizace, </a:t>
            </a:r>
            <a:r>
              <a:rPr lang="cs-CZ" sz="2200" dirty="0">
                <a:solidFill>
                  <a:prstClr val="black"/>
                </a:solidFill>
              </a:rPr>
              <a:t>církve a církevní </a:t>
            </a:r>
            <a:r>
              <a:rPr lang="cs-CZ" sz="2200" dirty="0" smtClean="0">
                <a:solidFill>
                  <a:prstClr val="black"/>
                </a:solidFill>
              </a:rPr>
              <a:t>organizace</a:t>
            </a: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2.2 Vznik nových a rozvoj existujících podnikatelských </a:t>
            </a:r>
            <a:r>
              <a:rPr lang="cs-CZ" sz="2000" b="1" dirty="0" smtClean="0"/>
              <a:t>aktivit</a:t>
            </a:r>
          </a:p>
          <a:p>
            <a:pPr algn="ctr">
              <a:lnSpc>
                <a:spcPct val="150000"/>
              </a:lnSpc>
            </a:pPr>
            <a:r>
              <a:rPr lang="cs-CZ" sz="2000" b="1" dirty="0" smtClean="0"/>
              <a:t>v </a:t>
            </a:r>
            <a:r>
              <a:rPr lang="cs-CZ" sz="2000" b="1" dirty="0"/>
              <a:t>oblasti sociálního podnikání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20</a:t>
            </a:fld>
            <a:endParaRPr lang="en-US" dirty="0"/>
          </a:p>
        </p:txBody>
      </p:sp>
    </p:spTree>
    <p:extLst>
      <p:ext uri="{BB962C8B-B14F-4D97-AF65-F5344CB8AC3E}">
        <p14:creationId xmlns:p14="http://schemas.microsoft.com/office/powerpoint/2010/main" val="481247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284 </a:t>
            </a:r>
            <a:r>
              <a:rPr lang="cs-CZ" sz="2200" b="1" dirty="0"/>
              <a:t>mil. EUR</a:t>
            </a:r>
            <a:endParaRPr lang="cs-CZ" sz="2200" dirty="0"/>
          </a:p>
          <a:p>
            <a:pPr lvl="0"/>
            <a:r>
              <a:rPr lang="cs-CZ" sz="2200" dirty="0"/>
              <a:t>pořízení přístrojů a nezbytné stavební úpravy pro vysoce specializovanou péči (síť onkogynekologických </a:t>
            </a:r>
            <a:br>
              <a:rPr lang="cs-CZ" sz="2200" dirty="0"/>
            </a:br>
            <a:r>
              <a:rPr lang="cs-CZ" sz="2200" dirty="0"/>
              <a:t>a perinatologických pracovišť) </a:t>
            </a:r>
          </a:p>
          <a:p>
            <a:r>
              <a:rPr lang="cs-CZ" sz="2200" dirty="0" smtClean="0"/>
              <a:t>modernizace </a:t>
            </a:r>
            <a:r>
              <a:rPr lang="cs-CZ" sz="2200" dirty="0"/>
              <a:t>přístrojového vybavení nemocnic pro návaznou péči</a:t>
            </a:r>
          </a:p>
          <a:p>
            <a:r>
              <a:rPr lang="cs-CZ" sz="2200" dirty="0" smtClean="0"/>
              <a:t>opatření </a:t>
            </a:r>
            <a:r>
              <a:rPr lang="cs-CZ" sz="2200" dirty="0"/>
              <a:t>směřující k transformaci psychiatrické péče </a:t>
            </a:r>
            <a:br>
              <a:rPr lang="cs-CZ" sz="2200" dirty="0"/>
            </a:br>
            <a:r>
              <a:rPr lang="cs-CZ" sz="2200" dirty="0"/>
              <a:t>(např. centra duševního zdraví, zázemí pro mobilní týmy, psychiatrické ordinace)</a:t>
            </a:r>
          </a:p>
          <a:p>
            <a:pPr marL="57150" indent="0">
              <a:buNone/>
            </a:pPr>
            <a:endParaRPr lang="cs-CZ" sz="2200" b="1" dirty="0" smtClean="0"/>
          </a:p>
          <a:p>
            <a:pPr marL="57150" indent="0">
              <a:buNone/>
            </a:pPr>
            <a:r>
              <a:rPr lang="cs-CZ" sz="2200" b="1" dirty="0" smtClean="0"/>
              <a:t>Příjemci</a:t>
            </a:r>
            <a:r>
              <a:rPr lang="cs-CZ" sz="2200" b="1" dirty="0"/>
              <a:t>: </a:t>
            </a:r>
            <a:r>
              <a:rPr lang="cs-CZ" sz="2200" dirty="0"/>
              <a:t>PO MZd, kraje, organizace zřizované a zakládané kraji/obcemi, obce, DSO, NNO, subjekty poskytující veřejnou službu, církve, církevní organizace</a:t>
            </a:r>
          </a:p>
          <a:p>
            <a:pPr marL="57150" indent="0">
              <a:buNone/>
            </a:pPr>
            <a:endParaRPr lang="cs-CZ" sz="2200" b="1"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2.3 Rozvoj infrastruktury pro poskytování zdravotních služeb </a:t>
            </a:r>
            <a:r>
              <a:rPr lang="cs-CZ" sz="2000" b="1" dirty="0" smtClean="0"/>
              <a:t>a péče </a:t>
            </a:r>
            <a:r>
              <a:rPr lang="cs-CZ" sz="2000" b="1" dirty="0"/>
              <a:t>o zdraví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21</a:t>
            </a:fld>
            <a:endParaRPr lang="en-US" dirty="0"/>
          </a:p>
        </p:txBody>
      </p:sp>
    </p:spTree>
    <p:extLst>
      <p:ext uri="{BB962C8B-B14F-4D97-AF65-F5344CB8AC3E}">
        <p14:creationId xmlns:p14="http://schemas.microsoft.com/office/powerpoint/2010/main" val="181510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473 </a:t>
            </a:r>
            <a:r>
              <a:rPr lang="cs-CZ" sz="2200" b="1" dirty="0"/>
              <a:t>mil. EUR</a:t>
            </a:r>
            <a:endParaRPr lang="cs-CZ" sz="2200" dirty="0"/>
          </a:p>
          <a:p>
            <a:r>
              <a:rPr lang="cs-CZ" sz="2200" dirty="0"/>
              <a:t>výstavba </a:t>
            </a:r>
            <a:r>
              <a:rPr lang="cs-CZ" sz="2200" dirty="0" smtClean="0"/>
              <a:t>a </a:t>
            </a:r>
            <a:r>
              <a:rPr lang="cs-CZ" sz="2200" dirty="0"/>
              <a:t>rozšíření kapacit pro předškolní vzdělávání</a:t>
            </a:r>
          </a:p>
          <a:p>
            <a:pPr lvl="0"/>
            <a:r>
              <a:rPr lang="cs-CZ" sz="2200" dirty="0"/>
              <a:t>výstavba </a:t>
            </a:r>
            <a:r>
              <a:rPr lang="cs-CZ" sz="2200" dirty="0" smtClean="0"/>
              <a:t>v sociálně </a:t>
            </a:r>
            <a:r>
              <a:rPr lang="cs-CZ" sz="2200" dirty="0"/>
              <a:t>vyloučených </a:t>
            </a:r>
            <a:r>
              <a:rPr lang="cs-CZ" sz="2200" dirty="0" smtClean="0"/>
              <a:t>lokalitách </a:t>
            </a:r>
            <a:r>
              <a:rPr lang="cs-CZ" sz="2200" dirty="0"/>
              <a:t>a rozšiřování kapacit základních škol</a:t>
            </a:r>
          </a:p>
          <a:p>
            <a:pPr lvl="0"/>
            <a:r>
              <a:rPr lang="cs-CZ" sz="2200" dirty="0"/>
              <a:t>výstavba, rekonstrukce a vybavení </a:t>
            </a:r>
            <a:r>
              <a:rPr lang="cs-CZ" sz="2200" dirty="0" smtClean="0"/>
              <a:t>učeben</a:t>
            </a:r>
            <a:r>
              <a:rPr lang="cs-CZ" sz="2200" dirty="0"/>
              <a:t>, laboratoří, dílen a pozemků pro výuku </a:t>
            </a:r>
            <a:r>
              <a:rPr lang="cs-CZ" sz="2200" dirty="0" smtClean="0"/>
              <a:t>přírodovědných, technických, jazykových a počítačových oborů a předmětů</a:t>
            </a:r>
            <a:endParaRPr lang="cs-CZ" sz="2200" dirty="0"/>
          </a:p>
          <a:p>
            <a:pPr lvl="0"/>
            <a:r>
              <a:rPr lang="cs-CZ" sz="2200" dirty="0" smtClean="0"/>
              <a:t>úpravy </a:t>
            </a:r>
            <a:r>
              <a:rPr lang="cs-CZ" sz="2200" dirty="0"/>
              <a:t>budov a učeben, vybavení pro žáky se specifickými vzdělávacími </a:t>
            </a:r>
            <a:r>
              <a:rPr lang="cs-CZ" sz="2200" dirty="0" smtClean="0"/>
              <a:t>potřebami</a:t>
            </a:r>
          </a:p>
          <a:p>
            <a:pPr lvl="0"/>
            <a:r>
              <a:rPr lang="cs-CZ" sz="2200" dirty="0" smtClean="0"/>
              <a:t>rozvoj </a:t>
            </a:r>
            <a:r>
              <a:rPr lang="cs-CZ" sz="2200" dirty="0"/>
              <a:t>vnitřní konektivity škol a školských </a:t>
            </a:r>
            <a:r>
              <a:rPr lang="cs-CZ" sz="2200" dirty="0" smtClean="0"/>
              <a:t>zařízení, připojení </a:t>
            </a:r>
            <a:r>
              <a:rPr lang="cs-CZ" sz="2200" dirty="0"/>
              <a:t>k internetu</a:t>
            </a:r>
          </a:p>
          <a:p>
            <a:pPr marL="57150" indent="0">
              <a:buNone/>
            </a:pPr>
            <a:endParaRPr lang="cs-CZ" sz="22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22</a:t>
            </a:fld>
            <a:endParaRPr lang="en-US" dirty="0"/>
          </a:p>
        </p:txBody>
      </p:sp>
    </p:spTree>
    <p:extLst>
      <p:ext uri="{BB962C8B-B14F-4D97-AF65-F5344CB8AC3E}">
        <p14:creationId xmlns:p14="http://schemas.microsoft.com/office/powerpoint/2010/main" val="158378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79220"/>
            <a:ext cx="8676456" cy="4984522"/>
          </a:xfrm>
          <a:prstGeom prst="rect">
            <a:avLst/>
          </a:prstGeom>
          <a:noFill/>
          <a:ln>
            <a:miter lim="800000"/>
            <a:headEnd/>
            <a:tailEnd/>
          </a:ln>
        </p:spPr>
        <p:txBody>
          <a:bodyPr>
            <a:noAutofit/>
          </a:bodyPr>
          <a:lstStyle/>
          <a:p>
            <a:pPr lvl="0"/>
            <a:endParaRPr lang="cs-CZ" sz="2200" dirty="0" smtClean="0"/>
          </a:p>
          <a:p>
            <a:pPr lvl="0"/>
            <a:r>
              <a:rPr lang="cs-CZ" sz="2200" dirty="0" smtClean="0"/>
              <a:t>doplňková </a:t>
            </a:r>
            <a:r>
              <a:rPr lang="cs-CZ" sz="2200" dirty="0"/>
              <a:t>zeleň v okolí budov</a:t>
            </a:r>
          </a:p>
          <a:p>
            <a:pPr lvl="0"/>
            <a:r>
              <a:rPr lang="cs-CZ" sz="2200" dirty="0"/>
              <a:t>nelze podporovat všeobecnou vzdělávací </a:t>
            </a:r>
            <a:r>
              <a:rPr lang="cs-CZ" sz="2200" dirty="0" smtClean="0"/>
              <a:t>infrastrukturu</a:t>
            </a:r>
          </a:p>
          <a:p>
            <a:r>
              <a:rPr lang="cs-CZ" sz="2200" dirty="0"/>
              <a:t>návaznost na měkké aktivity z OP </a:t>
            </a:r>
            <a:r>
              <a:rPr lang="cs-CZ" sz="2200" dirty="0" smtClean="0"/>
              <a:t>VVV</a:t>
            </a:r>
            <a:endParaRPr lang="cs-CZ" sz="2200" dirty="0"/>
          </a:p>
          <a:p>
            <a:pPr marL="0" lvl="0" indent="0">
              <a:buNone/>
            </a:pPr>
            <a:endParaRPr lang="cs-CZ" sz="2200" dirty="0">
              <a:cs typeface="Arial" charset="0"/>
            </a:endParaRPr>
          </a:p>
          <a:p>
            <a:pPr marL="0" indent="0">
              <a:buNone/>
            </a:pPr>
            <a:r>
              <a:rPr lang="cs-CZ" sz="2000" b="1" dirty="0" smtClean="0"/>
              <a:t>Příjemci: </a:t>
            </a:r>
            <a:r>
              <a:rPr lang="cs-CZ" sz="2000" dirty="0" smtClean="0"/>
              <a:t>školy </a:t>
            </a:r>
            <a:r>
              <a:rPr lang="cs-CZ" sz="2000" dirty="0"/>
              <a:t>a školská zařízení v oblasti předškolního, základního a středního vzdělávání a vyšší odborné školy, </a:t>
            </a:r>
            <a:endParaRPr lang="cs-CZ" sz="2000" dirty="0" smtClean="0"/>
          </a:p>
          <a:p>
            <a:pPr marL="0" indent="0">
              <a:buNone/>
            </a:pPr>
            <a:r>
              <a:rPr lang="cs-CZ" sz="2000" dirty="0" smtClean="0"/>
              <a:t>další </a:t>
            </a:r>
            <a:r>
              <a:rPr lang="cs-CZ" sz="2000" dirty="0"/>
              <a:t>subjekty podílející se na realizaci vzdělávacích aktivit, </a:t>
            </a:r>
            <a:endParaRPr lang="cs-CZ" sz="2000" dirty="0" smtClean="0"/>
          </a:p>
          <a:p>
            <a:pPr marL="0" indent="0">
              <a:buNone/>
            </a:pPr>
            <a:r>
              <a:rPr lang="cs-CZ" sz="2000" dirty="0" smtClean="0"/>
              <a:t>obce</a:t>
            </a:r>
            <a:r>
              <a:rPr lang="cs-CZ" sz="2000" dirty="0"/>
              <a:t>, organizace zřizované nebo zakládané </a:t>
            </a:r>
            <a:r>
              <a:rPr lang="cs-CZ" sz="2000" dirty="0" smtClean="0"/>
              <a:t>obcemi</a:t>
            </a: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23</a:t>
            </a:fld>
            <a:endParaRPr lang="en-US" dirty="0"/>
          </a:p>
        </p:txBody>
      </p:sp>
    </p:spTree>
    <p:extLst>
      <p:ext uri="{BB962C8B-B14F-4D97-AF65-F5344CB8AC3E}">
        <p14:creationId xmlns:p14="http://schemas.microsoft.com/office/powerpoint/2010/main" val="2897992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623 </a:t>
            </a:r>
            <a:r>
              <a:rPr lang="cs-CZ" sz="2200" b="1" dirty="0"/>
              <a:t>mil. </a:t>
            </a:r>
            <a:r>
              <a:rPr lang="cs-CZ" sz="2200" b="1" dirty="0" smtClean="0"/>
              <a:t>EUR</a:t>
            </a:r>
            <a:endParaRPr lang="cs-CZ" sz="2200" dirty="0"/>
          </a:p>
          <a:p>
            <a:r>
              <a:rPr lang="cs-CZ" sz="2200" dirty="0" smtClean="0"/>
              <a:t>zateplení </a:t>
            </a:r>
            <a:r>
              <a:rPr lang="cs-CZ" sz="2200" dirty="0"/>
              <a:t>obvodového pláště, stěnových, střešních, stropních a podlahových konstrukcí, výměna a rekonstrukce oken a dveří</a:t>
            </a:r>
          </a:p>
          <a:p>
            <a:r>
              <a:rPr lang="cs-CZ" sz="2200" dirty="0"/>
              <a:t>prvky pasivního vytápění a chlazení, stínění a instalace systémů řízeného větrání s rekuperací odpadního </a:t>
            </a:r>
            <a:r>
              <a:rPr lang="cs-CZ" sz="2200" dirty="0" smtClean="0"/>
              <a:t>vzduchu</a:t>
            </a:r>
          </a:p>
          <a:p>
            <a:r>
              <a:rPr lang="cs-CZ" sz="2200" dirty="0"/>
              <a:t>výměna a pořízení šetrných, ekologických zařízení pro vytápění nebo přípravu teplé užitkové vody</a:t>
            </a:r>
          </a:p>
          <a:p>
            <a:r>
              <a:rPr lang="cs-CZ" sz="2200" dirty="0"/>
              <a:t>výměna rozvodů tepla a vody</a:t>
            </a:r>
          </a:p>
          <a:p>
            <a:endParaRPr lang="cs-CZ" sz="2200" dirty="0"/>
          </a:p>
          <a:p>
            <a:pPr marL="0" indent="0">
              <a:buNone/>
            </a:pPr>
            <a:r>
              <a:rPr lang="cs-CZ" sz="2000" b="1" dirty="0" smtClean="0"/>
              <a:t>Příjemci: </a:t>
            </a:r>
            <a:r>
              <a:rPr lang="cs-CZ" sz="2000" dirty="0" smtClean="0"/>
              <a:t>vlastníci </a:t>
            </a:r>
            <a:r>
              <a:rPr lang="cs-CZ" sz="2000" dirty="0"/>
              <a:t>bytových domů a společenství vlastníků bytových jednotek - budovy se čtyřmi a více bytovými </a:t>
            </a:r>
            <a:r>
              <a:rPr lang="cs-CZ" sz="2000" dirty="0" smtClean="0"/>
              <a:t>jednotkami</a:t>
            </a: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2.5 Snížení energetické náročnosti v sektoru bydlení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24</a:t>
            </a:fld>
            <a:endParaRPr lang="en-US" dirty="0"/>
          </a:p>
        </p:txBody>
      </p:sp>
    </p:spTree>
    <p:extLst>
      <p:ext uri="{BB962C8B-B14F-4D97-AF65-F5344CB8AC3E}">
        <p14:creationId xmlns:p14="http://schemas.microsoft.com/office/powerpoint/2010/main" val="2226972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7552"/>
            <a:ext cx="8229600" cy="1143000"/>
          </a:xfrm>
        </p:spPr>
        <p:txBody>
          <a:bodyPr/>
          <a:lstStyle/>
          <a:p>
            <a:pPr lvl="0"/>
            <a:r>
              <a:rPr lang="cs-CZ" sz="2000" b="1" dirty="0"/>
              <a:t>PRIORITNÍ OSA </a:t>
            </a:r>
            <a:r>
              <a:rPr lang="cs-CZ" sz="2000" b="1" dirty="0" smtClean="0"/>
              <a:t>3:</a:t>
            </a:r>
            <a:r>
              <a:rPr lang="cs-CZ" sz="2000" b="1" dirty="0"/>
              <a:t/>
            </a:r>
            <a:br>
              <a:rPr lang="cs-CZ" sz="2000" b="1" dirty="0"/>
            </a:br>
            <a:r>
              <a:rPr lang="cs-CZ" sz="2000" dirty="0"/>
              <a:t>Dobrá správa území a zefektivnění veřejných institucí</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28" y="3743053"/>
            <a:ext cx="4943475" cy="31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9616" y="1028700"/>
            <a:ext cx="4894384" cy="3181350"/>
          </a:xfr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5" y="1028700"/>
            <a:ext cx="4806986" cy="3181350"/>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25</a:t>
            </a:fld>
            <a:endParaRPr lang="en-US" dirty="0"/>
          </a:p>
        </p:txBody>
      </p:sp>
    </p:spTree>
    <p:extLst>
      <p:ext uri="{BB962C8B-B14F-4D97-AF65-F5344CB8AC3E}">
        <p14:creationId xmlns:p14="http://schemas.microsoft.com/office/powerpoint/2010/main" val="3877449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600" dirty="0"/>
              <a:t>Prioritní osa </a:t>
            </a:r>
            <a:r>
              <a:rPr lang="cs-CZ" sz="3600" dirty="0" smtClean="0"/>
              <a:t>3</a:t>
            </a: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26</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smtClean="0"/>
              <a:t>Prioritní osa 3 – Instituce</a:t>
            </a:r>
          </a:p>
          <a:p>
            <a:pPr>
              <a:lnSpc>
                <a:spcPct val="150000"/>
              </a:lnSpc>
            </a:pPr>
            <a:r>
              <a:rPr lang="cs-CZ" sz="2200" b="1" dirty="0" smtClean="0"/>
              <a:t>SC 3.1</a:t>
            </a:r>
            <a:r>
              <a:rPr lang="cs-CZ" sz="2200" dirty="0" smtClean="0"/>
              <a:t> Zefektivnění prezentace, posílení ochrany a 					rozvoje kulturního dědictví</a:t>
            </a:r>
          </a:p>
          <a:p>
            <a:pPr>
              <a:lnSpc>
                <a:spcPct val="150000"/>
              </a:lnSpc>
            </a:pPr>
            <a:r>
              <a:rPr lang="cs-CZ" sz="2200" b="1" dirty="0" smtClean="0"/>
              <a:t>SC 3.2 </a:t>
            </a:r>
            <a:r>
              <a:rPr lang="cs-CZ" sz="2200" dirty="0" smtClean="0"/>
              <a:t>Zvyšování efektivity a transparentnosti veřejné 					správy prostřednictvím rozvoje využití a kvality 					systémů</a:t>
            </a:r>
          </a:p>
          <a:p>
            <a:pPr>
              <a:lnSpc>
                <a:spcPct val="150000"/>
              </a:lnSpc>
            </a:pPr>
            <a:r>
              <a:rPr lang="cs-CZ" sz="2200" b="1" dirty="0" smtClean="0"/>
              <a:t>SC 3.3 </a:t>
            </a:r>
            <a:r>
              <a:rPr lang="cs-CZ" sz="2200" dirty="0" smtClean="0"/>
              <a:t>Podpora pořizování a uplatňování dokumentů 					územního rozvoje</a:t>
            </a:r>
          </a:p>
        </p:txBody>
      </p:sp>
    </p:spTree>
    <p:extLst>
      <p:ext uri="{BB962C8B-B14F-4D97-AF65-F5344CB8AC3E}">
        <p14:creationId xmlns:p14="http://schemas.microsoft.com/office/powerpoint/2010/main" val="858055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425 </a:t>
            </a:r>
            <a:r>
              <a:rPr lang="cs-CZ" sz="2200" b="1" dirty="0"/>
              <a:t>mil. </a:t>
            </a:r>
            <a:r>
              <a:rPr lang="cs-CZ" sz="2200" b="1" dirty="0" smtClean="0"/>
              <a:t>EUR</a:t>
            </a:r>
          </a:p>
          <a:p>
            <a:pPr>
              <a:buFont typeface="Arial" panose="020B0604020202020204" pitchFamily="34" charset="0"/>
              <a:buChar char="•"/>
            </a:pPr>
            <a:endParaRPr lang="cs-CZ" sz="2200" dirty="0"/>
          </a:p>
          <a:p>
            <a:pPr>
              <a:buFont typeface="Arial" panose="020B0604020202020204" pitchFamily="34" charset="0"/>
              <a:buChar char="•"/>
            </a:pPr>
            <a:r>
              <a:rPr lang="cs-CZ" sz="2200" dirty="0" smtClean="0"/>
              <a:t>revitalizace a zatraktivnění památek </a:t>
            </a:r>
            <a:r>
              <a:rPr lang="cs-CZ" sz="2200" dirty="0"/>
              <a:t>na Seznamu UNESCO a </a:t>
            </a:r>
            <a:r>
              <a:rPr lang="cs-CZ" sz="2200" dirty="0" smtClean="0"/>
              <a:t>památek zařazených na Indikativní seznam UNESCO</a:t>
            </a:r>
            <a:endParaRPr lang="cs-CZ" sz="2200" dirty="0"/>
          </a:p>
          <a:p>
            <a:pPr>
              <a:buFont typeface="Arial" panose="020B0604020202020204" pitchFamily="34" charset="0"/>
              <a:buChar char="•"/>
            </a:pPr>
            <a:r>
              <a:rPr lang="cs-CZ" sz="2200" dirty="0"/>
              <a:t>revitalizace a zatraktivnění </a:t>
            </a:r>
            <a:r>
              <a:rPr lang="cs-CZ" sz="2200" dirty="0" smtClean="0"/>
              <a:t>národních kulturních památek </a:t>
            </a:r>
            <a:r>
              <a:rPr lang="cs-CZ" sz="2200" dirty="0"/>
              <a:t>k 1. 1. </a:t>
            </a:r>
            <a:r>
              <a:rPr lang="cs-CZ" sz="2200" dirty="0" smtClean="0"/>
              <a:t>2014 a památek evidovaných v Indikativním </a:t>
            </a:r>
            <a:r>
              <a:rPr lang="cs-CZ" sz="2200" dirty="0"/>
              <a:t>seznamu </a:t>
            </a:r>
            <a:r>
              <a:rPr lang="cs-CZ" sz="2200" dirty="0" smtClean="0"/>
              <a:t>národních </a:t>
            </a:r>
            <a:r>
              <a:rPr lang="cs-CZ" sz="2200" dirty="0"/>
              <a:t>kulturních památek </a:t>
            </a:r>
            <a:r>
              <a:rPr lang="cs-CZ" sz="2200" dirty="0" smtClean="0"/>
              <a:t>k </a:t>
            </a:r>
            <a:r>
              <a:rPr lang="cs-CZ" sz="2200" dirty="0"/>
              <a:t>1. 1. 2014</a:t>
            </a:r>
          </a:p>
          <a:p>
            <a:pPr lvl="0">
              <a:buFont typeface="Arial" panose="020B0604020202020204" pitchFamily="34" charset="0"/>
              <a:buChar char="•"/>
            </a:pPr>
            <a:r>
              <a:rPr lang="cs-CZ" sz="2200" dirty="0"/>
              <a:t>zefektivnění ochrany a využívání sbírkových a knihovních fondů a jejich zpřístupnění (státní a krajská muzea a </a:t>
            </a:r>
            <a:r>
              <a:rPr lang="cs-CZ" sz="2200" dirty="0" smtClean="0"/>
              <a:t>krajské knihovny)</a:t>
            </a:r>
          </a:p>
          <a:p>
            <a:pPr lvl="0">
              <a:buFont typeface="Arial" panose="020B0604020202020204" pitchFamily="34" charset="0"/>
              <a:buChar char="•"/>
            </a:pPr>
            <a:endParaRPr lang="cs-CZ" sz="2200" dirty="0"/>
          </a:p>
          <a:p>
            <a:pPr marL="0" indent="0">
              <a:buNone/>
            </a:pPr>
            <a:r>
              <a:rPr lang="cs-CZ" sz="1800" b="1" dirty="0">
                <a:solidFill>
                  <a:prstClr val="black"/>
                </a:solidFill>
              </a:rPr>
              <a:t>Příjemci:</a:t>
            </a:r>
            <a:r>
              <a:rPr lang="cs-CZ" sz="1800" dirty="0"/>
              <a:t> </a:t>
            </a:r>
            <a:r>
              <a:rPr lang="cs-CZ" sz="2000" dirty="0"/>
              <a:t>vlastníci památek, muzeí a knihoven nebo subjekty s právem hospodaření (dle zápisu v katastru nemovitostí), kromě fyzických osob </a:t>
            </a:r>
            <a:r>
              <a:rPr lang="cs-CZ" sz="2000" dirty="0" smtClean="0"/>
              <a:t>nepodnikajících</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3.1 Zefektivnění prezentace, posílení ochrany a </a:t>
            </a:r>
            <a:r>
              <a:rPr lang="cs-CZ" sz="2000" b="1" dirty="0" smtClean="0"/>
              <a:t>rozvoje </a:t>
            </a:r>
            <a:r>
              <a:rPr lang="cs-CZ" sz="2000" b="1" dirty="0"/>
              <a:t>kulturního dědictví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27</a:t>
            </a:fld>
            <a:endParaRPr lang="en-US" dirty="0"/>
          </a:p>
        </p:txBody>
      </p:sp>
    </p:spTree>
    <p:extLst>
      <p:ext uri="{BB962C8B-B14F-4D97-AF65-F5344CB8AC3E}">
        <p14:creationId xmlns:p14="http://schemas.microsoft.com/office/powerpoint/2010/main" val="1143508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330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smtClean="0"/>
              <a:t>rozšíření</a:t>
            </a:r>
            <a:r>
              <a:rPr lang="cs-CZ" sz="2200" dirty="0"/>
              <a:t>, propojení, konsolidace datového fondu, zajištění úplného elektronického podání a elektronizaci agend </a:t>
            </a:r>
            <a:br>
              <a:rPr lang="cs-CZ" sz="2200" dirty="0"/>
            </a:br>
            <a:r>
              <a:rPr lang="cs-CZ" sz="2200" dirty="0"/>
              <a:t>(např. eCulture, eHealth, eJustice, eProcurement)</a:t>
            </a:r>
          </a:p>
          <a:p>
            <a:pPr lvl="0">
              <a:buFont typeface="Arial" panose="020B0604020202020204" pitchFamily="34" charset="0"/>
              <a:buChar char="•"/>
            </a:pPr>
            <a:r>
              <a:rPr lang="cs-CZ" sz="2200" dirty="0"/>
              <a:t>modernizace informačních a komunikačních systémů pro specifické potřeby subjektů veřejné správy a složek integrovaného záchranného systému</a:t>
            </a:r>
          </a:p>
          <a:p>
            <a:pPr lvl="0">
              <a:buFont typeface="Arial" panose="020B0604020202020204" pitchFamily="34" charset="0"/>
              <a:buChar char="•"/>
            </a:pPr>
            <a:r>
              <a:rPr lang="cs-CZ" sz="2200" dirty="0"/>
              <a:t>kybernetická bezpečnost (bezpečné sdílení dat)</a:t>
            </a:r>
          </a:p>
          <a:p>
            <a:pPr lvl="0">
              <a:buFont typeface="Arial" panose="020B0604020202020204" pitchFamily="34" charset="0"/>
              <a:buChar char="•"/>
            </a:pPr>
            <a:endParaRPr lang="cs-CZ" sz="2200" dirty="0"/>
          </a:p>
          <a:p>
            <a:pPr marL="0" indent="0">
              <a:buNone/>
            </a:pPr>
            <a:r>
              <a:rPr lang="cs-CZ" sz="2100" b="1" dirty="0">
                <a:solidFill>
                  <a:prstClr val="black"/>
                </a:solidFill>
              </a:rPr>
              <a:t>Příjemci: </a:t>
            </a:r>
            <a:r>
              <a:rPr lang="cs-CZ" sz="2100" dirty="0"/>
              <a:t>organizační složky státu, příspěvkové organizace  organizačních složek státu, obce, organizace zřizované nebo zakládané obcemi, kraje, organizace zřizované nebo zakládané kraji, státní </a:t>
            </a:r>
            <a:r>
              <a:rPr lang="cs-CZ" sz="2100" dirty="0" err="1" smtClean="0"/>
              <a:t>org</a:t>
            </a:r>
            <a:r>
              <a:rPr lang="cs-CZ" sz="2100" dirty="0" smtClean="0"/>
              <a:t>.</a:t>
            </a:r>
            <a:endParaRPr lang="cs-CZ" sz="2100" dirty="0"/>
          </a:p>
          <a:p>
            <a:pPr lvl="0">
              <a:buFont typeface="Arial" panose="020B0604020202020204" pitchFamily="34" charset="0"/>
              <a:buChar char="•"/>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3.2 Zvyšování efektivity a transparentnosti veřejné </a:t>
            </a:r>
            <a:r>
              <a:rPr lang="cs-CZ" sz="2000" b="1" dirty="0" smtClean="0"/>
              <a:t>správy </a:t>
            </a:r>
            <a:r>
              <a:rPr lang="cs-CZ" sz="2000" b="1" dirty="0"/>
              <a:t>prostřednictvím rozvoje využití a kvality </a:t>
            </a:r>
            <a:r>
              <a:rPr lang="cs-CZ" sz="2000" b="1" dirty="0" smtClean="0"/>
              <a:t>systémů IKT</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28</a:t>
            </a:fld>
            <a:endParaRPr lang="en-US" dirty="0"/>
          </a:p>
        </p:txBody>
      </p:sp>
    </p:spTree>
    <p:extLst>
      <p:ext uri="{BB962C8B-B14F-4D97-AF65-F5344CB8AC3E}">
        <p14:creationId xmlns:p14="http://schemas.microsoft.com/office/powerpoint/2010/main" val="2223040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46,4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smtClean="0"/>
              <a:t>Územní plány a změny územních plánů</a:t>
            </a:r>
          </a:p>
          <a:p>
            <a:pPr lvl="0">
              <a:buFont typeface="Arial" panose="020B0604020202020204" pitchFamily="34" charset="0"/>
              <a:buChar char="•"/>
            </a:pPr>
            <a:r>
              <a:rPr lang="cs-CZ" sz="2200" dirty="0" smtClean="0"/>
              <a:t>Regulační plány</a:t>
            </a:r>
          </a:p>
          <a:p>
            <a:pPr lvl="0">
              <a:buFont typeface="Arial" panose="020B0604020202020204" pitchFamily="34" charset="0"/>
              <a:buChar char="•"/>
            </a:pPr>
            <a:r>
              <a:rPr lang="cs-CZ" sz="2200" dirty="0" smtClean="0"/>
              <a:t>Územní studie</a:t>
            </a:r>
          </a:p>
          <a:p>
            <a:pPr lvl="0">
              <a:buFont typeface="Arial" panose="020B0604020202020204" pitchFamily="34" charset="0"/>
              <a:buChar char="•"/>
            </a:pPr>
            <a:endParaRPr lang="cs-CZ" sz="2200" dirty="0"/>
          </a:p>
          <a:p>
            <a:pPr marL="0" indent="0">
              <a:buNone/>
            </a:pPr>
            <a:r>
              <a:rPr lang="cs-CZ" sz="2000" b="1" dirty="0">
                <a:solidFill>
                  <a:prstClr val="black"/>
                </a:solidFill>
              </a:rPr>
              <a:t>Příjemci: </a:t>
            </a:r>
            <a:r>
              <a:rPr lang="cs-CZ" sz="2000" dirty="0" smtClean="0"/>
              <a:t>obce se rozšířenou působností</a:t>
            </a:r>
            <a:endParaRPr lang="cs-CZ" sz="2000" dirty="0"/>
          </a:p>
          <a:p>
            <a:pPr marL="0" lvl="0" indent="0">
              <a:buNone/>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3.3 Podpora pořizování a uplatňování </a:t>
            </a:r>
            <a:r>
              <a:rPr lang="cs-CZ" sz="2000" b="1" dirty="0" smtClean="0"/>
              <a:t>dokumentů územního </a:t>
            </a:r>
            <a:r>
              <a:rPr lang="cs-CZ" sz="2000" b="1" dirty="0"/>
              <a:t>rozvoje</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29</a:t>
            </a:fld>
            <a:endParaRPr lang="en-US" dirty="0"/>
          </a:p>
        </p:txBody>
      </p:sp>
    </p:spTree>
    <p:extLst>
      <p:ext uri="{BB962C8B-B14F-4D97-AF65-F5344CB8AC3E}">
        <p14:creationId xmlns:p14="http://schemas.microsoft.com/office/powerpoint/2010/main" val="24665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Integrovaný regionální operační program</a:t>
            </a: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lvl="1" indent="-342900">
              <a:spcAft>
                <a:spcPts val="600"/>
              </a:spcAft>
              <a:buFont typeface="Arial" panose="020B0604020202020204" pitchFamily="34" charset="0"/>
              <a:buChar char="•"/>
              <a:defRPr/>
            </a:pP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Program schválen Evropskou komisí 4. 6. 2015</a:t>
            </a:r>
          </a:p>
          <a:p>
            <a:pPr lvl="1" indent="-342900">
              <a:spcAft>
                <a:spcPts val="600"/>
              </a:spcAft>
              <a:buFont typeface="Arial" panose="020B0604020202020204" pitchFamily="34" charset="0"/>
              <a:buChar char="•"/>
              <a:defRPr/>
            </a:pPr>
            <a:r>
              <a:rPr lang="cs-CZ" sz="2400" dirty="0" smtClean="0">
                <a:cs typeface="Arial" charset="0"/>
              </a:rPr>
              <a:t>Celková </a:t>
            </a:r>
            <a:r>
              <a:rPr lang="cs-CZ" sz="2400" dirty="0">
                <a:cs typeface="Arial" charset="0"/>
              </a:rPr>
              <a:t>alokace z EFRR: 4,64 mld. EUR </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Alokace i s kofinancováním</a:t>
            </a:r>
            <a:r>
              <a:rPr lang="cs-CZ" sz="2400" dirty="0">
                <a:cs typeface="Arial" charset="0"/>
              </a:rPr>
              <a:t>: cca 144 mld. Kč </a:t>
            </a:r>
          </a:p>
          <a:p>
            <a:pPr lvl="1" indent="-342900">
              <a:spcAft>
                <a:spcPts val="600"/>
              </a:spcAft>
              <a:buFont typeface="Arial" panose="020B0604020202020204" pitchFamily="34" charset="0"/>
              <a:buChar char="•"/>
              <a:defRPr/>
            </a:pPr>
            <a:r>
              <a:rPr lang="cs-CZ" sz="2400" dirty="0">
                <a:cs typeface="Arial" charset="0"/>
              </a:rPr>
              <a:t>Řídicí orgán: </a:t>
            </a:r>
            <a:r>
              <a:rPr lang="cs-CZ" sz="2400" dirty="0" smtClean="0">
                <a:cs typeface="Arial" charset="0"/>
              </a:rPr>
              <a:t>MMR, odbor řízení operačních programů </a:t>
            </a:r>
            <a:endParaRPr lang="cs-CZ" sz="2400" dirty="0">
              <a:cs typeface="Arial" charset="0"/>
            </a:endParaRPr>
          </a:p>
          <a:p>
            <a:pPr lvl="1" indent="-342900">
              <a:spcAft>
                <a:spcPts val="600"/>
              </a:spcAft>
              <a:buFont typeface="Arial" panose="020B0604020202020204" pitchFamily="34" charset="0"/>
              <a:buChar char="•"/>
              <a:defRPr/>
            </a:pPr>
            <a:r>
              <a:rPr lang="cs-CZ" sz="2400" dirty="0">
                <a:cs typeface="Arial" charset="0"/>
              </a:rPr>
              <a:t>Kofinancování: 85 % </a:t>
            </a:r>
            <a:r>
              <a:rPr lang="cs-CZ" sz="2400" dirty="0" smtClean="0">
                <a:cs typeface="Arial" charset="0"/>
              </a:rPr>
              <a:t>EFRR </a:t>
            </a:r>
            <a:r>
              <a:rPr lang="cs-CZ" sz="2400" dirty="0">
                <a:cs typeface="Arial" charset="0"/>
              </a:rPr>
              <a:t>a 15 % </a:t>
            </a:r>
            <a:r>
              <a:rPr lang="cs-CZ" sz="2400" dirty="0" smtClean="0">
                <a:cs typeface="Arial" charset="0"/>
              </a:rPr>
              <a:t>(národní spolufinancování) </a:t>
            </a:r>
            <a:endParaRPr lang="cs-CZ" sz="2400" dirty="0">
              <a:cs typeface="Arial" charset="0"/>
            </a:endParaRPr>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3</a:t>
            </a:fld>
            <a:endParaRPr lang="en-US" dirty="0"/>
          </a:p>
        </p:txBody>
      </p:sp>
    </p:spTree>
    <p:extLst>
      <p:ext uri="{BB962C8B-B14F-4D97-AF65-F5344CB8AC3E}">
        <p14:creationId xmlns:p14="http://schemas.microsoft.com/office/powerpoint/2010/main" val="748148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dirty="0" smtClean="0"/>
              <a:t/>
            </a:r>
            <a:br>
              <a:rPr lang="cs-CZ" dirty="0" smtClean="0"/>
            </a:br>
            <a:r>
              <a:rPr lang="cs-CZ" sz="3600" dirty="0"/>
              <a:t>Prioritní osa 4</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30</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a:t>Prioritní osa 4 - Komunitně vedený místní rozvoj</a:t>
            </a:r>
          </a:p>
          <a:p>
            <a:pPr>
              <a:lnSpc>
                <a:spcPct val="150000"/>
              </a:lnSpc>
            </a:pPr>
            <a:endParaRPr lang="cs-CZ" sz="2200" b="1" dirty="0" smtClean="0"/>
          </a:p>
          <a:p>
            <a:pPr>
              <a:lnSpc>
                <a:spcPct val="150000"/>
              </a:lnSpc>
            </a:pPr>
            <a:r>
              <a:rPr lang="cs-CZ" sz="2200" b="1" dirty="0" smtClean="0"/>
              <a:t>SC 4.1</a:t>
            </a:r>
            <a:r>
              <a:rPr lang="cs-CZ" sz="2200" dirty="0"/>
              <a:t> Posílení komunitně vedeného místního rozvoje za účelem</a:t>
            </a:r>
          </a:p>
          <a:p>
            <a:pPr>
              <a:lnSpc>
                <a:spcPct val="150000"/>
              </a:lnSpc>
            </a:pPr>
            <a:r>
              <a:rPr lang="cs-CZ" sz="2200" dirty="0" smtClean="0"/>
              <a:t>		zvýšení </a:t>
            </a:r>
            <a:r>
              <a:rPr lang="cs-CZ" sz="2200" dirty="0"/>
              <a:t>kvality života ve venkovských oblastech a</a:t>
            </a:r>
          </a:p>
          <a:p>
            <a:pPr>
              <a:lnSpc>
                <a:spcPct val="150000"/>
              </a:lnSpc>
            </a:pPr>
            <a:r>
              <a:rPr lang="cs-CZ" sz="2200" dirty="0" smtClean="0"/>
              <a:t>		aktivizace </a:t>
            </a:r>
            <a:r>
              <a:rPr lang="cs-CZ" sz="2200" dirty="0"/>
              <a:t>místního </a:t>
            </a:r>
            <a:r>
              <a:rPr lang="cs-CZ" sz="2200" dirty="0" smtClean="0"/>
              <a:t>potenciálu</a:t>
            </a:r>
          </a:p>
          <a:p>
            <a:pPr>
              <a:lnSpc>
                <a:spcPct val="150000"/>
              </a:lnSpc>
            </a:pPr>
            <a:r>
              <a:rPr lang="cs-CZ" sz="2200" b="1" dirty="0"/>
              <a:t>SC 4.2 </a:t>
            </a:r>
            <a:r>
              <a:rPr lang="cs-CZ" sz="2200" dirty="0"/>
              <a:t>Posílení kapacit komunitně vedeného místního rozvoje </a:t>
            </a:r>
            <a:r>
              <a:rPr lang="cs-CZ" sz="2200" dirty="0" smtClean="0"/>
              <a:t>za 		účelem </a:t>
            </a:r>
            <a:r>
              <a:rPr lang="cs-CZ" sz="2200" dirty="0"/>
              <a:t>zlepšení řídících a administrativních </a:t>
            </a:r>
            <a:r>
              <a:rPr lang="cs-CZ" sz="2200" dirty="0" smtClean="0"/>
              <a:t>schopností 		MAS</a:t>
            </a:r>
            <a:endParaRPr lang="cs-CZ" sz="2200" dirty="0"/>
          </a:p>
        </p:txBody>
      </p:sp>
    </p:spTree>
    <p:extLst>
      <p:ext uri="{BB962C8B-B14F-4D97-AF65-F5344CB8AC3E}">
        <p14:creationId xmlns:p14="http://schemas.microsoft.com/office/powerpoint/2010/main" val="3534191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defTabSz="914400">
              <a:defRPr/>
            </a:pPr>
            <a:r>
              <a:rPr lang="cs-CZ" sz="2000" dirty="0">
                <a:latin typeface="Arial"/>
              </a:rPr>
              <a:t>PRIORITNÍ OSA 4</a:t>
            </a:r>
            <a:br>
              <a:rPr lang="cs-CZ" sz="2000" dirty="0">
                <a:latin typeface="Arial"/>
              </a:rPr>
            </a:br>
            <a:r>
              <a:rPr lang="cs-CZ" sz="2000" b="0" dirty="0">
                <a:latin typeface="Arial"/>
              </a:rPr>
              <a:t>KOMUNITNĚ VEDENÝ MÍSTNÍ ROZVOJ</a:t>
            </a:r>
            <a:br>
              <a:rPr lang="cs-CZ" sz="2000" b="0" dirty="0">
                <a:latin typeface="Arial"/>
              </a:rPr>
            </a:br>
            <a:endParaRPr lang="cs-CZ" sz="2000" b="0" dirty="0">
              <a:latin typeface="Arial"/>
            </a:endParaRPr>
          </a:p>
        </p:txBody>
      </p:sp>
      <p:sp>
        <p:nvSpPr>
          <p:cNvPr id="43011" name="Zástupný symbol pro obsah 2"/>
          <p:cNvSpPr>
            <a:spLocks noGrp="1"/>
          </p:cNvSpPr>
          <p:nvPr>
            <p:ph idx="1"/>
          </p:nvPr>
        </p:nvSpPr>
        <p:spPr>
          <a:xfrm>
            <a:off x="395707" y="1196752"/>
            <a:ext cx="8229600" cy="4608512"/>
          </a:xfrm>
        </p:spPr>
        <p:txBody>
          <a:bodyPr>
            <a:normAutofit fontScale="25000" lnSpcReduction="20000"/>
          </a:bodyPr>
          <a:lstStyle/>
          <a:p>
            <a:pPr>
              <a:buFont typeface="Arial" pitchFamily="34" charset="0"/>
              <a:buNone/>
            </a:pPr>
            <a:endParaRPr lang="cs-CZ" altLang="cs-CZ" sz="11200" b="1" dirty="0" smtClean="0"/>
          </a:p>
          <a:p>
            <a:pPr>
              <a:buFont typeface="Arial" pitchFamily="34" charset="0"/>
              <a:buNone/>
            </a:pPr>
            <a:r>
              <a:rPr lang="cs-CZ" altLang="cs-CZ" sz="11200" b="1" dirty="0" smtClean="0"/>
              <a:t>   </a:t>
            </a:r>
            <a:r>
              <a:rPr lang="cs-CZ" altLang="cs-CZ" sz="9600" b="1" dirty="0"/>
              <a:t>Alokace pro CLLD – 304 mil. EUR</a:t>
            </a:r>
          </a:p>
          <a:p>
            <a:pPr>
              <a:buFont typeface="Arial" pitchFamily="34" charset="0"/>
              <a:buNone/>
            </a:pPr>
            <a:endParaRPr lang="cs-CZ" altLang="cs-CZ" sz="7400" b="1" dirty="0" smtClean="0"/>
          </a:p>
          <a:p>
            <a:pPr lvl="0"/>
            <a:r>
              <a:rPr lang="cs-CZ" sz="8800" dirty="0"/>
              <a:t>CLLD je zaměřen na zlepšení kvality života a využití potenciálu na venkově, umožňuje zapojení občanů na místní </a:t>
            </a:r>
            <a:r>
              <a:rPr lang="cs-CZ" sz="8800" dirty="0" smtClean="0"/>
              <a:t>úrovni</a:t>
            </a:r>
            <a:endParaRPr lang="cs-CZ" altLang="cs-CZ" sz="8800" dirty="0"/>
          </a:p>
          <a:p>
            <a:r>
              <a:rPr lang="cs-CZ" altLang="cs-CZ" sz="8800" dirty="0" smtClean="0"/>
              <a:t>podporované budou aktivity, uvedené </a:t>
            </a:r>
            <a:r>
              <a:rPr lang="cs-CZ" altLang="cs-CZ" sz="8800" dirty="0"/>
              <a:t>ve strategiích komunitně vedeného místního rozvoje</a:t>
            </a:r>
          </a:p>
          <a:p>
            <a:r>
              <a:rPr lang="cs-CZ" altLang="cs-CZ" sz="8800" dirty="0" smtClean="0"/>
              <a:t>z </a:t>
            </a:r>
            <a:r>
              <a:rPr lang="cs-CZ" altLang="cs-CZ" sz="8800" dirty="0"/>
              <a:t>IROP mohou být </a:t>
            </a:r>
            <a:r>
              <a:rPr lang="cs-CZ" altLang="cs-CZ" sz="8800" dirty="0" smtClean="0"/>
              <a:t>podporované projekty ze </a:t>
            </a:r>
            <a:r>
              <a:rPr lang="cs-CZ" altLang="cs-CZ" sz="8800" dirty="0"/>
              <a:t>SC: 1.2, 1.3, 2.1, 2.2, 2.3, 2.4, </a:t>
            </a:r>
            <a:r>
              <a:rPr lang="cs-CZ" altLang="cs-CZ" sz="8800" dirty="0" smtClean="0"/>
              <a:t>3.1 a </a:t>
            </a:r>
            <a:r>
              <a:rPr lang="cs-CZ" altLang="cs-CZ" sz="8800" dirty="0"/>
              <a:t>3.3</a:t>
            </a:r>
          </a:p>
          <a:p>
            <a:r>
              <a:rPr lang="cs-CZ" altLang="cs-CZ" sz="8800" dirty="0"/>
              <a:t>projekty, realizované ve 4. prioritní ose IROP, podléhají stejným pravidlům, jako projekty v ostatních prioritních osách a není možné podporovat jiné projekty, než umožňují tyto prioritní osy.</a:t>
            </a:r>
          </a:p>
          <a:p>
            <a:endParaRPr lang="cs-CZ" altLang="cs-CZ" sz="9600" dirty="0" smtClean="0"/>
          </a:p>
          <a:p>
            <a:pPr eaLnBrk="1" hangingPunct="1">
              <a:lnSpc>
                <a:spcPct val="170000"/>
              </a:lnSpc>
              <a:buFont typeface="Arial" pitchFamily="34" charset="0"/>
              <a:buNone/>
            </a:pPr>
            <a:endParaRPr lang="cs-CZ" altLang="cs-CZ" sz="9600" dirty="0" smtClean="0"/>
          </a:p>
          <a:p>
            <a:pPr eaLnBrk="1" hangingPunct="1">
              <a:buFont typeface="Arial" pitchFamily="34" charset="0"/>
              <a:buNone/>
            </a:pPr>
            <a:r>
              <a:rPr lang="cs-CZ" altLang="cs-CZ" sz="7400" dirty="0" smtClean="0"/>
              <a:t>                                                     </a:t>
            </a:r>
          </a:p>
          <a:p>
            <a:pPr eaLnBrk="1" hangingPunct="1">
              <a:buFont typeface="Arial" pitchFamily="34" charset="0"/>
              <a:buNone/>
            </a:pPr>
            <a:r>
              <a:rPr lang="cs-CZ" altLang="cs-CZ" sz="7400" dirty="0" smtClean="0"/>
              <a:t>                                               </a:t>
            </a:r>
          </a:p>
          <a:p>
            <a:pPr>
              <a:buFont typeface="Wingdings" pitchFamily="2" charset="2"/>
              <a:buChar char="Ø"/>
            </a:pPr>
            <a:endParaRPr lang="cs-CZ" altLang="cs-CZ" sz="7400" b="1" dirty="0" smtClean="0"/>
          </a:p>
          <a:p>
            <a:endParaRPr lang="cs-CZ" altLang="cs-CZ" b="1" dirty="0" smtClean="0"/>
          </a:p>
          <a:p>
            <a:endParaRPr lang="cs-CZ" altLang="cs-CZ" b="1" dirty="0" smtClean="0"/>
          </a:p>
          <a:p>
            <a:endParaRPr lang="cs-CZ" altLang="cs-CZ" b="1" dirty="0" smtClean="0"/>
          </a:p>
          <a:p>
            <a:endParaRPr lang="cs-CZ" altLang="cs-CZ" b="1" dirty="0" smtClean="0"/>
          </a:p>
          <a:p>
            <a:pPr>
              <a:buFont typeface="Arial" pitchFamily="34" charset="0"/>
              <a:buNone/>
            </a:pPr>
            <a:r>
              <a:rPr lang="cs-CZ" altLang="cs-CZ" b="1" dirty="0" smtClean="0"/>
              <a:t>                                     </a:t>
            </a:r>
          </a:p>
          <a:p>
            <a:pPr>
              <a:buFont typeface="Arial" pitchFamily="34" charset="0"/>
              <a:buNone/>
            </a:pPr>
            <a:endParaRPr lang="cs-CZ" altLang="cs-CZ"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2"/>
          </p:nvPr>
        </p:nvSpPr>
        <p:spPr/>
        <p:txBody>
          <a:bodyPr/>
          <a:lstStyle/>
          <a:p>
            <a:fld id="{CA6B5227-2C6F-B94D-9D8F-826F9170706D}" type="slidenum">
              <a:rPr lang="en-US" smtClean="0"/>
              <a:t>31</a:t>
            </a:fld>
            <a:endParaRPr lang="en-US" dirty="0"/>
          </a:p>
        </p:txBody>
      </p:sp>
    </p:spTree>
    <p:extLst>
      <p:ext uri="{BB962C8B-B14F-4D97-AF65-F5344CB8AC3E}">
        <p14:creationId xmlns:p14="http://schemas.microsoft.com/office/powerpoint/2010/main" val="117449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180974"/>
            <a:ext cx="9137469" cy="1219199"/>
          </a:xfrm>
        </p:spPr>
        <p:txBody>
          <a:bodyPr/>
          <a:lstStyle/>
          <a:p>
            <a:pPr>
              <a:lnSpc>
                <a:spcPct val="150000"/>
              </a:lnSpc>
            </a:pPr>
            <a:r>
              <a:rPr lang="cs-CZ" dirty="0" smtClean="0"/>
              <a:t/>
            </a:r>
            <a:br>
              <a:rPr lang="cs-CZ" dirty="0" smtClean="0"/>
            </a:br>
            <a:r>
              <a:rPr lang="cs-CZ" sz="2800" dirty="0" smtClean="0"/>
              <a:t>SC </a:t>
            </a:r>
            <a:r>
              <a:rPr lang="cs-CZ" sz="2800" dirty="0"/>
              <a:t>3.3 – Podpora pořizování a uplatňování dokumentů územního rozvoje</a:t>
            </a:r>
            <a:r>
              <a:rPr lang="en-US" sz="1600" dirty="0"/>
              <a:t/>
            </a:r>
            <a:br>
              <a:rPr lang="en-US" sz="1600" dirty="0"/>
            </a:br>
            <a:endParaRPr lang="en-US" sz="1600"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70000"/>
              </a:lnSpc>
              <a:spcAft>
                <a:spcPct val="0"/>
              </a:spcAft>
              <a:buNone/>
            </a:pPr>
            <a:r>
              <a:rPr lang="pl-PL" sz="2200" b="1" dirty="0"/>
              <a:t>PO 3: </a:t>
            </a:r>
            <a:r>
              <a:rPr lang="pl-PL" sz="2200" dirty="0" smtClean="0"/>
              <a:t>Dobrá </a:t>
            </a:r>
            <a:r>
              <a:rPr lang="pl-PL" sz="2200" dirty="0"/>
              <a:t>správa území a zefektivnění veřejných </a:t>
            </a:r>
            <a:r>
              <a:rPr lang="pl-PL" sz="2200" dirty="0" smtClean="0"/>
              <a:t>institucí</a:t>
            </a:r>
          </a:p>
          <a:p>
            <a:pPr marL="0" indent="0" eaLnBrk="0" fontAlgn="base" hangingPunct="0">
              <a:lnSpc>
                <a:spcPct val="170000"/>
              </a:lnSpc>
              <a:spcAft>
                <a:spcPct val="0"/>
              </a:spcAft>
              <a:buNone/>
            </a:pPr>
            <a:r>
              <a:rPr lang="pl-PL" sz="2200" b="1" dirty="0" smtClean="0"/>
              <a:t>SC 3.3 </a:t>
            </a:r>
            <a:r>
              <a:rPr lang="cs-CZ" sz="2200" dirty="0" smtClean="0"/>
              <a:t>Podpora </a:t>
            </a:r>
            <a:r>
              <a:rPr lang="cs-CZ" sz="2200" dirty="0"/>
              <a:t>pořizování a uplatňování dokumentů </a:t>
            </a:r>
            <a:r>
              <a:rPr lang="cs-CZ" sz="2200" dirty="0" smtClean="0"/>
              <a:t>územního rozvoje</a:t>
            </a: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32</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 y="1283680"/>
            <a:ext cx="9145329" cy="573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119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Přehled výzev v SC 3.3 IROP</a:t>
            </a:r>
            <a:r>
              <a:rPr lang="en-US" dirty="0"/>
              <a:t/>
            </a:r>
            <a:br>
              <a:rPr lang="en-US" dirty="0"/>
            </a:br>
            <a:endParaRPr lang="en-US" dirty="0"/>
          </a:p>
        </p:txBody>
      </p:sp>
      <p:sp>
        <p:nvSpPr>
          <p:cNvPr id="3" name="Content Placeholder 2"/>
          <p:cNvSpPr>
            <a:spLocks noGrp="1"/>
          </p:cNvSpPr>
          <p:nvPr>
            <p:ph idx="1"/>
          </p:nvPr>
        </p:nvSpPr>
        <p:spPr>
          <a:xfrm>
            <a:off x="457200" y="1019175"/>
            <a:ext cx="8229600" cy="5089017"/>
          </a:xfrm>
        </p:spPr>
        <p:txBody>
          <a:bodyPr>
            <a:normAutofit/>
          </a:bodyPr>
          <a:lstStyle/>
          <a:p>
            <a:pPr marL="0" indent="0" eaLnBrk="0" fontAlgn="base" hangingPunct="0">
              <a:lnSpc>
                <a:spcPct val="170000"/>
              </a:lnSpc>
              <a:spcBef>
                <a:spcPts val="0"/>
              </a:spcBef>
              <a:spcAft>
                <a:spcPct val="0"/>
              </a:spcAft>
              <a:buNone/>
            </a:pPr>
            <a:r>
              <a:rPr lang="cs-CZ" sz="2200" b="1" dirty="0" smtClean="0"/>
              <a:t>Vyhlášené výzvy</a:t>
            </a:r>
            <a:r>
              <a:rPr lang="cs-CZ" sz="2200" dirty="0"/>
              <a:t>:</a:t>
            </a:r>
            <a:endParaRPr lang="cs-CZ" sz="2200" dirty="0" smtClean="0"/>
          </a:p>
          <a:p>
            <a:pPr marL="0" indent="0" eaLnBrk="0" fontAlgn="base" hangingPunct="0">
              <a:spcBef>
                <a:spcPts val="0"/>
              </a:spcBef>
              <a:spcAft>
                <a:spcPct val="0"/>
              </a:spcAft>
              <a:buNone/>
            </a:pPr>
            <a:r>
              <a:rPr lang="cs-CZ" sz="2200" dirty="0"/>
              <a:t>2</a:t>
            </a:r>
            <a:r>
              <a:rPr lang="cs-CZ" sz="2200" dirty="0" smtClean="0"/>
              <a:t>. </a:t>
            </a:r>
            <a:r>
              <a:rPr lang="cs-CZ" sz="2200" dirty="0"/>
              <a:t>v</a:t>
            </a:r>
            <a:r>
              <a:rPr lang="cs-CZ" sz="2200" dirty="0" smtClean="0"/>
              <a:t>ýzva IROP – Územní plány</a:t>
            </a:r>
          </a:p>
          <a:p>
            <a:pPr marL="0" indent="0" eaLnBrk="0" fontAlgn="base" hangingPunct="0">
              <a:spcBef>
                <a:spcPts val="0"/>
              </a:spcBef>
              <a:spcAft>
                <a:spcPct val="0"/>
              </a:spcAft>
              <a:buNone/>
            </a:pPr>
            <a:r>
              <a:rPr lang="cs-CZ" sz="2200" dirty="0" smtClean="0"/>
              <a:t>3. </a:t>
            </a:r>
            <a:r>
              <a:rPr lang="cs-CZ" sz="2200" dirty="0"/>
              <a:t>v</a:t>
            </a:r>
            <a:r>
              <a:rPr lang="cs-CZ" sz="2200" dirty="0" smtClean="0"/>
              <a:t>ýzva IROP – Regulační plány</a:t>
            </a:r>
          </a:p>
          <a:p>
            <a:pPr marL="0" indent="0" eaLnBrk="0" fontAlgn="base" hangingPunct="0">
              <a:spcBef>
                <a:spcPts val="0"/>
              </a:spcBef>
              <a:spcAft>
                <a:spcPct val="0"/>
              </a:spcAft>
              <a:buNone/>
            </a:pPr>
            <a:r>
              <a:rPr lang="cs-CZ" sz="2200" dirty="0" smtClean="0"/>
              <a:t>9. výzva IROP </a:t>
            </a:r>
            <a:r>
              <a:rPr lang="cs-CZ" sz="2200" dirty="0"/>
              <a:t>–</a:t>
            </a:r>
            <a:r>
              <a:rPr lang="cs-CZ" sz="2200" dirty="0" smtClean="0"/>
              <a:t> </a:t>
            </a:r>
            <a:r>
              <a:rPr lang="cs-CZ" sz="2200" dirty="0"/>
              <a:t>Ú</a:t>
            </a:r>
            <a:r>
              <a:rPr lang="cs-CZ" sz="2200" dirty="0" smtClean="0"/>
              <a:t>zemní studie</a:t>
            </a:r>
          </a:p>
          <a:p>
            <a:pPr marL="0" indent="0" eaLnBrk="0" fontAlgn="base" hangingPunct="0">
              <a:spcBef>
                <a:spcPts val="0"/>
              </a:spcBef>
              <a:spcAft>
                <a:spcPct val="0"/>
              </a:spcAft>
              <a:buNone/>
            </a:pPr>
            <a:endParaRPr lang="cs-CZ" sz="2200" dirty="0" smtClean="0"/>
          </a:p>
          <a:p>
            <a:pPr marL="0" indent="0" eaLnBrk="0" fontAlgn="base" hangingPunct="0">
              <a:spcBef>
                <a:spcPts val="0"/>
              </a:spcBef>
              <a:spcAft>
                <a:spcPct val="0"/>
              </a:spcAft>
              <a:buNone/>
            </a:pPr>
            <a:endParaRPr lang="cs-CZ" sz="2200" dirty="0" smtClean="0"/>
          </a:p>
          <a:p>
            <a:pPr marL="0" indent="0" eaLnBrk="0" fontAlgn="base" hangingPunct="0">
              <a:lnSpc>
                <a:spcPct val="170000"/>
              </a:lnSpc>
              <a:spcAft>
                <a:spcPct val="0"/>
              </a:spcAft>
              <a:buNone/>
            </a:pPr>
            <a:endParaRPr lang="cs-CZ" sz="2200"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33</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2930273249"/>
              </p:ext>
            </p:extLst>
          </p:nvPr>
        </p:nvGraphicFramePr>
        <p:xfrm>
          <a:off x="628650" y="3101975"/>
          <a:ext cx="8058150" cy="2560320"/>
        </p:xfrm>
        <a:graphic>
          <a:graphicData uri="http://schemas.openxmlformats.org/drawingml/2006/table">
            <a:tbl>
              <a:tblPr firstRow="1" bandRow="1">
                <a:tableStyleId>{5C22544A-7EE6-4342-B048-85BDC9FD1C3A}</a:tableStyleId>
              </a:tblPr>
              <a:tblGrid>
                <a:gridCol w="1611630"/>
                <a:gridCol w="1611630"/>
                <a:gridCol w="1611630"/>
                <a:gridCol w="1611630"/>
                <a:gridCol w="1611630"/>
              </a:tblGrid>
              <a:tr h="370840">
                <a:tc>
                  <a:txBody>
                    <a:bodyPr/>
                    <a:lstStyle/>
                    <a:p>
                      <a:r>
                        <a:rPr lang="cs-CZ" dirty="0" smtClean="0"/>
                        <a:t>Výzva</a:t>
                      </a:r>
                      <a:endParaRPr lang="cs-CZ" dirty="0"/>
                    </a:p>
                  </a:txBody>
                  <a:tcPr/>
                </a:tc>
                <a:tc>
                  <a:txBody>
                    <a:bodyPr/>
                    <a:lstStyle/>
                    <a:p>
                      <a:r>
                        <a:rPr lang="cs-CZ" dirty="0" smtClean="0"/>
                        <a:t>Vyhlášení</a:t>
                      </a:r>
                      <a:endParaRPr lang="cs-CZ" dirty="0"/>
                    </a:p>
                  </a:txBody>
                  <a:tcPr/>
                </a:tc>
                <a:tc>
                  <a:txBody>
                    <a:bodyPr/>
                    <a:lstStyle/>
                    <a:p>
                      <a:r>
                        <a:rPr lang="cs-CZ" dirty="0" smtClean="0"/>
                        <a:t>Příjem žádostí</a:t>
                      </a:r>
                      <a:endParaRPr lang="cs-CZ" dirty="0"/>
                    </a:p>
                  </a:txBody>
                  <a:tcPr/>
                </a:tc>
                <a:tc>
                  <a:txBody>
                    <a:bodyPr/>
                    <a:lstStyle/>
                    <a:p>
                      <a:r>
                        <a:rPr lang="cs-CZ" dirty="0" smtClean="0"/>
                        <a:t>Realizace</a:t>
                      </a:r>
                      <a:r>
                        <a:rPr lang="cs-CZ" baseline="0" dirty="0" smtClean="0"/>
                        <a:t> projektu</a:t>
                      </a:r>
                      <a:endParaRPr lang="cs-CZ" dirty="0"/>
                    </a:p>
                  </a:txBody>
                  <a:tcPr/>
                </a:tc>
                <a:tc>
                  <a:txBody>
                    <a:bodyPr/>
                    <a:lstStyle/>
                    <a:p>
                      <a:r>
                        <a:rPr lang="cs-CZ" dirty="0" smtClean="0"/>
                        <a:t>Revize pravidel</a:t>
                      </a:r>
                      <a:endParaRPr lang="cs-CZ" dirty="0"/>
                    </a:p>
                  </a:txBody>
                  <a:tcPr/>
                </a:tc>
              </a:tr>
              <a:tr h="370840">
                <a:tc>
                  <a:txBody>
                    <a:bodyPr/>
                    <a:lstStyle/>
                    <a:p>
                      <a:r>
                        <a:rPr lang="cs-CZ" dirty="0" smtClean="0"/>
                        <a:t>Územní</a:t>
                      </a:r>
                      <a:r>
                        <a:rPr lang="cs-CZ" baseline="0" dirty="0" smtClean="0"/>
                        <a:t> plány</a:t>
                      </a:r>
                      <a:endParaRPr lang="cs-CZ" dirty="0"/>
                    </a:p>
                  </a:txBody>
                  <a:tcPr/>
                </a:tc>
                <a:tc>
                  <a:txBody>
                    <a:bodyPr/>
                    <a:lstStyle/>
                    <a:p>
                      <a:r>
                        <a:rPr lang="cs-CZ" dirty="0" smtClean="0"/>
                        <a:t>31. 7. 2015</a:t>
                      </a:r>
                      <a:endParaRPr lang="cs-CZ" dirty="0"/>
                    </a:p>
                  </a:txBody>
                  <a:tcPr/>
                </a:tc>
                <a:tc>
                  <a:txBody>
                    <a:bodyPr/>
                    <a:lstStyle/>
                    <a:p>
                      <a:r>
                        <a:rPr lang="cs-CZ" dirty="0" smtClean="0"/>
                        <a:t>14. 9. 2015 – 31.</a:t>
                      </a:r>
                      <a:r>
                        <a:rPr lang="cs-CZ" baseline="0" dirty="0" smtClean="0"/>
                        <a:t> 3. 2017</a:t>
                      </a:r>
                      <a:endParaRPr lang="cs-CZ" dirty="0"/>
                    </a:p>
                  </a:txBody>
                  <a:tcPr/>
                </a:tc>
                <a:tc>
                  <a:txBody>
                    <a:bodyPr/>
                    <a:lstStyle/>
                    <a:p>
                      <a:r>
                        <a:rPr lang="cs-CZ" dirty="0" smtClean="0"/>
                        <a:t>1. 1. 2014 – 31. 12. 2019</a:t>
                      </a:r>
                      <a:endParaRPr lang="cs-CZ" dirty="0"/>
                    </a:p>
                  </a:txBody>
                  <a:tcPr/>
                </a:tc>
                <a:tc>
                  <a:txBody>
                    <a:bodyPr/>
                    <a:lstStyle/>
                    <a:p>
                      <a:r>
                        <a:rPr lang="cs-CZ" dirty="0" smtClean="0"/>
                        <a:t>14. 9. 2015</a:t>
                      </a:r>
                      <a:endParaRPr lang="cs-CZ" dirty="0"/>
                    </a:p>
                  </a:txBody>
                  <a:tcPr/>
                </a:tc>
              </a:tr>
              <a:tr h="370840">
                <a:tc>
                  <a:txBody>
                    <a:bodyPr/>
                    <a:lstStyle/>
                    <a:p>
                      <a:r>
                        <a:rPr lang="cs-CZ" dirty="0" smtClean="0"/>
                        <a:t>Regulační</a:t>
                      </a:r>
                      <a:r>
                        <a:rPr lang="cs-CZ" baseline="0" dirty="0" smtClean="0"/>
                        <a:t> plány</a:t>
                      </a:r>
                      <a:endParaRPr lang="cs-CZ" dirty="0"/>
                    </a:p>
                  </a:txBody>
                  <a:tcPr/>
                </a:tc>
                <a:tc>
                  <a:txBody>
                    <a:bodyPr/>
                    <a:lstStyle/>
                    <a:p>
                      <a:r>
                        <a:rPr lang="cs-CZ" dirty="0" smtClean="0"/>
                        <a:t>16. 9. 2015</a:t>
                      </a:r>
                      <a:endParaRPr lang="cs-CZ" dirty="0"/>
                    </a:p>
                  </a:txBody>
                  <a:tcPr/>
                </a:tc>
                <a:tc>
                  <a:txBody>
                    <a:bodyPr/>
                    <a:lstStyle/>
                    <a:p>
                      <a:pPr marL="0" indent="0">
                        <a:buNone/>
                      </a:pPr>
                      <a:r>
                        <a:rPr lang="cs-CZ" dirty="0" smtClean="0"/>
                        <a:t>1. 10. 2015 –</a:t>
                      </a:r>
                    </a:p>
                    <a:p>
                      <a:pPr marL="0" indent="0">
                        <a:buNone/>
                      </a:pPr>
                      <a:r>
                        <a:rPr lang="cs-CZ" dirty="0" smtClean="0"/>
                        <a:t>31. 3. 2017</a:t>
                      </a:r>
                      <a:endParaRPr lang="cs-CZ"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1. 1. 2014 – 31. 12. 2019</a:t>
                      </a:r>
                    </a:p>
                  </a:txBody>
                  <a:tcPr/>
                </a:tc>
                <a:tc>
                  <a:txBody>
                    <a:bodyPr/>
                    <a:lstStyle/>
                    <a:p>
                      <a:r>
                        <a:rPr lang="cs-CZ" dirty="0" smtClean="0"/>
                        <a:t>x</a:t>
                      </a:r>
                      <a:endParaRPr lang="cs-CZ" dirty="0"/>
                    </a:p>
                  </a:txBody>
                  <a:tcPr/>
                </a:tc>
              </a:tr>
              <a:tr h="370840">
                <a:tc>
                  <a:txBody>
                    <a:bodyPr/>
                    <a:lstStyle/>
                    <a:p>
                      <a:r>
                        <a:rPr lang="cs-CZ" dirty="0" smtClean="0"/>
                        <a:t>Územní</a:t>
                      </a:r>
                      <a:r>
                        <a:rPr lang="cs-CZ" baseline="0" dirty="0" smtClean="0"/>
                        <a:t> studie</a:t>
                      </a:r>
                      <a:endParaRPr lang="cs-CZ" dirty="0"/>
                    </a:p>
                  </a:txBody>
                  <a:tcPr/>
                </a:tc>
                <a:tc>
                  <a:txBody>
                    <a:bodyPr/>
                    <a:lstStyle/>
                    <a:p>
                      <a:r>
                        <a:rPr lang="cs-CZ" dirty="0" smtClean="0"/>
                        <a:t>8. 10. 2015</a:t>
                      </a:r>
                      <a:endParaRPr lang="cs-CZ" dirty="0"/>
                    </a:p>
                  </a:txBody>
                  <a:tcPr/>
                </a:tc>
                <a:tc>
                  <a:txBody>
                    <a:bodyPr/>
                    <a:lstStyle/>
                    <a:p>
                      <a:r>
                        <a:rPr lang="cs-CZ" dirty="0" smtClean="0"/>
                        <a:t>29. 10. 2015 – 31. 3. 2017</a:t>
                      </a:r>
                      <a:endParaRPr lang="cs-CZ"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1. 1. 2014 – </a:t>
                      </a:r>
                    </a:p>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31. 12. 2019</a:t>
                      </a:r>
                    </a:p>
                  </a:txBody>
                  <a:tcPr/>
                </a:tc>
                <a:tc>
                  <a:txBody>
                    <a:bodyPr/>
                    <a:lstStyle/>
                    <a:p>
                      <a:r>
                        <a:rPr lang="cs-CZ" dirty="0" smtClean="0"/>
                        <a:t>x</a:t>
                      </a:r>
                      <a:endParaRPr lang="cs-CZ" dirty="0"/>
                    </a:p>
                  </a:txBody>
                  <a:tcPr/>
                </a:tc>
              </a:tr>
            </a:tbl>
          </a:graphicData>
        </a:graphic>
      </p:graphicFrame>
    </p:spTree>
    <p:extLst>
      <p:ext uri="{BB962C8B-B14F-4D97-AF65-F5344CB8AC3E}">
        <p14:creationId xmlns:p14="http://schemas.microsoft.com/office/powerpoint/2010/main" val="2759638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smtClean="0"/>
              <a:t>3</a:t>
            </a:r>
            <a:r>
              <a:rPr lang="cs-CZ" dirty="0"/>
              <a:t>. výzva IROP – REGULAČNÍ PLÁNY</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34</a:t>
            </a:fld>
            <a:endParaRPr lang="en-US" dirty="0"/>
          </a:p>
        </p:txBody>
      </p:sp>
    </p:spTree>
    <p:extLst>
      <p:ext uri="{BB962C8B-B14F-4D97-AF65-F5344CB8AC3E}">
        <p14:creationId xmlns:p14="http://schemas.microsoft.com/office/powerpoint/2010/main" val="552724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indent="0" eaLnBrk="0" fontAlgn="base" hangingPunct="0">
              <a:lnSpc>
                <a:spcPct val="170000"/>
              </a:lnSpc>
              <a:spcAft>
                <a:spcPct val="0"/>
              </a:spcAft>
              <a:buNone/>
            </a:pPr>
            <a:r>
              <a:rPr lang="cs-CZ" sz="2200" dirty="0"/>
              <a:t>Vyhlášení výzvy: 	</a:t>
            </a:r>
            <a:r>
              <a:rPr lang="cs-CZ" sz="2200" b="1" dirty="0" smtClean="0"/>
              <a:t>16. 9. </a:t>
            </a:r>
            <a:r>
              <a:rPr lang="cs-CZ" sz="2200" b="1" dirty="0"/>
              <a:t>2015</a:t>
            </a:r>
          </a:p>
          <a:p>
            <a:pPr marL="0" indent="0" eaLnBrk="0" fontAlgn="base" hangingPunct="0">
              <a:lnSpc>
                <a:spcPct val="170000"/>
              </a:lnSpc>
              <a:spcAft>
                <a:spcPct val="0"/>
              </a:spcAft>
              <a:buNone/>
            </a:pPr>
            <a:r>
              <a:rPr lang="cs-CZ" sz="2200" dirty="0"/>
              <a:t>Příjem žádostí: 	od </a:t>
            </a:r>
            <a:r>
              <a:rPr lang="cs-CZ" sz="2200" b="1" dirty="0" smtClean="0"/>
              <a:t>1. 10. </a:t>
            </a:r>
            <a:r>
              <a:rPr lang="cs-CZ" sz="2200" b="1" dirty="0"/>
              <a:t>2015 </a:t>
            </a:r>
            <a:r>
              <a:rPr lang="cs-CZ" sz="2200" dirty="0"/>
              <a:t>do  </a:t>
            </a:r>
            <a:r>
              <a:rPr lang="cs-CZ" sz="2200" b="1" dirty="0"/>
              <a:t>31. 3. 2017, příjem může být při vyčerpání alokace ukončen dříve.</a:t>
            </a:r>
          </a:p>
          <a:p>
            <a:pPr marL="0" indent="0" eaLnBrk="0" fontAlgn="base" hangingPunct="0">
              <a:lnSpc>
                <a:spcPct val="170000"/>
              </a:lnSpc>
              <a:spcAft>
                <a:spcPct val="0"/>
              </a:spcAft>
              <a:buNone/>
            </a:pPr>
            <a:r>
              <a:rPr lang="cs-CZ" sz="2200" dirty="0"/>
              <a:t>Průběžná výzva – hodnocení projektů probíhá průběžně podle data podání žádosti</a:t>
            </a:r>
          </a:p>
          <a:p>
            <a:pPr marL="0" indent="0" eaLnBrk="0" fontAlgn="base" hangingPunct="0">
              <a:lnSpc>
                <a:spcPct val="170000"/>
              </a:lnSpc>
              <a:spcAft>
                <a:spcPct val="0"/>
              </a:spcAft>
              <a:buNone/>
            </a:pPr>
            <a:r>
              <a:rPr lang="cs-CZ" sz="2200" dirty="0"/>
              <a:t>Datum zahájení realizace projektu: 	od</a:t>
            </a:r>
            <a:r>
              <a:rPr lang="cs-CZ" sz="2200" b="1" dirty="0"/>
              <a:t> 1. 1. 2014</a:t>
            </a:r>
          </a:p>
          <a:p>
            <a:pPr marL="0" indent="0" eaLnBrk="0" fontAlgn="base" hangingPunct="0">
              <a:lnSpc>
                <a:spcPct val="170000"/>
              </a:lnSpc>
              <a:spcAft>
                <a:spcPct val="0"/>
              </a:spcAft>
              <a:buNone/>
            </a:pPr>
            <a:r>
              <a:rPr lang="cs-CZ" sz="2200" dirty="0"/>
              <a:t>Datum ukončení realizace projektu: 	do</a:t>
            </a:r>
            <a:r>
              <a:rPr lang="cs-CZ" sz="2200" b="1" dirty="0"/>
              <a:t> 31. 12. 2019</a:t>
            </a:r>
          </a:p>
          <a:p>
            <a:pPr eaLnBrk="0" fontAlgn="base" hangingPunct="0">
              <a:lnSpc>
                <a:spcPct val="170000"/>
              </a:lnSpc>
              <a:spcAft>
                <a:spcPct val="0"/>
              </a:spcAft>
              <a:buFontTx/>
              <a:buChar char="-"/>
            </a:pPr>
            <a:r>
              <a:rPr lang="cs-CZ" sz="2200" dirty="0"/>
              <a:t>realizace projektu nesmí být ukončena před datem podání žádosti o podporu</a:t>
            </a: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35</a:t>
            </a:fld>
            <a:endParaRPr lang="en-US" dirty="0"/>
          </a:p>
        </p:txBody>
      </p:sp>
    </p:spTree>
    <p:extLst>
      <p:ext uri="{BB962C8B-B14F-4D97-AF65-F5344CB8AC3E}">
        <p14:creationId xmlns:p14="http://schemas.microsoft.com/office/powerpoint/2010/main" val="1933128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lvl="0" indent="0">
              <a:buNone/>
            </a:pPr>
            <a:r>
              <a:rPr lang="pl-PL" sz="2200" b="1" u="sng" dirty="0" smtClean="0"/>
              <a:t>Podporovaná aktivita</a:t>
            </a:r>
          </a:p>
          <a:p>
            <a:pPr lvl="0">
              <a:buFont typeface="Arial" panose="020B0604020202020204" pitchFamily="34" charset="0"/>
              <a:buChar char="•"/>
            </a:pPr>
            <a:r>
              <a:rPr lang="cs-CZ" sz="2200" b="1" dirty="0" smtClean="0"/>
              <a:t>zpracování </a:t>
            </a:r>
            <a:r>
              <a:rPr lang="cs-CZ" sz="2200" b="1" dirty="0"/>
              <a:t>regulačních plánů – </a:t>
            </a:r>
            <a:r>
              <a:rPr lang="cs-CZ" sz="2200" dirty="0"/>
              <a:t>týká se regulačních plánů, pořizovaných z vlastního podnětu obce, které nenahrazují územní rozhodnutí</a:t>
            </a:r>
            <a:r>
              <a:rPr lang="cs-CZ" sz="2200" dirty="0" smtClean="0"/>
              <a:t>.</a:t>
            </a:r>
          </a:p>
          <a:p>
            <a:pPr marL="0" indent="0" eaLnBrk="0" fontAlgn="base" hangingPunct="0">
              <a:lnSpc>
                <a:spcPct val="150000"/>
              </a:lnSpc>
              <a:spcAft>
                <a:spcPct val="0"/>
              </a:spcAft>
              <a:buNone/>
            </a:pPr>
            <a:r>
              <a:rPr lang="cs-CZ" sz="2200" b="1" u="sng" dirty="0" smtClean="0"/>
              <a:t>Oprávnění </a:t>
            </a:r>
            <a:r>
              <a:rPr lang="cs-CZ" sz="2200" b="1" u="sng" dirty="0"/>
              <a:t>žadatelé</a:t>
            </a:r>
            <a:r>
              <a:rPr lang="cs-CZ" sz="2200" b="1" dirty="0"/>
              <a:t>: </a:t>
            </a:r>
            <a:r>
              <a:rPr lang="cs-CZ" sz="2200" dirty="0"/>
              <a:t>obce s rozšířenou působností</a:t>
            </a:r>
          </a:p>
          <a:p>
            <a:pPr marL="0" indent="0" eaLnBrk="0" fontAlgn="base" hangingPunct="0">
              <a:lnSpc>
                <a:spcPct val="150000"/>
              </a:lnSpc>
              <a:spcAft>
                <a:spcPct val="0"/>
              </a:spcAft>
              <a:buNone/>
            </a:pPr>
            <a:r>
              <a:rPr lang="cs-CZ" sz="2200" b="1" u="sng" dirty="0"/>
              <a:t>Území realizace</a:t>
            </a:r>
            <a:r>
              <a:rPr lang="cs-CZ" sz="2200" b="1" dirty="0"/>
              <a:t>: </a:t>
            </a:r>
            <a:r>
              <a:rPr lang="cs-CZ" sz="2200" dirty="0"/>
              <a:t>území obce s rozšířenou působností</a:t>
            </a:r>
          </a:p>
          <a:p>
            <a:pPr marL="0" indent="0" eaLnBrk="0" fontAlgn="base" hangingPunct="0">
              <a:lnSpc>
                <a:spcPct val="150000"/>
              </a:lnSpc>
              <a:spcAft>
                <a:spcPct val="0"/>
              </a:spcAft>
              <a:buNone/>
            </a:pPr>
            <a:r>
              <a:rPr lang="cs-CZ" sz="2200" b="1" u="sng" dirty="0"/>
              <a:t>Smlouvy s dodavateli</a:t>
            </a:r>
            <a:r>
              <a:rPr lang="cs-CZ" sz="2200" dirty="0"/>
              <a:t> jsou podmínkou pro podání žádosti o </a:t>
            </a:r>
            <a:r>
              <a:rPr lang="cs-CZ" sz="2200" dirty="0" smtClean="0"/>
              <a:t>podporu.</a:t>
            </a:r>
            <a:endParaRPr lang="cs-CZ" sz="2200" dirty="0"/>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36</a:t>
            </a:fld>
            <a:endParaRPr lang="en-US" dirty="0"/>
          </a:p>
        </p:txBody>
      </p:sp>
    </p:spTree>
    <p:extLst>
      <p:ext uri="{BB962C8B-B14F-4D97-AF65-F5344CB8AC3E}">
        <p14:creationId xmlns:p14="http://schemas.microsoft.com/office/powerpoint/2010/main" val="1161995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37</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3909243633"/>
              </p:ext>
            </p:extLst>
          </p:nvPr>
        </p:nvGraphicFramePr>
        <p:xfrm>
          <a:off x="857251" y="1054100"/>
          <a:ext cx="7353300" cy="2560320"/>
        </p:xfrm>
        <a:graphic>
          <a:graphicData uri="http://schemas.openxmlformats.org/drawingml/2006/table">
            <a:tbl>
              <a:tblPr firstRow="1" bandRow="1">
                <a:tableStyleId>{5C22544A-7EE6-4342-B048-85BDC9FD1C3A}</a:tableStyleId>
              </a:tblPr>
              <a:tblGrid>
                <a:gridCol w="3543299"/>
                <a:gridCol w="1921173"/>
                <a:gridCol w="188882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2200" b="1" dirty="0" smtClean="0"/>
                        <a:t>Alokace výzvy</a:t>
                      </a:r>
                    </a:p>
                  </a:txBody>
                  <a:tcPr/>
                </a:tc>
                <a:tc>
                  <a:txBody>
                    <a:bodyPr/>
                    <a:lstStyle/>
                    <a:p>
                      <a:pPr algn="r"/>
                      <a:r>
                        <a:rPr lang="cs-CZ" sz="2200" dirty="0" smtClean="0"/>
                        <a:t>Kč</a:t>
                      </a:r>
                      <a:r>
                        <a:rPr lang="cs-CZ" sz="2200" baseline="0" dirty="0" smtClean="0"/>
                        <a:t> v mil.</a:t>
                      </a:r>
                      <a:endParaRPr lang="cs-CZ" sz="2200" dirty="0"/>
                    </a:p>
                  </a:txBody>
                  <a:tcPr/>
                </a:tc>
                <a:tc>
                  <a:txBody>
                    <a:bodyPr/>
                    <a:lstStyle/>
                    <a:p>
                      <a:pPr algn="r"/>
                      <a:r>
                        <a:rPr lang="cs-CZ" sz="2200" dirty="0" smtClean="0"/>
                        <a:t>%</a:t>
                      </a:r>
                      <a:endParaRPr lang="cs-CZ" sz="2200" dirty="0"/>
                    </a:p>
                  </a:txBody>
                  <a:tcPr/>
                </a:tc>
              </a:tr>
              <a:tr h="370840">
                <a:tc>
                  <a:txBody>
                    <a:bodyPr/>
                    <a:lstStyle/>
                    <a:p>
                      <a:r>
                        <a:rPr lang="cs-CZ" sz="2200" dirty="0" smtClean="0"/>
                        <a:t>EFRR</a:t>
                      </a:r>
                      <a:endParaRPr lang="cs-CZ" sz="2200" dirty="0"/>
                    </a:p>
                  </a:txBody>
                  <a:tcPr/>
                </a:tc>
                <a:tc>
                  <a:txBody>
                    <a:bodyPr/>
                    <a:lstStyle/>
                    <a:p>
                      <a:pPr algn="r"/>
                      <a:r>
                        <a:rPr lang="cs-CZ" sz="2200" dirty="0" smtClean="0"/>
                        <a:t>199,9</a:t>
                      </a:r>
                      <a:endParaRPr lang="cs-CZ" sz="2200" dirty="0"/>
                    </a:p>
                  </a:txBody>
                  <a:tcPr/>
                </a:tc>
                <a:tc>
                  <a:txBody>
                    <a:bodyPr/>
                    <a:lstStyle/>
                    <a:p>
                      <a:pPr algn="r"/>
                      <a:r>
                        <a:rPr lang="cs-CZ" sz="2200" dirty="0" smtClean="0"/>
                        <a:t>85</a:t>
                      </a:r>
                      <a:endParaRPr lang="cs-CZ" sz="2200" dirty="0"/>
                    </a:p>
                  </a:txBody>
                  <a:tcPr/>
                </a:tc>
              </a:tr>
              <a:tr h="370840">
                <a:tc>
                  <a:txBody>
                    <a:bodyPr/>
                    <a:lstStyle/>
                    <a:p>
                      <a:r>
                        <a:rPr lang="cs-CZ" sz="2200" dirty="0" smtClean="0"/>
                        <a:t>národní</a:t>
                      </a:r>
                      <a:r>
                        <a:rPr lang="cs-CZ" sz="2200" baseline="0" dirty="0" smtClean="0"/>
                        <a:t> spolufinancování</a:t>
                      </a:r>
                      <a:endParaRPr lang="cs-CZ" sz="2200" dirty="0"/>
                    </a:p>
                  </a:txBody>
                  <a:tcPr/>
                </a:tc>
                <a:tc>
                  <a:txBody>
                    <a:bodyPr/>
                    <a:lstStyle/>
                    <a:p>
                      <a:pPr algn="r"/>
                      <a:r>
                        <a:rPr lang="cs-CZ" sz="2200" dirty="0" smtClean="0"/>
                        <a:t>35,3</a:t>
                      </a:r>
                      <a:endParaRPr lang="cs-CZ" sz="2200" dirty="0"/>
                    </a:p>
                  </a:txBody>
                  <a:tcPr/>
                </a:tc>
                <a:tc>
                  <a:txBody>
                    <a:bodyPr/>
                    <a:lstStyle/>
                    <a:p>
                      <a:pPr algn="r"/>
                      <a:r>
                        <a:rPr lang="cs-CZ" sz="2200" dirty="0" smtClean="0"/>
                        <a:t>15</a:t>
                      </a:r>
                      <a:endParaRPr lang="cs-CZ" sz="2200" dirty="0"/>
                    </a:p>
                  </a:txBody>
                  <a:tcPr/>
                </a:tc>
              </a:tr>
              <a:tr h="370840">
                <a:tc>
                  <a:txBody>
                    <a:bodyPr/>
                    <a:lstStyle/>
                    <a:p>
                      <a:pPr marL="285750" indent="-285750">
                        <a:buFont typeface="Arial" panose="020B0604020202020204" pitchFamily="34" charset="0"/>
                        <a:buChar char="•"/>
                      </a:pPr>
                      <a:r>
                        <a:rPr lang="cs-CZ" sz="2200" dirty="0" smtClean="0"/>
                        <a:t>státní rozpočet</a:t>
                      </a:r>
                      <a:endParaRPr lang="cs-CZ" sz="2200" dirty="0"/>
                    </a:p>
                  </a:txBody>
                  <a:tcPr/>
                </a:tc>
                <a:tc>
                  <a:txBody>
                    <a:bodyPr/>
                    <a:lstStyle/>
                    <a:p>
                      <a:pPr algn="r"/>
                      <a:r>
                        <a:rPr lang="cs-CZ" sz="2200" dirty="0" smtClean="0"/>
                        <a:t>11,8</a:t>
                      </a:r>
                      <a:endParaRPr lang="cs-CZ" sz="2200" dirty="0"/>
                    </a:p>
                  </a:txBody>
                  <a:tcPr/>
                </a:tc>
                <a:tc>
                  <a:txBody>
                    <a:bodyPr/>
                    <a:lstStyle/>
                    <a:p>
                      <a:pPr algn="r"/>
                      <a:r>
                        <a:rPr lang="cs-CZ" sz="2200" dirty="0" smtClean="0"/>
                        <a:t>5</a:t>
                      </a:r>
                      <a:endParaRPr lang="cs-CZ" sz="2200" dirty="0"/>
                    </a:p>
                  </a:txBody>
                  <a:tcPr/>
                </a:tc>
              </a:tr>
              <a:tr h="370840">
                <a:tc>
                  <a:txBody>
                    <a:bodyPr/>
                    <a:lstStyle/>
                    <a:p>
                      <a:pPr marL="285750" indent="-285750">
                        <a:buFont typeface="Arial" panose="020B0604020202020204" pitchFamily="34" charset="0"/>
                        <a:buChar char="•"/>
                      </a:pPr>
                      <a:r>
                        <a:rPr lang="cs-CZ" sz="2200" dirty="0" smtClean="0"/>
                        <a:t>příjemce</a:t>
                      </a:r>
                      <a:endParaRPr lang="cs-CZ" sz="2200" dirty="0"/>
                    </a:p>
                  </a:txBody>
                  <a:tcPr/>
                </a:tc>
                <a:tc>
                  <a:txBody>
                    <a:bodyPr/>
                    <a:lstStyle/>
                    <a:p>
                      <a:pPr algn="r"/>
                      <a:r>
                        <a:rPr lang="cs-CZ" sz="2200" dirty="0" smtClean="0"/>
                        <a:t>23,5</a:t>
                      </a:r>
                      <a:endParaRPr lang="cs-CZ" sz="2200" dirty="0"/>
                    </a:p>
                  </a:txBody>
                  <a:tcPr/>
                </a:tc>
                <a:tc>
                  <a:txBody>
                    <a:bodyPr/>
                    <a:lstStyle/>
                    <a:p>
                      <a:pPr algn="r"/>
                      <a:r>
                        <a:rPr lang="cs-CZ" sz="2200" dirty="0" smtClean="0"/>
                        <a:t>10</a:t>
                      </a:r>
                      <a:endParaRPr lang="cs-CZ" sz="2200" dirty="0"/>
                    </a:p>
                  </a:txBody>
                  <a:tcPr/>
                </a:tc>
              </a:tr>
              <a:tr h="370840">
                <a:tc>
                  <a:txBody>
                    <a:bodyPr/>
                    <a:lstStyle/>
                    <a:p>
                      <a:r>
                        <a:rPr lang="cs-CZ" sz="2200" dirty="0" smtClean="0"/>
                        <a:t>celkem</a:t>
                      </a:r>
                      <a:endParaRPr lang="cs-CZ" sz="2200" dirty="0"/>
                    </a:p>
                  </a:txBody>
                  <a:tcPr/>
                </a:tc>
                <a:tc>
                  <a:txBody>
                    <a:bodyPr/>
                    <a:lstStyle/>
                    <a:p>
                      <a:pPr algn="r"/>
                      <a:r>
                        <a:rPr lang="cs-CZ" sz="2200" dirty="0" smtClean="0"/>
                        <a:t>235,2</a:t>
                      </a:r>
                      <a:endParaRPr lang="cs-CZ" sz="2200" dirty="0"/>
                    </a:p>
                  </a:txBody>
                  <a:tcPr/>
                </a:tc>
                <a:tc>
                  <a:txBody>
                    <a:bodyPr/>
                    <a:lstStyle/>
                    <a:p>
                      <a:pPr algn="r"/>
                      <a:r>
                        <a:rPr lang="cs-CZ" sz="2200" dirty="0" smtClean="0"/>
                        <a:t>100</a:t>
                      </a:r>
                      <a:endParaRPr lang="cs-CZ" sz="2200" dirty="0"/>
                    </a:p>
                  </a:txBody>
                  <a:tcPr/>
                </a:tc>
              </a:tr>
            </a:tbl>
          </a:graphicData>
        </a:graphic>
      </p:graphicFrame>
      <p:sp>
        <p:nvSpPr>
          <p:cNvPr id="7" name="TextovéPole 6"/>
          <p:cNvSpPr txBox="1"/>
          <p:nvPr/>
        </p:nvSpPr>
        <p:spPr>
          <a:xfrm>
            <a:off x="762000" y="3743325"/>
            <a:ext cx="7581900" cy="3139321"/>
          </a:xfrm>
          <a:prstGeom prst="rect">
            <a:avLst/>
          </a:prstGeom>
          <a:noFill/>
        </p:spPr>
        <p:txBody>
          <a:bodyPr wrap="square" rtlCol="0">
            <a:spAutoFit/>
          </a:bodyPr>
          <a:lstStyle/>
          <a:p>
            <a:pPr>
              <a:lnSpc>
                <a:spcPct val="150000"/>
              </a:lnSpc>
            </a:pPr>
            <a:r>
              <a:rPr lang="cs-CZ" sz="2200" b="1" dirty="0" smtClean="0">
                <a:latin typeface="Myriad Pro"/>
              </a:rPr>
              <a:t>Výše celkových způsobilých výdajů v projektu</a:t>
            </a:r>
          </a:p>
          <a:p>
            <a:pPr marL="342900" indent="-342900">
              <a:lnSpc>
                <a:spcPct val="150000"/>
              </a:lnSpc>
              <a:buFont typeface="Arial" panose="020B0604020202020204" pitchFamily="34" charset="0"/>
              <a:buChar char="•"/>
            </a:pPr>
            <a:r>
              <a:rPr lang="cs-CZ" sz="2200" dirty="0" smtClean="0">
                <a:latin typeface="Myriad Pro"/>
              </a:rPr>
              <a:t>Minimální -	200 000 Kč</a:t>
            </a:r>
          </a:p>
          <a:p>
            <a:pPr marL="342900" indent="-342900">
              <a:lnSpc>
                <a:spcPct val="150000"/>
              </a:lnSpc>
              <a:buFont typeface="Arial" panose="020B0604020202020204" pitchFamily="34" charset="0"/>
              <a:buChar char="•"/>
            </a:pPr>
            <a:r>
              <a:rPr lang="cs-CZ" sz="2200" dirty="0" smtClean="0">
                <a:latin typeface="Myriad Pro"/>
              </a:rPr>
              <a:t>Maximální -	není stanovena</a:t>
            </a:r>
          </a:p>
          <a:p>
            <a:pPr>
              <a:lnSpc>
                <a:spcPct val="150000"/>
              </a:lnSpc>
            </a:pPr>
            <a:r>
              <a:rPr lang="cs-CZ" sz="2200" dirty="0" smtClean="0">
                <a:latin typeface="Myriad Pro"/>
              </a:rPr>
              <a:t>Projekt může obsahovat více RP, náklady na jednotlivé RP nemají limity na výdaje.</a:t>
            </a:r>
          </a:p>
          <a:p>
            <a:pPr lvl="3">
              <a:lnSpc>
                <a:spcPct val="150000"/>
              </a:lnSpc>
            </a:pPr>
            <a:r>
              <a:rPr lang="cs-CZ" sz="2200" dirty="0" smtClean="0"/>
              <a:t>			</a:t>
            </a:r>
          </a:p>
        </p:txBody>
      </p:sp>
    </p:spTree>
    <p:extLst>
      <p:ext uri="{BB962C8B-B14F-4D97-AF65-F5344CB8AC3E}">
        <p14:creationId xmlns:p14="http://schemas.microsoft.com/office/powerpoint/2010/main" val="3371378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200" dirty="0"/>
              <a:t>Datem </a:t>
            </a:r>
            <a:r>
              <a:rPr lang="cs-CZ" sz="2200" b="1" dirty="0"/>
              <a:t>zahájení realizace </a:t>
            </a:r>
            <a:r>
              <a:rPr lang="cs-CZ" sz="2200" dirty="0"/>
              <a:t>projektu na zpracování regulačního plánu, nenahrazujícího územní rozhodnutí z vlastního podnětu obce, se rozumí: </a:t>
            </a:r>
          </a:p>
          <a:p>
            <a:pPr lvl="0"/>
            <a:r>
              <a:rPr lang="cs-CZ" sz="2200" dirty="0"/>
              <a:t>den, kdy zastupitelstvo schválilo svým usnesením zadání regulačního plánu, nejdříve 1. 1. 2014, nebo</a:t>
            </a:r>
          </a:p>
          <a:p>
            <a:pPr lvl="0"/>
            <a:r>
              <a:rPr lang="cs-CZ" sz="2200" dirty="0"/>
              <a:t>den předání zadání regulačního plánu zhotoviteli (projektantovi), je-li vydání regulačního plánu uloženo jako podmínka pro rozhodování o změnách v území v územním plánu, jehož součástí je zadání regulačního plánu, nejdříve </a:t>
            </a:r>
            <a:r>
              <a:rPr lang="cs-CZ" sz="2200" dirty="0" smtClean="0"/>
              <a:t>  1</a:t>
            </a:r>
            <a:r>
              <a:rPr lang="cs-CZ" sz="2200" dirty="0"/>
              <a:t>. 1. 2014</a:t>
            </a:r>
            <a:r>
              <a:rPr lang="cs-CZ" sz="2200" dirty="0" smtClean="0"/>
              <a:t>.</a:t>
            </a:r>
          </a:p>
          <a:p>
            <a:pPr marL="0" indent="0">
              <a:buNone/>
            </a:pPr>
            <a:r>
              <a:rPr lang="cs-CZ" sz="2200" dirty="0"/>
              <a:t>Datem </a:t>
            </a:r>
            <a:r>
              <a:rPr lang="cs-CZ" sz="2200" b="1" dirty="0"/>
              <a:t>ukončení realizace </a:t>
            </a:r>
            <a:r>
              <a:rPr lang="cs-CZ" sz="2200" dirty="0"/>
              <a:t>projektu na regulační plán je datum předání </a:t>
            </a:r>
            <a:r>
              <a:rPr lang="cs-CZ" sz="2200" b="1" u="sng" dirty="0"/>
              <a:t>upraveného návrhu</a:t>
            </a:r>
            <a:r>
              <a:rPr lang="cs-CZ" sz="2200" dirty="0"/>
              <a:t> regulačního plánu </a:t>
            </a:r>
            <a:r>
              <a:rPr lang="cs-CZ" sz="2200" b="1" u="sng" dirty="0"/>
              <a:t>po veřejném projednání</a:t>
            </a:r>
            <a:r>
              <a:rPr lang="cs-CZ" sz="2200" dirty="0"/>
              <a:t> pořizovateli. Příjemce doloží se závěrečnou Zprávou o realizaci projektu předávací </a:t>
            </a:r>
            <a:r>
              <a:rPr lang="cs-CZ" sz="2400" dirty="0"/>
              <a:t>protokol.</a:t>
            </a:r>
          </a:p>
          <a:p>
            <a:pPr marL="0" lvl="0" indent="0">
              <a:buNone/>
            </a:pPr>
            <a:endParaRPr lang="cs-CZ" sz="2400" dirty="0"/>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38</a:t>
            </a:fld>
            <a:endParaRPr lang="en-US" dirty="0"/>
          </a:p>
        </p:txBody>
      </p:sp>
    </p:spTree>
    <p:extLst>
      <p:ext uri="{BB962C8B-B14F-4D97-AF65-F5344CB8AC3E}">
        <p14:creationId xmlns:p14="http://schemas.microsoft.com/office/powerpoint/2010/main" val="2331524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lvl="0" indent="0">
              <a:buNone/>
            </a:pPr>
            <a:r>
              <a:rPr lang="pl-PL" sz="2200" b="1" u="sng" dirty="0" smtClean="0"/>
              <a:t>Projekty zahrnují:</a:t>
            </a:r>
          </a:p>
          <a:p>
            <a:pPr lvl="1"/>
            <a:r>
              <a:rPr lang="cs-CZ" sz="2200" dirty="0"/>
              <a:t>zpracování návrhu RP </a:t>
            </a:r>
            <a:r>
              <a:rPr lang="cs-CZ" sz="2200" b="1" dirty="0"/>
              <a:t>pro společné jednání</a:t>
            </a:r>
            <a:r>
              <a:rPr lang="cs-CZ" sz="2200" dirty="0"/>
              <a:t>;</a:t>
            </a:r>
          </a:p>
          <a:p>
            <a:pPr lvl="1"/>
            <a:r>
              <a:rPr lang="cs-CZ" sz="2200" dirty="0"/>
              <a:t>úprava návrhu RP </a:t>
            </a:r>
            <a:r>
              <a:rPr lang="cs-CZ" sz="2200" b="1" dirty="0"/>
              <a:t>pro veřejné projednání</a:t>
            </a:r>
            <a:r>
              <a:rPr lang="cs-CZ" sz="2200" dirty="0"/>
              <a:t>;</a:t>
            </a:r>
          </a:p>
          <a:p>
            <a:pPr lvl="1"/>
            <a:r>
              <a:rPr lang="cs-CZ" sz="2200" dirty="0"/>
              <a:t>úprava návrhu RP </a:t>
            </a:r>
            <a:r>
              <a:rPr lang="cs-CZ" sz="2200" b="1" dirty="0"/>
              <a:t>po veřejném projednání</a:t>
            </a:r>
            <a:r>
              <a:rPr lang="cs-CZ" sz="2200" dirty="0"/>
              <a:t>.</a:t>
            </a:r>
          </a:p>
          <a:p>
            <a:pPr marL="0" lvl="0" indent="0">
              <a:buNone/>
            </a:pPr>
            <a:endParaRPr lang="pl-PL" sz="2200" b="1" dirty="0" smtClean="0"/>
          </a:p>
          <a:p>
            <a:pPr marL="0" lvl="0" indent="0">
              <a:buNone/>
            </a:pPr>
            <a:r>
              <a:rPr lang="pl-PL" sz="2200" dirty="0" smtClean="0"/>
              <a:t>Jeden projekt může obshahovat i více RP. </a:t>
            </a:r>
          </a:p>
          <a:p>
            <a:pPr marL="0" lvl="0" indent="0">
              <a:buNone/>
            </a:pPr>
            <a:r>
              <a:rPr lang="pl-PL" sz="2200" dirty="0" smtClean="0"/>
              <a:t>Na každý RP musí být podepsaná smlouva, jedna smlouva může obshaovat i více RP.</a:t>
            </a:r>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39</a:t>
            </a:fld>
            <a:endParaRPr lang="en-US" dirty="0"/>
          </a:p>
        </p:txBody>
      </p:sp>
    </p:spTree>
    <p:extLst>
      <p:ext uri="{BB962C8B-B14F-4D97-AF65-F5344CB8AC3E}">
        <p14:creationId xmlns:p14="http://schemas.microsoft.com/office/powerpoint/2010/main" val="1881153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Role MMR </a:t>
            </a:r>
            <a:r>
              <a:rPr lang="cs-CZ" cap="none" dirty="0" smtClean="0"/>
              <a:t>a</a:t>
            </a:r>
            <a:r>
              <a:rPr lang="cs-CZ" dirty="0" smtClean="0"/>
              <a:t> CRR</a:t>
            </a:r>
            <a:endParaRPr lang="en-US" dirty="0"/>
          </a:p>
        </p:txBody>
      </p:sp>
      <p:sp>
        <p:nvSpPr>
          <p:cNvPr id="3" name="Content Placeholder 2"/>
          <p:cNvSpPr>
            <a:spLocks noGrp="1"/>
          </p:cNvSpPr>
          <p:nvPr>
            <p:ph idx="1"/>
          </p:nvPr>
        </p:nvSpPr>
        <p:spPr>
          <a:xfrm>
            <a:off x="457200" y="1214324"/>
            <a:ext cx="8229600" cy="4893868"/>
          </a:xfrm>
        </p:spPr>
        <p:txBody>
          <a:bodyPr>
            <a:normAutofit fontScale="77500" lnSpcReduction="20000"/>
          </a:bodyPr>
          <a:lstStyle/>
          <a:p>
            <a:pPr marL="0" indent="0">
              <a:lnSpc>
                <a:spcPct val="150000"/>
              </a:lnSpc>
              <a:buNone/>
            </a:pPr>
            <a:r>
              <a:rPr lang="cs-CZ" sz="2600" b="1" dirty="0"/>
              <a:t>Ministerstvo pro místní </a:t>
            </a:r>
            <a:r>
              <a:rPr lang="cs-CZ" sz="2600" b="1" dirty="0" smtClean="0"/>
              <a:t>rozvoj České republiky</a:t>
            </a:r>
            <a:endParaRPr lang="cs-CZ" sz="2600" b="1" dirty="0"/>
          </a:p>
          <a:p>
            <a:pPr marL="0" indent="0">
              <a:lnSpc>
                <a:spcPct val="150000"/>
              </a:lnSpc>
              <a:buNone/>
            </a:pPr>
            <a:r>
              <a:rPr lang="cs-CZ" sz="2600" dirty="0" smtClean="0"/>
              <a:t>= Řídicí orgán IROP (ŘO IROP)</a:t>
            </a:r>
          </a:p>
          <a:p>
            <a:pPr>
              <a:lnSpc>
                <a:spcPct val="150000"/>
              </a:lnSpc>
              <a:buFont typeface="Arial" panose="020B0604020202020204" pitchFamily="34" charset="0"/>
              <a:buChar char="•"/>
            </a:pPr>
            <a:r>
              <a:rPr lang="cs-CZ" sz="2800" dirty="0" smtClean="0"/>
              <a:t>řízení programu</a:t>
            </a:r>
          </a:p>
          <a:p>
            <a:pPr>
              <a:lnSpc>
                <a:spcPct val="150000"/>
              </a:lnSpc>
              <a:buFont typeface="Arial" panose="020B0604020202020204" pitchFamily="34" charset="0"/>
              <a:buChar char="•"/>
            </a:pPr>
            <a:r>
              <a:rPr lang="cs-CZ" sz="2800" dirty="0" smtClean="0"/>
              <a:t>příprava výzev</a:t>
            </a:r>
            <a:r>
              <a:rPr lang="cs-CZ" sz="2800" dirty="0"/>
              <a:t> </a:t>
            </a:r>
            <a:r>
              <a:rPr lang="cs-CZ" sz="2800" dirty="0" smtClean="0"/>
              <a:t>a pravidel pro žadatele a příjemce, </a:t>
            </a:r>
          </a:p>
          <a:p>
            <a:pPr>
              <a:lnSpc>
                <a:spcPct val="150000"/>
              </a:lnSpc>
              <a:buFont typeface="Arial" panose="020B0604020202020204" pitchFamily="34" charset="0"/>
              <a:buChar char="•"/>
            </a:pPr>
            <a:r>
              <a:rPr lang="cs-CZ" sz="2800" dirty="0" smtClean="0"/>
              <a:t>poskytovatel </a:t>
            </a:r>
            <a:r>
              <a:rPr lang="cs-CZ" sz="2800" dirty="0"/>
              <a:t>dotace </a:t>
            </a:r>
            <a:endParaRPr lang="cs-CZ" sz="2600" dirty="0" smtClean="0"/>
          </a:p>
          <a:p>
            <a:pPr marL="0" indent="0" algn="just" eaLnBrk="0" fontAlgn="base" hangingPunct="0">
              <a:lnSpc>
                <a:spcPct val="150000"/>
              </a:lnSpc>
              <a:spcAft>
                <a:spcPct val="0"/>
              </a:spcAft>
              <a:buNone/>
            </a:pPr>
            <a:r>
              <a:rPr lang="cs-CZ" sz="2600" b="1" dirty="0" smtClean="0"/>
              <a:t>Centrum pro regionální rozvoj České republiky</a:t>
            </a:r>
          </a:p>
          <a:p>
            <a:pPr marL="0" indent="0" algn="just" eaLnBrk="0" fontAlgn="base" hangingPunct="0">
              <a:lnSpc>
                <a:spcPct val="150000"/>
              </a:lnSpc>
              <a:spcAft>
                <a:spcPct val="0"/>
              </a:spcAft>
              <a:buNone/>
            </a:pPr>
            <a:r>
              <a:rPr lang="cs-CZ" sz="2600" dirty="0"/>
              <a:t>= </a:t>
            </a:r>
            <a:r>
              <a:rPr lang="cs-CZ" sz="2600" dirty="0" smtClean="0"/>
              <a:t>zprostředkující subjekt pro IROP</a:t>
            </a:r>
          </a:p>
          <a:p>
            <a:pPr algn="just" eaLnBrk="0" fontAlgn="base" hangingPunct="0">
              <a:lnSpc>
                <a:spcPct val="150000"/>
              </a:lnSpc>
              <a:spcAft>
                <a:spcPct val="0"/>
              </a:spcAft>
              <a:buFont typeface="Arial" panose="020B0604020202020204" pitchFamily="34" charset="0"/>
              <a:buChar char="•"/>
            </a:pPr>
            <a:r>
              <a:rPr lang="cs-CZ" sz="2600" dirty="0" smtClean="0"/>
              <a:t>konzultace, příjem a hodnocení žádostí o podporu, kontroly projektů, kontroly žádostí o platbu, administrace změn, zpracování podkladů pro certifikaci</a:t>
            </a:r>
            <a:endParaRPr lang="cs-CZ" sz="2600" dirty="0"/>
          </a:p>
          <a:p>
            <a:pPr marL="0" indent="0" algn="just" eaLnBrk="0" fontAlgn="base" hangingPunct="0">
              <a:lnSpc>
                <a:spcPct val="170000"/>
              </a:lnSpc>
              <a:spcAft>
                <a:spcPct val="0"/>
              </a:spcAft>
              <a:buNone/>
            </a:pPr>
            <a:endParaRPr lang="cs-CZ" sz="2600" b="1" dirty="0"/>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4</a:t>
            </a:fld>
            <a:endParaRPr lang="en-US" dirty="0"/>
          </a:p>
        </p:txBody>
      </p:sp>
    </p:spTree>
    <p:extLst>
      <p:ext uri="{BB962C8B-B14F-4D97-AF65-F5344CB8AC3E}">
        <p14:creationId xmlns:p14="http://schemas.microsoft.com/office/powerpoint/2010/main" val="3501646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Způsobilé výdaje musí:</a:t>
            </a:r>
          </a:p>
          <a:p>
            <a:pPr lvl="0"/>
            <a:r>
              <a:rPr lang="cs-CZ" sz="2200" dirty="0"/>
              <a:t>být vynaloženy v souladu s cíli IROP a  specifického cíle 3.3,</a:t>
            </a:r>
          </a:p>
          <a:p>
            <a:pPr lvl="0"/>
            <a:r>
              <a:rPr lang="cs-CZ" sz="2200" dirty="0"/>
              <a:t>souviset s realizací projektu,</a:t>
            </a:r>
          </a:p>
          <a:p>
            <a:pPr lvl="0"/>
            <a:r>
              <a:rPr lang="cs-CZ" sz="2200" dirty="0"/>
              <a:t>vzniknout a být vynaloženy po datu usnesení zastupitelstva o schválení zadání regulačního plánu, nejdříve 1. 1. 2014, nebo, je-li vydání regulačního plánu uloženo jako podmínka pro rozhodování o změnách v území v územním plánu, jehož součástí je zadání regulačního plánu, vzniknout a být vynaloženy po datu předání zadání regulačního plánu zhotoviteli (projektantovi), nejdříve 1. 1. 2014,</a:t>
            </a:r>
          </a:p>
          <a:p>
            <a:pPr lvl="0"/>
            <a:r>
              <a:rPr lang="cs-CZ" sz="2200" dirty="0"/>
              <a:t>být doloženy průkaznými </a:t>
            </a:r>
            <a:r>
              <a:rPr lang="cs-CZ" sz="2200" dirty="0" smtClean="0"/>
              <a:t>doklady.</a:t>
            </a: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40</a:t>
            </a:fld>
            <a:endParaRPr lang="en-US" dirty="0"/>
          </a:p>
        </p:txBody>
      </p:sp>
    </p:spTree>
    <p:extLst>
      <p:ext uri="{BB962C8B-B14F-4D97-AF65-F5344CB8AC3E}">
        <p14:creationId xmlns:p14="http://schemas.microsoft.com/office/powerpoint/2010/main" val="4006056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Způsobilými výdaji jsou:</a:t>
            </a:r>
          </a:p>
          <a:p>
            <a:pPr lvl="0"/>
            <a:r>
              <a:rPr lang="cs-CZ" sz="2200" dirty="0"/>
              <a:t>zpracování návrhů regulačních plánů </a:t>
            </a:r>
            <a:r>
              <a:rPr lang="cs-CZ" sz="2200" b="1" dirty="0"/>
              <a:t>pro společné jednání</a:t>
            </a:r>
            <a:r>
              <a:rPr lang="cs-CZ" sz="2200" dirty="0"/>
              <a:t>, které provádí projektant;</a:t>
            </a:r>
          </a:p>
          <a:p>
            <a:pPr lvl="0"/>
            <a:r>
              <a:rPr lang="cs-CZ" sz="2200" dirty="0"/>
              <a:t>úprava návrhů regulačních plánů </a:t>
            </a:r>
            <a:r>
              <a:rPr lang="cs-CZ" sz="2200" b="1" dirty="0"/>
              <a:t>pro veřejné projednání</a:t>
            </a:r>
            <a:r>
              <a:rPr lang="cs-CZ" sz="2200" dirty="0"/>
              <a:t>, které provádí projektant;</a:t>
            </a:r>
          </a:p>
          <a:p>
            <a:pPr lvl="0"/>
            <a:r>
              <a:rPr lang="cs-CZ" sz="2200" dirty="0"/>
              <a:t>úprava návrhů regulačních plánů </a:t>
            </a:r>
            <a:r>
              <a:rPr lang="cs-CZ" sz="2200" b="1" dirty="0"/>
              <a:t>po veřejném projednání</a:t>
            </a:r>
            <a:r>
              <a:rPr lang="cs-CZ" sz="2200" dirty="0"/>
              <a:t>, které provádí projektant; digitální zpracování návrhů regulačních plánů ve vektorové formě, (provádí projektant</a:t>
            </a:r>
            <a:r>
              <a:rPr lang="cs-CZ" sz="2200" dirty="0" smtClean="0"/>
              <a:t>);</a:t>
            </a:r>
            <a:endParaRPr lang="cs-CZ" sz="2200" dirty="0"/>
          </a:p>
          <a:p>
            <a:pPr lvl="0"/>
            <a:r>
              <a:rPr lang="cs-CZ" sz="2200" dirty="0"/>
              <a:t>daň z přidané hodnoty u neplátců </a:t>
            </a:r>
            <a:r>
              <a:rPr lang="cs-CZ" sz="2200" dirty="0" smtClean="0"/>
              <a:t>DPH;</a:t>
            </a:r>
            <a:endParaRPr lang="cs-CZ" sz="2200" dirty="0"/>
          </a:p>
          <a:p>
            <a:pPr lvl="0"/>
            <a:r>
              <a:rPr lang="cs-CZ" sz="2200" dirty="0"/>
              <a:t>DPH plátců, pokud nemají aktivitám projektu nárok na odpočet DPH na vstupu.</a:t>
            </a: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41</a:t>
            </a:fld>
            <a:endParaRPr lang="en-US" dirty="0"/>
          </a:p>
        </p:txBody>
      </p:sp>
    </p:spTree>
    <p:extLst>
      <p:ext uri="{BB962C8B-B14F-4D97-AF65-F5344CB8AC3E}">
        <p14:creationId xmlns:p14="http://schemas.microsoft.com/office/powerpoint/2010/main" val="209701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Způsobilými výdaji nejsou:</a:t>
            </a:r>
          </a:p>
          <a:p>
            <a:pPr lvl="0"/>
            <a:r>
              <a:rPr lang="cs-CZ" sz="2200" dirty="0"/>
              <a:t>osobní a režijní náklady žadatele/příjemce,</a:t>
            </a:r>
          </a:p>
          <a:p>
            <a:pPr lvl="0"/>
            <a:r>
              <a:rPr lang="cs-CZ" sz="2200" dirty="0"/>
              <a:t>výdaje na publicitu,</a:t>
            </a:r>
          </a:p>
          <a:p>
            <a:pPr lvl="0"/>
            <a:r>
              <a:rPr lang="cs-CZ" sz="2200" b="1" dirty="0"/>
              <a:t>výdaje na zpracování žádosti o podporu a administraci projektu,</a:t>
            </a:r>
          </a:p>
          <a:p>
            <a:pPr lvl="0"/>
            <a:r>
              <a:rPr lang="cs-CZ" sz="2200" b="1" dirty="0"/>
              <a:t>výdaje na administraci výběrových a zadávacích řízení,</a:t>
            </a:r>
          </a:p>
          <a:p>
            <a:pPr lvl="0"/>
            <a:r>
              <a:rPr lang="cs-CZ" sz="2200" dirty="0"/>
              <a:t>výdaje na pořízení technického a technologického vybavení žadatele, HW, SW,</a:t>
            </a:r>
          </a:p>
          <a:p>
            <a:pPr lvl="0"/>
            <a:r>
              <a:rPr lang="cs-CZ" sz="2200" b="1" dirty="0"/>
              <a:t>výdaje na vlastní práci pořizovatele regulačního plánu</a:t>
            </a:r>
            <a:r>
              <a:rPr lang="cs-CZ" sz="2200" b="1" dirty="0" smtClean="0"/>
              <a:t>,</a:t>
            </a:r>
          </a:p>
          <a:p>
            <a:pPr lvl="0"/>
            <a:r>
              <a:rPr lang="cs-CZ" sz="2200" dirty="0"/>
              <a:t>výdaje na doplňující průzkumy a rozbory,</a:t>
            </a:r>
          </a:p>
          <a:p>
            <a:pPr lvl="0"/>
            <a:r>
              <a:rPr lang="cs-CZ" sz="2200" b="1" dirty="0"/>
              <a:t>výdaje na zpracování zadání regulačního plánu,</a:t>
            </a:r>
          </a:p>
          <a:p>
            <a:pPr marL="0" lvl="0" indent="0">
              <a:buNone/>
            </a:pPr>
            <a:endParaRPr lang="cs-CZ" sz="24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42</a:t>
            </a:fld>
            <a:endParaRPr lang="en-US" dirty="0"/>
          </a:p>
        </p:txBody>
      </p:sp>
    </p:spTree>
    <p:extLst>
      <p:ext uri="{BB962C8B-B14F-4D97-AF65-F5344CB8AC3E}">
        <p14:creationId xmlns:p14="http://schemas.microsoft.com/office/powerpoint/2010/main" val="1114543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Způsobilými výdaji nejsou:</a:t>
            </a:r>
          </a:p>
          <a:p>
            <a:pPr lvl="0"/>
            <a:r>
              <a:rPr lang="cs-CZ" sz="2200" dirty="0" smtClean="0"/>
              <a:t>výdaje </a:t>
            </a:r>
            <a:r>
              <a:rPr lang="cs-CZ" sz="2200" dirty="0"/>
              <a:t>na nákupy dat, která jsou všem územním samosprávným celkům poskytována bezplatně, např. údaje katastru nemovitostí (počítačové soubory s daty katastrální nebo orientační mapy parcel atd.) nebo data základní báze geografických dat České republiky (ZABAGED</a:t>
            </a:r>
            <a:r>
              <a:rPr lang="cs-CZ" sz="2200" baseline="30000" dirty="0"/>
              <a:t>®</a:t>
            </a:r>
            <a:r>
              <a:rPr lang="cs-CZ" sz="2200" dirty="0"/>
              <a:t>), která poskytují orgány zeměměřictví a katastru</a:t>
            </a:r>
            <a:r>
              <a:rPr lang="cs-CZ" sz="2200" dirty="0" smtClean="0"/>
              <a:t>,</a:t>
            </a:r>
          </a:p>
          <a:p>
            <a:pPr lvl="0"/>
            <a:r>
              <a:rPr lang="cs-CZ" sz="2200" dirty="0"/>
              <a:t>dodatečné administrativní výdaje na tisk nad rámec smlouvy,</a:t>
            </a:r>
          </a:p>
          <a:p>
            <a:pPr lvl="0"/>
            <a:r>
              <a:rPr lang="cs-CZ" sz="2200" b="1" dirty="0"/>
              <a:t>výdaje na úpravy návrhů regulačních plánů po opakovaném veřejném projednání,</a:t>
            </a:r>
          </a:p>
          <a:p>
            <a:pPr lvl="0"/>
            <a:r>
              <a:rPr lang="cs-CZ" sz="2200" dirty="0"/>
              <a:t>výdaje vzniklé nad rámec </a:t>
            </a:r>
            <a:r>
              <a:rPr lang="cs-CZ" sz="2200" dirty="0" smtClean="0"/>
              <a:t>„Rozhodnutí“.</a:t>
            </a: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43</a:t>
            </a:fld>
            <a:endParaRPr lang="en-US" dirty="0"/>
          </a:p>
        </p:txBody>
      </p:sp>
    </p:spTree>
    <p:extLst>
      <p:ext uri="{BB962C8B-B14F-4D97-AF65-F5344CB8AC3E}">
        <p14:creationId xmlns:p14="http://schemas.microsoft.com/office/powerpoint/2010/main" val="955078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Povinné přílohy k žádosti o podporu:</a:t>
            </a:r>
          </a:p>
          <a:p>
            <a:pPr marL="457200" lvl="0" indent="-457200">
              <a:lnSpc>
                <a:spcPct val="120000"/>
              </a:lnSpc>
              <a:buAutoNum type="arabicPeriod"/>
            </a:pPr>
            <a:r>
              <a:rPr lang="cs-CZ" sz="2200" b="1" dirty="0"/>
              <a:t>Plná moc</a:t>
            </a:r>
          </a:p>
          <a:p>
            <a:pPr lvl="0">
              <a:lnSpc>
                <a:spcPct val="120000"/>
              </a:lnSpc>
              <a:buFont typeface="Arial" panose="020B0604020202020204" pitchFamily="34" charset="0"/>
              <a:buChar char="•"/>
            </a:pPr>
            <a:r>
              <a:rPr lang="cs-CZ" sz="2200" dirty="0"/>
              <a:t>v případě přenesení pravomocí na jinou osobu, v MS2014+</a:t>
            </a:r>
          </a:p>
          <a:p>
            <a:pPr marL="457200" lvl="0" indent="-457200">
              <a:lnSpc>
                <a:spcPct val="120000"/>
              </a:lnSpc>
              <a:buAutoNum type="arabicPeriod" startAt="2"/>
            </a:pPr>
            <a:r>
              <a:rPr lang="cs-CZ" sz="2200" b="1" dirty="0"/>
              <a:t>Dokumentace k zadávacím a výběrovým řízením</a:t>
            </a:r>
          </a:p>
          <a:p>
            <a:pPr>
              <a:lnSpc>
                <a:spcPct val="120000"/>
              </a:lnSpc>
            </a:pPr>
            <a:r>
              <a:rPr lang="cs-CZ" sz="2200" dirty="0"/>
              <a:t>která se konala před podáním žádosti</a:t>
            </a:r>
          </a:p>
          <a:p>
            <a:pPr marL="457200" lvl="0" indent="-457200">
              <a:lnSpc>
                <a:spcPct val="120000"/>
              </a:lnSpc>
              <a:buAutoNum type="arabicPeriod" startAt="3"/>
            </a:pPr>
            <a:r>
              <a:rPr lang="cs-CZ" sz="2200" b="1" dirty="0"/>
              <a:t>Smlouvy s dodavateli</a:t>
            </a:r>
          </a:p>
          <a:p>
            <a:pPr>
              <a:lnSpc>
                <a:spcPct val="120000"/>
              </a:lnSpc>
            </a:pPr>
            <a:r>
              <a:rPr lang="cs-CZ" sz="2200" dirty="0"/>
              <a:t>smlouvy na zpracování </a:t>
            </a:r>
            <a:r>
              <a:rPr lang="cs-CZ" sz="2200" dirty="0" smtClean="0"/>
              <a:t>RP</a:t>
            </a:r>
            <a:endParaRPr lang="cs-CZ" sz="2200" dirty="0"/>
          </a:p>
          <a:p>
            <a:pPr marL="457200" lvl="0" indent="-457200">
              <a:lnSpc>
                <a:spcPct val="120000"/>
              </a:lnSpc>
              <a:buAutoNum type="arabicPeriod" startAt="4"/>
            </a:pPr>
            <a:r>
              <a:rPr lang="cs-CZ" sz="2200" b="1" dirty="0"/>
              <a:t>Podklady pro hodnocení žádosti o </a:t>
            </a:r>
            <a:r>
              <a:rPr lang="cs-CZ" sz="2200" b="1" dirty="0" smtClean="0"/>
              <a:t>podporu</a:t>
            </a:r>
          </a:p>
          <a:p>
            <a:pPr>
              <a:lnSpc>
                <a:spcPct val="120000"/>
              </a:lnSpc>
            </a:pPr>
            <a:r>
              <a:rPr lang="cs-CZ" sz="2200" dirty="0" smtClean="0"/>
              <a:t>dokument, ve kterém žadatel odůvodní potřebnost pořízení RP a uvede území, kterého se týká</a:t>
            </a:r>
            <a:endParaRPr lang="pl-PL" sz="2200" b="1"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44</a:t>
            </a:fld>
            <a:endParaRPr lang="en-US" dirty="0"/>
          </a:p>
        </p:txBody>
      </p:sp>
    </p:spTree>
    <p:extLst>
      <p:ext uri="{BB962C8B-B14F-4D97-AF65-F5344CB8AC3E}">
        <p14:creationId xmlns:p14="http://schemas.microsoft.com/office/powerpoint/2010/main" val="4158220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Povinné přílohy k žádosti o podporu:</a:t>
            </a:r>
          </a:p>
          <a:p>
            <a:pPr marL="457200" lvl="0" indent="-457200">
              <a:buAutoNum type="arabicPeriod" startAt="5"/>
            </a:pPr>
            <a:r>
              <a:rPr lang="pl-PL" sz="2200" b="1" dirty="0" smtClean="0"/>
              <a:t>Infromace k zadání regulačního plánu</a:t>
            </a:r>
          </a:p>
          <a:p>
            <a:pPr lvl="0"/>
            <a:r>
              <a:rPr lang="cs-CZ" sz="2400" u="sng" dirty="0"/>
              <a:t>v</a:t>
            </a:r>
            <a:r>
              <a:rPr lang="cs-CZ" sz="2400" u="sng" dirty="0" smtClean="0"/>
              <a:t>ýpis </a:t>
            </a:r>
            <a:r>
              <a:rPr lang="cs-CZ" sz="2400" u="sng" dirty="0"/>
              <a:t>z usnesení </a:t>
            </a:r>
            <a:r>
              <a:rPr lang="cs-CZ" sz="2400" dirty="0"/>
              <a:t>zastupitelstva o schválení zadání </a:t>
            </a:r>
            <a:r>
              <a:rPr lang="cs-CZ" sz="2400" dirty="0" smtClean="0"/>
              <a:t>RP z</a:t>
            </a:r>
            <a:r>
              <a:rPr lang="cs-CZ" sz="2400" dirty="0"/>
              <a:t> vlastního podnětu nenahrazujícího územní rozhodnutí, včetně kopie tohoto zadání, nebo </a:t>
            </a:r>
          </a:p>
          <a:p>
            <a:pPr lvl="0"/>
            <a:r>
              <a:rPr lang="cs-CZ" sz="2400" u="sng" dirty="0"/>
              <a:t>předávací protokol </a:t>
            </a:r>
            <a:r>
              <a:rPr lang="cs-CZ" sz="2400" dirty="0"/>
              <a:t>o předání zadání </a:t>
            </a:r>
            <a:r>
              <a:rPr lang="cs-CZ" sz="2400" dirty="0" smtClean="0"/>
              <a:t>RP z </a:t>
            </a:r>
            <a:r>
              <a:rPr lang="cs-CZ" sz="2400" dirty="0"/>
              <a:t>podnětu nenahrazujícího územní rozhodnutí zhotoviteli (projektantovi), </a:t>
            </a:r>
            <a:r>
              <a:rPr lang="cs-CZ" sz="2400" u="sng" dirty="0"/>
              <a:t>opis</a:t>
            </a:r>
            <a:r>
              <a:rPr lang="cs-CZ" sz="2400" dirty="0"/>
              <a:t> relevantní části územního plánu, ze kterého je patrné zadání pro regulační plán z podnětu, v případě, že vydání </a:t>
            </a:r>
            <a:r>
              <a:rPr lang="cs-CZ" sz="2400" dirty="0" smtClean="0"/>
              <a:t>RP je </a:t>
            </a:r>
            <a:r>
              <a:rPr lang="cs-CZ" sz="2400" dirty="0"/>
              <a:t>uloženo jako podmínka pro rozhodování o změnách v území v územním plánu, jehož součástí je zadání </a:t>
            </a:r>
            <a:r>
              <a:rPr lang="cs-CZ" sz="2400" dirty="0" smtClean="0"/>
              <a:t>RP.</a:t>
            </a:r>
            <a:endParaRPr lang="cs-CZ" sz="24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45</a:t>
            </a:fld>
            <a:endParaRPr lang="en-US" dirty="0"/>
          </a:p>
        </p:txBody>
      </p:sp>
    </p:spTree>
    <p:extLst>
      <p:ext uri="{BB962C8B-B14F-4D97-AF65-F5344CB8AC3E}">
        <p14:creationId xmlns:p14="http://schemas.microsoft.com/office/powerpoint/2010/main" val="1609246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Povinné přílohy k žádosti o podporu:</a:t>
            </a:r>
          </a:p>
          <a:p>
            <a:pPr marL="457200" lvl="0" indent="-457200">
              <a:buAutoNum type="arabicPeriod" startAt="6"/>
            </a:pPr>
            <a:r>
              <a:rPr lang="pl-PL" sz="2200" b="1" dirty="0" smtClean="0"/>
              <a:t>Seznam objednávek – přímých nákupů</a:t>
            </a:r>
          </a:p>
          <a:p>
            <a:pPr>
              <a:buFont typeface="Arial" panose="020B0604020202020204" pitchFamily="34" charset="0"/>
              <a:buChar char="•"/>
            </a:pPr>
            <a:r>
              <a:rPr lang="cs-CZ" sz="2200" dirty="0"/>
              <a:t>všechny objednávky – přímé nákupy ve výši od 100 tis. do 400 tis. bez DPH, vynaložené před podáním žádosti o podporu</a:t>
            </a:r>
            <a:endParaRPr lang="cs-CZ" sz="2200" b="1" dirty="0"/>
          </a:p>
          <a:p>
            <a:pPr marL="0" lvl="0" indent="0">
              <a:buNone/>
            </a:pPr>
            <a:endParaRPr lang="pl-PL" sz="2200" b="1"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46</a:t>
            </a:fld>
            <a:endParaRPr lang="en-US" dirty="0"/>
          </a:p>
        </p:txBody>
      </p:sp>
    </p:spTree>
    <p:extLst>
      <p:ext uri="{BB962C8B-B14F-4D97-AF65-F5344CB8AC3E}">
        <p14:creationId xmlns:p14="http://schemas.microsoft.com/office/powerpoint/2010/main" val="4214978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lnSpc>
                <a:spcPct val="120000"/>
              </a:lnSpc>
              <a:buNone/>
            </a:pPr>
            <a:r>
              <a:rPr lang="pl-PL" sz="2200" b="1" u="sng" dirty="0" smtClean="0"/>
              <a:t>Podklady pro hodnocení žádosti o podporu:</a:t>
            </a:r>
          </a:p>
          <a:p>
            <a:pPr marL="0" lvl="0" indent="0">
              <a:lnSpc>
                <a:spcPct val="120000"/>
              </a:lnSpc>
              <a:buNone/>
            </a:pPr>
            <a:r>
              <a:rPr lang="cs-CZ" sz="2200" b="1" dirty="0" smtClean="0"/>
              <a:t>a</a:t>
            </a:r>
            <a:r>
              <a:rPr lang="cs-CZ" sz="2200" b="1" dirty="0"/>
              <a:t>) Základní informace o žadateli</a:t>
            </a:r>
          </a:p>
          <a:p>
            <a:pPr>
              <a:lnSpc>
                <a:spcPct val="120000"/>
              </a:lnSpc>
            </a:pPr>
            <a:r>
              <a:rPr lang="cs-CZ" sz="2200" dirty="0"/>
              <a:t>název obce a projektu, kontaktní informace</a:t>
            </a:r>
          </a:p>
          <a:p>
            <a:pPr marL="0" lvl="0" indent="0">
              <a:lnSpc>
                <a:spcPct val="120000"/>
              </a:lnSpc>
              <a:buNone/>
            </a:pPr>
            <a:r>
              <a:rPr lang="cs-CZ" sz="2200" b="1" dirty="0"/>
              <a:t>b) Charakteristika projektu a jeho soulad s programem</a:t>
            </a:r>
          </a:p>
          <a:p>
            <a:pPr lvl="0">
              <a:lnSpc>
                <a:spcPct val="120000"/>
              </a:lnSpc>
              <a:buFont typeface="Arial" panose="020B0604020202020204" pitchFamily="34" charset="0"/>
              <a:buChar char="•"/>
            </a:pPr>
            <a:r>
              <a:rPr lang="cs-CZ" sz="2200" dirty="0"/>
              <a:t>cíle projektu, územní realizace, indikátory</a:t>
            </a:r>
          </a:p>
          <a:p>
            <a:pPr marL="0" lvl="0" indent="0">
              <a:lnSpc>
                <a:spcPct val="120000"/>
              </a:lnSpc>
              <a:buNone/>
            </a:pPr>
            <a:r>
              <a:rPr lang="cs-CZ" sz="2200" b="1" dirty="0"/>
              <a:t>c) Podrobný popis projektu</a:t>
            </a:r>
          </a:p>
          <a:p>
            <a:pPr>
              <a:lnSpc>
                <a:spcPct val="120000"/>
              </a:lnSpc>
            </a:pPr>
            <a:r>
              <a:rPr lang="cs-CZ" sz="2200" dirty="0"/>
              <a:t>popis výchozího stavu, popis aktivit projektu, harmonogram, udržitelnost projektu</a:t>
            </a:r>
          </a:p>
          <a:p>
            <a:pPr marL="0" lvl="0" indent="0">
              <a:lnSpc>
                <a:spcPct val="120000"/>
              </a:lnSpc>
              <a:buNone/>
            </a:pPr>
            <a:r>
              <a:rPr lang="cs-CZ" sz="2200" b="1" dirty="0"/>
              <a:t>d) Zdůvodnění potřebnosti realizace projektu</a:t>
            </a:r>
          </a:p>
          <a:p>
            <a:pPr>
              <a:lnSpc>
                <a:spcPct val="120000"/>
              </a:lnSpc>
            </a:pPr>
            <a:r>
              <a:rPr lang="cs-CZ" sz="2200" dirty="0"/>
              <a:t>souhrnné zdůvodnění projektu </a:t>
            </a:r>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47</a:t>
            </a:fld>
            <a:endParaRPr lang="en-US" dirty="0"/>
          </a:p>
        </p:txBody>
      </p:sp>
    </p:spTree>
    <p:extLst>
      <p:ext uri="{BB962C8B-B14F-4D97-AF65-F5344CB8AC3E}">
        <p14:creationId xmlns:p14="http://schemas.microsoft.com/office/powerpoint/2010/main" val="4118689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3. výzva IROP – REGULAČNÍ PLÁNY</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indent="0">
              <a:buNone/>
            </a:pPr>
            <a:r>
              <a:rPr lang="cs-CZ" sz="2200" b="1" dirty="0"/>
              <a:t>Indikátor výsledku</a:t>
            </a:r>
            <a:r>
              <a:rPr lang="cs-CZ" sz="2200" dirty="0"/>
              <a:t> - </a:t>
            </a:r>
            <a:r>
              <a:rPr lang="cs-CZ" sz="2200" b="1" dirty="0"/>
              <a:t>Plocha území pokrytá územním plánem, 					      regulačním plánem a územní studií</a:t>
            </a:r>
          </a:p>
          <a:p>
            <a:pPr marL="0" indent="0">
              <a:buNone/>
            </a:pPr>
            <a:endParaRPr lang="cs-CZ" sz="800" dirty="0"/>
          </a:p>
          <a:p>
            <a:r>
              <a:rPr lang="cs-CZ" sz="2200" dirty="0" smtClean="0"/>
              <a:t>výchozí </a:t>
            </a:r>
            <a:r>
              <a:rPr lang="cs-CZ" sz="2200" dirty="0"/>
              <a:t>hodnota indikátoru je vždy 0</a:t>
            </a:r>
          </a:p>
          <a:p>
            <a:r>
              <a:rPr lang="cs-CZ" sz="2200" dirty="0"/>
              <a:t>cílová hodnota indikátoru odpovídá ploše </a:t>
            </a:r>
            <a:r>
              <a:rPr lang="cs-CZ" sz="2200" dirty="0" smtClean="0"/>
              <a:t>řešeného území v projektu</a:t>
            </a:r>
          </a:p>
          <a:p>
            <a:pPr marL="0" indent="0">
              <a:buNone/>
            </a:pPr>
            <a:endParaRPr lang="cs-CZ" sz="2200" dirty="0"/>
          </a:p>
          <a:p>
            <a:pPr marL="0" indent="0">
              <a:buNone/>
            </a:pPr>
            <a:r>
              <a:rPr lang="cs-CZ" sz="2200" b="1" dirty="0" smtClean="0"/>
              <a:t>Indikátor </a:t>
            </a:r>
            <a:r>
              <a:rPr lang="cs-CZ" sz="2200" b="1" dirty="0"/>
              <a:t>výstupu</a:t>
            </a:r>
            <a:r>
              <a:rPr lang="cs-CZ" sz="2200" dirty="0"/>
              <a:t> - </a:t>
            </a:r>
            <a:r>
              <a:rPr lang="cs-CZ" sz="2200" b="1" dirty="0"/>
              <a:t>Počet </a:t>
            </a:r>
            <a:r>
              <a:rPr lang="cs-CZ" sz="2200" b="1" dirty="0" smtClean="0"/>
              <a:t>regulačních plánů</a:t>
            </a:r>
          </a:p>
          <a:p>
            <a:pPr marL="0" indent="0">
              <a:buNone/>
            </a:pPr>
            <a:endParaRPr lang="cs-CZ" sz="900" dirty="0"/>
          </a:p>
          <a:p>
            <a:r>
              <a:rPr lang="cs-CZ" sz="2200" dirty="0" smtClean="0"/>
              <a:t>výchozí </a:t>
            </a:r>
            <a:r>
              <a:rPr lang="cs-CZ" sz="2200" dirty="0"/>
              <a:t>hodnota indikátoru je vždy 0</a:t>
            </a:r>
          </a:p>
          <a:p>
            <a:pPr algn="just"/>
            <a:r>
              <a:rPr lang="cs-CZ" sz="2200" dirty="0"/>
              <a:t>cílová hodnota indikátoru odpovídá počtu pořízených </a:t>
            </a:r>
            <a:r>
              <a:rPr lang="cs-CZ" sz="2200" dirty="0" smtClean="0"/>
              <a:t>regulačních plánů v projektu</a:t>
            </a:r>
            <a:endParaRPr lang="cs-CZ" sz="2200" i="1" dirty="0"/>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48</a:t>
            </a:fld>
            <a:endParaRPr lang="en-US" dirty="0"/>
          </a:p>
        </p:txBody>
      </p:sp>
    </p:spTree>
    <p:extLst>
      <p:ext uri="{BB962C8B-B14F-4D97-AF65-F5344CB8AC3E}">
        <p14:creationId xmlns:p14="http://schemas.microsoft.com/office/powerpoint/2010/main" val="167647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3. výzva IROP – </a:t>
            </a:r>
            <a:r>
              <a:rPr lang="cs-CZ" dirty="0"/>
              <a:t>REGULAČNÍ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20000"/>
          </a:bodyPr>
          <a:lstStyle/>
          <a:p>
            <a:pPr marL="0" indent="0">
              <a:buNone/>
            </a:pPr>
            <a:r>
              <a:rPr lang="cs-CZ" sz="2200" b="1" dirty="0"/>
              <a:t>Podmínky Rozhodnutí o poskytnutí dotace</a:t>
            </a:r>
          </a:p>
          <a:p>
            <a:pPr marL="0" indent="0">
              <a:buNone/>
            </a:pPr>
            <a:endParaRPr lang="cs-CZ" sz="800" dirty="0"/>
          </a:p>
          <a:p>
            <a:r>
              <a:rPr lang="cs-CZ" sz="2200" dirty="0"/>
              <a:t>nedílná součást právního aktu – </a:t>
            </a:r>
            <a:r>
              <a:rPr lang="cs-CZ" sz="2200" dirty="0" err="1"/>
              <a:t>RoD</a:t>
            </a:r>
            <a:endParaRPr lang="cs-CZ" sz="2200" dirty="0"/>
          </a:p>
          <a:p>
            <a:r>
              <a:rPr lang="cs-CZ" sz="2200" dirty="0"/>
              <a:t>pravidla, kterými se musí příjemce řídit po celou dobu realizace</a:t>
            </a:r>
            <a:br>
              <a:rPr lang="cs-CZ" sz="2200" dirty="0"/>
            </a:br>
            <a:r>
              <a:rPr lang="cs-CZ" sz="2200" dirty="0"/>
              <a:t>a udržitelnosti projektu</a:t>
            </a:r>
          </a:p>
          <a:p>
            <a:r>
              <a:rPr lang="cs-CZ" sz="2200" dirty="0"/>
              <a:t>5 částí – Obecná ustanovení, Finanční rámec, Podmínky, na které je poskytnutí dotace vázáno (16 podmínek), Pozastavení nebo vrácení dotace, Závěrečná ustanovení</a:t>
            </a:r>
          </a:p>
          <a:p>
            <a:r>
              <a:rPr lang="cs-CZ" sz="2200" dirty="0"/>
              <a:t>vzor – příloha č. 2 Specifických pravidel</a:t>
            </a:r>
          </a:p>
          <a:p>
            <a:pPr marL="0" indent="0">
              <a:buNone/>
            </a:pPr>
            <a:endParaRPr lang="cs-CZ" sz="2200" dirty="0"/>
          </a:p>
          <a:p>
            <a:pPr marL="0" indent="0">
              <a:buNone/>
            </a:pPr>
            <a:r>
              <a:rPr lang="cs-CZ" sz="2200" b="1" dirty="0"/>
              <a:t>Publicita</a:t>
            </a:r>
          </a:p>
          <a:p>
            <a:pPr marL="0" indent="0">
              <a:buNone/>
            </a:pPr>
            <a:endParaRPr lang="cs-CZ" sz="800" dirty="0"/>
          </a:p>
          <a:p>
            <a:r>
              <a:rPr lang="cs-CZ" sz="2200" dirty="0"/>
              <a:t>informování veřejnosti o podpoře z ESIF během realizace i po </a:t>
            </a:r>
            <a:r>
              <a:rPr lang="cs-CZ" sz="2200" dirty="0" smtClean="0"/>
              <a:t>ukončení realizace </a:t>
            </a:r>
            <a:r>
              <a:rPr lang="cs-CZ" sz="2200" dirty="0"/>
              <a:t>projektu</a:t>
            </a:r>
          </a:p>
          <a:p>
            <a:r>
              <a:rPr lang="cs-CZ" sz="2200" dirty="0"/>
              <a:t>povinné informační a propagační nástroje – internetové stránky, </a:t>
            </a:r>
            <a:r>
              <a:rPr lang="cs-CZ" sz="2200" dirty="0" smtClean="0"/>
              <a:t>informační plakát v sídle MěÚ (min A3)</a:t>
            </a:r>
            <a:endParaRPr lang="cs-CZ" sz="2200" dirty="0"/>
          </a:p>
          <a:p>
            <a:r>
              <a:rPr lang="cs-CZ" sz="2200" dirty="0"/>
              <a:t>prvky povinné publicity – logo IROP, logo MMR ČR</a:t>
            </a:r>
          </a:p>
          <a:p>
            <a:r>
              <a:rPr lang="cs-CZ" sz="2200" dirty="0"/>
              <a:t>podrobná pravidla publicity – kapitola 13 Obecných pravidel</a:t>
            </a:r>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49</a:t>
            </a:fld>
            <a:endParaRPr lang="en-US" dirty="0"/>
          </a:p>
        </p:txBody>
      </p:sp>
    </p:spTree>
    <p:extLst>
      <p:ext uri="{BB962C8B-B14F-4D97-AF65-F5344CB8AC3E}">
        <p14:creationId xmlns:p14="http://schemas.microsoft.com/office/powerpoint/2010/main" val="1301178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it-IT" dirty="0"/>
              <a:t>Pravidla pro žadatele a příjemce</a:t>
            </a:r>
          </a:p>
        </p:txBody>
      </p:sp>
      <p:sp>
        <p:nvSpPr>
          <p:cNvPr id="3" name="Content Placeholder 2"/>
          <p:cNvSpPr>
            <a:spLocks noGrp="1"/>
          </p:cNvSpPr>
          <p:nvPr>
            <p:ph idx="1"/>
          </p:nvPr>
        </p:nvSpPr>
        <p:spPr>
          <a:xfrm>
            <a:off x="190500" y="1214324"/>
            <a:ext cx="8705850" cy="4893868"/>
          </a:xfrm>
        </p:spPr>
        <p:txBody>
          <a:bodyPr>
            <a:normAutofit/>
          </a:bodyPr>
          <a:lstStyle/>
          <a:p>
            <a:pPr marL="400050" lvl="1" indent="0">
              <a:spcAft>
                <a:spcPts val="600"/>
              </a:spcAft>
              <a:buNone/>
              <a:defRPr/>
            </a:pPr>
            <a:endParaRPr lang="cs-CZ" sz="2400" u="sng" dirty="0">
              <a:cs typeface="Arial" charset="0"/>
            </a:endParaRPr>
          </a:p>
          <a:p>
            <a:pPr marL="400050" lvl="1" indent="0">
              <a:spcAft>
                <a:spcPts val="600"/>
              </a:spcAft>
              <a:buNone/>
              <a:defRPr/>
            </a:pPr>
            <a:r>
              <a:rPr lang="cs-CZ" sz="2400" b="1" u="sng" dirty="0" smtClean="0">
                <a:cs typeface="Arial" charset="0"/>
              </a:rPr>
              <a:t>Obecná pravidla</a:t>
            </a:r>
            <a:r>
              <a:rPr lang="cs-CZ" sz="2400" b="1" dirty="0" smtClean="0">
                <a:cs typeface="Arial" charset="0"/>
              </a:rPr>
              <a:t> </a:t>
            </a:r>
            <a:r>
              <a:rPr lang="cs-CZ" sz="2400" i="1" dirty="0" smtClean="0">
                <a:cs typeface="Arial" charset="0"/>
              </a:rPr>
              <a:t>(závazná pro všechny specifické cíle a výzvy)</a:t>
            </a:r>
            <a:endParaRPr lang="cs-CZ" sz="2400" i="1" u="sng" dirty="0">
              <a:cs typeface="Arial" charset="0"/>
            </a:endParaRPr>
          </a:p>
          <a:p>
            <a:pPr marL="457200" lvl="1" indent="0">
              <a:buNone/>
              <a:defRPr/>
            </a:pPr>
            <a:r>
              <a:rPr lang="cs-CZ" sz="2400" dirty="0" smtClean="0">
                <a:hlinkClick r:id="rId2"/>
              </a:rPr>
              <a:t>www.dotaceEU.cz/IROP</a:t>
            </a:r>
            <a:endParaRPr lang="cs-CZ" sz="2400" dirty="0" smtClean="0"/>
          </a:p>
          <a:p>
            <a:pPr marL="457200" lvl="1" indent="0">
              <a:buNone/>
              <a:defRPr/>
            </a:pPr>
            <a:endParaRPr lang="cs-CZ" sz="2400" dirty="0"/>
          </a:p>
          <a:p>
            <a:pPr marL="400050" lvl="1" indent="0">
              <a:spcAft>
                <a:spcPts val="600"/>
              </a:spcAft>
              <a:buNone/>
              <a:defRPr/>
            </a:pPr>
            <a:r>
              <a:rPr lang="cs-CZ" sz="2400" b="1" u="sng" dirty="0">
                <a:cs typeface="Arial" charset="0"/>
              </a:rPr>
              <a:t>Specifická </a:t>
            </a:r>
            <a:r>
              <a:rPr lang="cs-CZ" sz="2400" b="1" u="sng" dirty="0" smtClean="0">
                <a:cs typeface="Arial" charset="0"/>
              </a:rPr>
              <a:t>pravidla</a:t>
            </a:r>
            <a:r>
              <a:rPr lang="cs-CZ" sz="2400" b="1" dirty="0" smtClean="0">
                <a:cs typeface="Arial" charset="0"/>
              </a:rPr>
              <a:t> </a:t>
            </a:r>
            <a:r>
              <a:rPr lang="cs-CZ" sz="2400" i="1" dirty="0" smtClean="0">
                <a:cs typeface="Arial" charset="0"/>
              </a:rPr>
              <a:t>(pro každou výzvu samostatný dokument)</a:t>
            </a:r>
            <a:r>
              <a:rPr lang="cs-CZ" sz="2400" i="1" u="sng" dirty="0" smtClean="0">
                <a:cs typeface="Arial" charset="0"/>
              </a:rPr>
              <a:t> </a:t>
            </a:r>
            <a:endParaRPr lang="cs-CZ" sz="2400" i="1" u="sng" dirty="0">
              <a:cs typeface="Arial" charset="0"/>
            </a:endParaRPr>
          </a:p>
          <a:p>
            <a:pPr marL="400050" lvl="1" indent="0">
              <a:spcAft>
                <a:spcPts val="600"/>
              </a:spcAft>
              <a:buNone/>
              <a:defRPr/>
            </a:pPr>
            <a:r>
              <a:rPr lang="cs-CZ" sz="2400" dirty="0" smtClean="0">
                <a:cs typeface="Arial" charset="0"/>
                <a:hlinkClick r:id="rId2"/>
              </a:rPr>
              <a:t>www.dotaceEU.cz/IROP</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podporované </a:t>
            </a:r>
            <a:r>
              <a:rPr lang="cs-CZ" sz="2400" dirty="0">
                <a:cs typeface="Arial" charset="0"/>
              </a:rPr>
              <a:t>aktivity, způsobilé výdaje, </a:t>
            </a:r>
            <a:r>
              <a:rPr lang="cs-CZ" sz="2400" dirty="0" smtClean="0">
                <a:cs typeface="Arial" charset="0"/>
              </a:rPr>
              <a:t>hodnoticí </a:t>
            </a:r>
            <a:r>
              <a:rPr lang="cs-CZ" sz="2400" dirty="0">
                <a:cs typeface="Arial" charset="0"/>
              </a:rPr>
              <a:t>kritéria, povinné </a:t>
            </a:r>
            <a:r>
              <a:rPr lang="cs-CZ" sz="2400" dirty="0" smtClean="0">
                <a:cs typeface="Arial" charset="0"/>
              </a:rPr>
              <a:t>přílohy</a:t>
            </a:r>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5</a:t>
            </a:fld>
            <a:endParaRPr lang="en-US" dirty="0"/>
          </a:p>
        </p:txBody>
      </p:sp>
    </p:spTree>
    <p:extLst>
      <p:ext uri="{BB962C8B-B14F-4D97-AF65-F5344CB8AC3E}">
        <p14:creationId xmlns:p14="http://schemas.microsoft.com/office/powerpoint/2010/main" val="3084178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3. výzva IROP – </a:t>
            </a:r>
            <a:r>
              <a:rPr lang="cs-CZ" dirty="0"/>
              <a:t>REGULAČNÍ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10000"/>
          </a:bodyPr>
          <a:lstStyle/>
          <a:p>
            <a:pPr marL="0" indent="0">
              <a:buNone/>
            </a:pPr>
            <a:r>
              <a:rPr lang="cs-CZ" sz="2200" b="1" dirty="0" smtClean="0"/>
              <a:t>Udržitelnost – 5 let od poslední platby příjemci: </a:t>
            </a:r>
          </a:p>
          <a:p>
            <a:pPr lvl="0"/>
            <a:r>
              <a:rPr lang="cs-CZ" sz="2400" dirty="0"/>
              <a:t>zajistit vydání regulačního plánu zastupitelstvem obce a nabytí jeho účinnosti nejpozději do pěti let od zahájení doby udržitelnosti;</a:t>
            </a:r>
          </a:p>
          <a:p>
            <a:pPr lvl="0"/>
            <a:r>
              <a:rPr lang="cs-CZ" sz="2400" dirty="0"/>
              <a:t>zajistit platnost regulačního plánu od nabytí jeho účinnosti do konce doby udržitelnosti;</a:t>
            </a:r>
          </a:p>
          <a:p>
            <a:pPr lvl="0"/>
            <a:r>
              <a:rPr lang="cs-CZ" sz="2400" dirty="0"/>
              <a:t>plně a prokazatelně splnit účel projektu, na který mu bude dotace poskytnuta, a zachovat výsledky realizace projektu po dobu pěti let od zahájení doby udržitelnosti – případná změna regulačního plánu není v rozporu s udržením výsledků projektu; </a:t>
            </a:r>
          </a:p>
          <a:p>
            <a:r>
              <a:rPr lang="cs-CZ" sz="2400" dirty="0"/>
              <a:t>zveřejnit regulační plán nejpozději v den účinnosti regulačního plánu na internetových stránkách obce a mít takto zveřejněn regulační plán po celou dobu udržitelnosti.</a:t>
            </a:r>
            <a:endParaRPr lang="cs-CZ" sz="2200" dirty="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50</a:t>
            </a:fld>
            <a:endParaRPr lang="en-US" dirty="0"/>
          </a:p>
        </p:txBody>
      </p:sp>
    </p:spTree>
    <p:extLst>
      <p:ext uri="{BB962C8B-B14F-4D97-AF65-F5344CB8AC3E}">
        <p14:creationId xmlns:p14="http://schemas.microsoft.com/office/powerpoint/2010/main" val="1278930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3. výzva IROP – </a:t>
            </a:r>
            <a:r>
              <a:rPr lang="cs-CZ" dirty="0"/>
              <a:t>REGULAČNÍ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buNone/>
            </a:pPr>
            <a:r>
              <a:rPr lang="cs-CZ" sz="2200" b="1" dirty="0" smtClean="0"/>
              <a:t>Udržitelnost:</a:t>
            </a:r>
          </a:p>
          <a:p>
            <a:pPr marL="0" indent="0">
              <a:buNone/>
            </a:pPr>
            <a:r>
              <a:rPr lang="cs-CZ" sz="2200" b="1" dirty="0" smtClean="0"/>
              <a:t> </a:t>
            </a:r>
          </a:p>
          <a:p>
            <a:pPr marL="0" lvl="0" indent="0">
              <a:buNone/>
            </a:pPr>
            <a:r>
              <a:rPr lang="cs-CZ" sz="2400" dirty="0"/>
              <a:t>Zrušení </a:t>
            </a:r>
            <a:r>
              <a:rPr lang="cs-CZ" sz="2400" dirty="0" smtClean="0"/>
              <a:t>RP soudem </a:t>
            </a:r>
            <a:r>
              <a:rPr lang="cs-CZ" sz="2400" dirty="0"/>
              <a:t>nebo krajským úřadem nedochází k porušení Podmínek Rozhodnutí.</a:t>
            </a:r>
          </a:p>
          <a:p>
            <a:pPr marL="0" lvl="0" indent="0">
              <a:buNone/>
            </a:pPr>
            <a:endParaRPr lang="cs-CZ" sz="2400" b="1" dirty="0"/>
          </a:p>
          <a:p>
            <a:pPr marL="0" lvl="0" indent="0">
              <a:buNone/>
            </a:pPr>
            <a:r>
              <a:rPr lang="cs-CZ" sz="2400" dirty="0"/>
              <a:t>Do konce doby udržitelnosti projektu musí být znovu </a:t>
            </a:r>
            <a:r>
              <a:rPr lang="cs-CZ" sz="2400" dirty="0" smtClean="0"/>
              <a:t>RP vydán</a:t>
            </a:r>
            <a:r>
              <a:rPr lang="cs-CZ" sz="2400" dirty="0"/>
              <a:t>, včetně nabytí </a:t>
            </a:r>
            <a:r>
              <a:rPr lang="cs-CZ" sz="2400" dirty="0" smtClean="0"/>
              <a:t>účinnosti.</a:t>
            </a: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51</a:t>
            </a:fld>
            <a:endParaRPr lang="en-US" dirty="0"/>
          </a:p>
        </p:txBody>
      </p:sp>
    </p:spTree>
    <p:extLst>
      <p:ext uri="{BB962C8B-B14F-4D97-AF65-F5344CB8AC3E}">
        <p14:creationId xmlns:p14="http://schemas.microsoft.com/office/powerpoint/2010/main" val="27635371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smtClean="0"/>
              <a:t>Přestávka</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1266825"/>
            <a:ext cx="40481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401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a:t>9. výzva IROP – Územní studie</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53</a:t>
            </a:fld>
            <a:endParaRPr lang="en-US" dirty="0"/>
          </a:p>
        </p:txBody>
      </p:sp>
    </p:spTree>
    <p:extLst>
      <p:ext uri="{BB962C8B-B14F-4D97-AF65-F5344CB8AC3E}">
        <p14:creationId xmlns:p14="http://schemas.microsoft.com/office/powerpoint/2010/main" val="33962754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9. </a:t>
            </a:r>
            <a:r>
              <a:rPr lang="cs-CZ" dirty="0"/>
              <a:t>výzva IROP – </a:t>
            </a:r>
            <a:r>
              <a:rPr lang="cs-CZ" dirty="0" smtClean="0"/>
              <a:t>Územní studie</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indent="0" eaLnBrk="0" fontAlgn="base" hangingPunct="0">
              <a:lnSpc>
                <a:spcPct val="170000"/>
              </a:lnSpc>
              <a:spcAft>
                <a:spcPct val="0"/>
              </a:spcAft>
              <a:buNone/>
            </a:pPr>
            <a:r>
              <a:rPr lang="cs-CZ" sz="2200" dirty="0"/>
              <a:t>Vyhlášení výzvy: 	</a:t>
            </a:r>
            <a:r>
              <a:rPr lang="cs-CZ" sz="2200" b="1" dirty="0" smtClean="0"/>
              <a:t>8. 10. </a:t>
            </a:r>
            <a:r>
              <a:rPr lang="cs-CZ" sz="2200" b="1" dirty="0"/>
              <a:t>2015</a:t>
            </a:r>
          </a:p>
          <a:p>
            <a:pPr marL="0" indent="0" eaLnBrk="0" fontAlgn="base" hangingPunct="0">
              <a:lnSpc>
                <a:spcPct val="170000"/>
              </a:lnSpc>
              <a:spcAft>
                <a:spcPct val="0"/>
              </a:spcAft>
              <a:buNone/>
            </a:pPr>
            <a:r>
              <a:rPr lang="cs-CZ" sz="2200" dirty="0"/>
              <a:t>Příjem žádostí: 	od </a:t>
            </a:r>
            <a:r>
              <a:rPr lang="cs-CZ" sz="2200" b="1" dirty="0" smtClean="0"/>
              <a:t>29. 10. </a:t>
            </a:r>
            <a:r>
              <a:rPr lang="cs-CZ" sz="2200" b="1" dirty="0"/>
              <a:t>2015 </a:t>
            </a:r>
            <a:r>
              <a:rPr lang="cs-CZ" sz="2200" dirty="0"/>
              <a:t>do  </a:t>
            </a:r>
            <a:r>
              <a:rPr lang="cs-CZ" sz="2200" b="1" dirty="0"/>
              <a:t>31. 3. 2017, příjem může být při vyčerpání alokace ukončen dříve.</a:t>
            </a:r>
          </a:p>
          <a:p>
            <a:pPr marL="0" indent="0" eaLnBrk="0" fontAlgn="base" hangingPunct="0">
              <a:lnSpc>
                <a:spcPct val="170000"/>
              </a:lnSpc>
              <a:spcAft>
                <a:spcPct val="0"/>
              </a:spcAft>
              <a:buNone/>
            </a:pPr>
            <a:r>
              <a:rPr lang="cs-CZ" sz="2200" dirty="0"/>
              <a:t>Průběžná výzva – hodnocení projektů probíhá průběžně podle data podání žádosti</a:t>
            </a:r>
          </a:p>
          <a:p>
            <a:pPr marL="0" indent="0" eaLnBrk="0" fontAlgn="base" hangingPunct="0">
              <a:lnSpc>
                <a:spcPct val="170000"/>
              </a:lnSpc>
              <a:spcAft>
                <a:spcPct val="0"/>
              </a:spcAft>
              <a:buNone/>
            </a:pPr>
            <a:r>
              <a:rPr lang="cs-CZ" sz="2200" dirty="0"/>
              <a:t>Datum zahájení realizace projektu: 	od</a:t>
            </a:r>
            <a:r>
              <a:rPr lang="cs-CZ" sz="2200" b="1" dirty="0"/>
              <a:t> 1. 1. 2014</a:t>
            </a:r>
          </a:p>
          <a:p>
            <a:pPr marL="0" indent="0" eaLnBrk="0" fontAlgn="base" hangingPunct="0">
              <a:lnSpc>
                <a:spcPct val="170000"/>
              </a:lnSpc>
              <a:spcAft>
                <a:spcPct val="0"/>
              </a:spcAft>
              <a:buNone/>
            </a:pPr>
            <a:r>
              <a:rPr lang="cs-CZ" sz="2200" dirty="0"/>
              <a:t>Datum ukončení realizace projektu: 	do</a:t>
            </a:r>
            <a:r>
              <a:rPr lang="cs-CZ" sz="2200" b="1" dirty="0"/>
              <a:t> 31. 12. 2019</a:t>
            </a:r>
          </a:p>
          <a:p>
            <a:pPr eaLnBrk="0" fontAlgn="base" hangingPunct="0">
              <a:lnSpc>
                <a:spcPct val="170000"/>
              </a:lnSpc>
              <a:spcAft>
                <a:spcPct val="0"/>
              </a:spcAft>
              <a:buFontTx/>
              <a:buChar char="-"/>
            </a:pPr>
            <a:r>
              <a:rPr lang="cs-CZ" sz="2200" dirty="0"/>
              <a:t>realizace projektu nesmí být ukončena před datem podání žádosti o podporu</a:t>
            </a: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54</a:t>
            </a:fld>
            <a:endParaRPr lang="en-US" dirty="0"/>
          </a:p>
        </p:txBody>
      </p:sp>
    </p:spTree>
    <p:extLst>
      <p:ext uri="{BB962C8B-B14F-4D97-AF65-F5344CB8AC3E}">
        <p14:creationId xmlns:p14="http://schemas.microsoft.com/office/powerpoint/2010/main" val="2681197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19074"/>
            <a:ext cx="8229600" cy="4893868"/>
          </a:xfrm>
        </p:spPr>
        <p:txBody>
          <a:bodyPr>
            <a:noAutofit/>
          </a:bodyPr>
          <a:lstStyle/>
          <a:p>
            <a:pPr marL="0" lvl="0" indent="0">
              <a:buNone/>
            </a:pPr>
            <a:r>
              <a:rPr lang="pl-PL" sz="2200" b="1" u="sng" dirty="0" smtClean="0"/>
              <a:t>Podporovaná aktivita</a:t>
            </a:r>
          </a:p>
          <a:p>
            <a:pPr marL="0" lvl="0" indent="0">
              <a:buNone/>
            </a:pPr>
            <a:r>
              <a:rPr lang="cs-CZ" sz="2200" b="1" dirty="0"/>
              <a:t>Zpracování územních studií – pořizovaných podle stavebního zákona</a:t>
            </a:r>
          </a:p>
          <a:p>
            <a:pPr marL="0" lvl="0" indent="0">
              <a:buNone/>
            </a:pPr>
            <a:r>
              <a:rPr lang="cs-CZ" sz="2200" dirty="0"/>
              <a:t>a)	zaměřených na veřejnou technickou infrastrukturu, na veřejnou dopravní infrastrukturu nebo na veřejná prostranství,</a:t>
            </a:r>
          </a:p>
          <a:p>
            <a:pPr marL="0" lvl="0" indent="0">
              <a:buNone/>
            </a:pPr>
            <a:r>
              <a:rPr lang="cs-CZ" sz="2200" dirty="0"/>
              <a:t>b)	zaměřených na řešení krajiny; územní studii krajiny lze realizovat pouze pro území celého správního obvodu obce s rozšířenou </a:t>
            </a:r>
            <a:r>
              <a:rPr lang="cs-CZ" sz="2200" dirty="0" smtClean="0"/>
              <a:t>působností.</a:t>
            </a:r>
            <a:endParaRPr lang="cs-CZ" sz="2200" dirty="0"/>
          </a:p>
          <a:p>
            <a:pPr marL="0" indent="0" eaLnBrk="0" fontAlgn="base" hangingPunct="0">
              <a:lnSpc>
                <a:spcPct val="150000"/>
              </a:lnSpc>
              <a:spcAft>
                <a:spcPct val="0"/>
              </a:spcAft>
              <a:buNone/>
            </a:pPr>
            <a:r>
              <a:rPr lang="cs-CZ" sz="2200" b="1" u="sng" dirty="0" smtClean="0"/>
              <a:t>Oprávnění </a:t>
            </a:r>
            <a:r>
              <a:rPr lang="cs-CZ" sz="2200" b="1" u="sng" dirty="0"/>
              <a:t>žadatelé</a:t>
            </a:r>
            <a:r>
              <a:rPr lang="cs-CZ" sz="2200" b="1" dirty="0"/>
              <a:t>: </a:t>
            </a:r>
            <a:r>
              <a:rPr lang="cs-CZ" sz="2200" dirty="0"/>
              <a:t>obce s rozšířenou </a:t>
            </a:r>
            <a:r>
              <a:rPr lang="cs-CZ" sz="2200" dirty="0" smtClean="0"/>
              <a:t>působností (ORP)</a:t>
            </a:r>
            <a:endParaRPr lang="cs-CZ" sz="2200" dirty="0"/>
          </a:p>
          <a:p>
            <a:pPr marL="0" indent="0" eaLnBrk="0" fontAlgn="base" hangingPunct="0">
              <a:lnSpc>
                <a:spcPct val="150000"/>
              </a:lnSpc>
              <a:spcAft>
                <a:spcPct val="0"/>
              </a:spcAft>
              <a:buNone/>
            </a:pPr>
            <a:r>
              <a:rPr lang="cs-CZ" sz="2200" b="1" u="sng" dirty="0"/>
              <a:t>Území realizace</a:t>
            </a:r>
            <a:r>
              <a:rPr lang="cs-CZ" sz="2200" b="1" dirty="0"/>
              <a:t>: </a:t>
            </a:r>
            <a:r>
              <a:rPr lang="cs-CZ" sz="2200" dirty="0" smtClean="0"/>
              <a:t>území správního obvodu ORP (SO ORP)</a:t>
            </a:r>
            <a:endParaRPr lang="cs-CZ" sz="2200" dirty="0"/>
          </a:p>
          <a:p>
            <a:pPr marL="0" indent="0" eaLnBrk="0" fontAlgn="base" hangingPunct="0">
              <a:lnSpc>
                <a:spcPct val="150000"/>
              </a:lnSpc>
              <a:spcAft>
                <a:spcPct val="0"/>
              </a:spcAft>
              <a:buNone/>
            </a:pPr>
            <a:r>
              <a:rPr lang="cs-CZ" sz="2200" b="1" u="sng" dirty="0"/>
              <a:t>Smlouvy s dodavateli</a:t>
            </a:r>
            <a:r>
              <a:rPr lang="cs-CZ" sz="2200" dirty="0"/>
              <a:t> jsou podmínkou pro podání žádosti o </a:t>
            </a:r>
            <a:r>
              <a:rPr lang="cs-CZ" sz="2200" dirty="0" smtClean="0"/>
              <a:t>podporu.</a:t>
            </a:r>
            <a:endParaRPr lang="cs-CZ" sz="2200" dirty="0"/>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55</a:t>
            </a:fld>
            <a:endParaRPr lang="en-US" dirty="0"/>
          </a:p>
        </p:txBody>
      </p:sp>
    </p:spTree>
    <p:extLst>
      <p:ext uri="{BB962C8B-B14F-4D97-AF65-F5344CB8AC3E}">
        <p14:creationId xmlns:p14="http://schemas.microsoft.com/office/powerpoint/2010/main" val="3689354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56</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1574803816"/>
              </p:ext>
            </p:extLst>
          </p:nvPr>
        </p:nvGraphicFramePr>
        <p:xfrm>
          <a:off x="857251" y="1054100"/>
          <a:ext cx="7353300" cy="2560320"/>
        </p:xfrm>
        <a:graphic>
          <a:graphicData uri="http://schemas.openxmlformats.org/drawingml/2006/table">
            <a:tbl>
              <a:tblPr firstRow="1" bandRow="1">
                <a:tableStyleId>{5C22544A-7EE6-4342-B048-85BDC9FD1C3A}</a:tableStyleId>
              </a:tblPr>
              <a:tblGrid>
                <a:gridCol w="3543299"/>
                <a:gridCol w="1921173"/>
                <a:gridCol w="188882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2200" b="1" dirty="0" smtClean="0"/>
                        <a:t>Alokace výzvy</a:t>
                      </a:r>
                    </a:p>
                  </a:txBody>
                  <a:tcPr/>
                </a:tc>
                <a:tc>
                  <a:txBody>
                    <a:bodyPr/>
                    <a:lstStyle/>
                    <a:p>
                      <a:pPr algn="r"/>
                      <a:r>
                        <a:rPr lang="cs-CZ" sz="2200" dirty="0" smtClean="0"/>
                        <a:t>Kč</a:t>
                      </a:r>
                      <a:r>
                        <a:rPr lang="cs-CZ" sz="2200" baseline="0" dirty="0" smtClean="0"/>
                        <a:t> v mil.</a:t>
                      </a:r>
                      <a:endParaRPr lang="cs-CZ" sz="2200" dirty="0"/>
                    </a:p>
                  </a:txBody>
                  <a:tcPr/>
                </a:tc>
                <a:tc>
                  <a:txBody>
                    <a:bodyPr/>
                    <a:lstStyle/>
                    <a:p>
                      <a:pPr algn="r"/>
                      <a:r>
                        <a:rPr lang="cs-CZ" sz="2200" dirty="0" smtClean="0"/>
                        <a:t>%</a:t>
                      </a:r>
                      <a:endParaRPr lang="cs-CZ" sz="2200" dirty="0"/>
                    </a:p>
                  </a:txBody>
                  <a:tcPr/>
                </a:tc>
              </a:tr>
              <a:tr h="370840">
                <a:tc>
                  <a:txBody>
                    <a:bodyPr/>
                    <a:lstStyle/>
                    <a:p>
                      <a:r>
                        <a:rPr lang="cs-CZ" sz="2200" dirty="0" smtClean="0"/>
                        <a:t>EFRR</a:t>
                      </a:r>
                      <a:endParaRPr lang="cs-CZ" sz="2200" dirty="0"/>
                    </a:p>
                  </a:txBody>
                  <a:tcPr/>
                </a:tc>
                <a:tc>
                  <a:txBody>
                    <a:bodyPr/>
                    <a:lstStyle/>
                    <a:p>
                      <a:pPr algn="r"/>
                      <a:r>
                        <a:rPr lang="cs-CZ" sz="2200" dirty="0" smtClean="0"/>
                        <a:t>382</a:t>
                      </a:r>
                      <a:endParaRPr lang="cs-CZ" sz="2200" dirty="0"/>
                    </a:p>
                  </a:txBody>
                  <a:tcPr/>
                </a:tc>
                <a:tc>
                  <a:txBody>
                    <a:bodyPr/>
                    <a:lstStyle/>
                    <a:p>
                      <a:pPr algn="r"/>
                      <a:r>
                        <a:rPr lang="cs-CZ" sz="2200" dirty="0" smtClean="0"/>
                        <a:t>85</a:t>
                      </a:r>
                      <a:endParaRPr lang="cs-CZ" sz="2200" dirty="0"/>
                    </a:p>
                  </a:txBody>
                  <a:tcPr/>
                </a:tc>
              </a:tr>
              <a:tr h="370840">
                <a:tc>
                  <a:txBody>
                    <a:bodyPr/>
                    <a:lstStyle/>
                    <a:p>
                      <a:r>
                        <a:rPr lang="cs-CZ" sz="2200" dirty="0" smtClean="0"/>
                        <a:t>národní</a:t>
                      </a:r>
                      <a:r>
                        <a:rPr lang="cs-CZ" sz="2200" baseline="0" dirty="0" smtClean="0"/>
                        <a:t> spolufinancování</a:t>
                      </a:r>
                      <a:endParaRPr lang="cs-CZ" sz="2200" dirty="0"/>
                    </a:p>
                  </a:txBody>
                  <a:tcPr/>
                </a:tc>
                <a:tc>
                  <a:txBody>
                    <a:bodyPr/>
                    <a:lstStyle/>
                    <a:p>
                      <a:pPr algn="r"/>
                      <a:r>
                        <a:rPr lang="cs-CZ" sz="2200" dirty="0" smtClean="0"/>
                        <a:t>67,5</a:t>
                      </a:r>
                      <a:endParaRPr lang="cs-CZ" sz="2200" dirty="0"/>
                    </a:p>
                  </a:txBody>
                  <a:tcPr/>
                </a:tc>
                <a:tc>
                  <a:txBody>
                    <a:bodyPr/>
                    <a:lstStyle/>
                    <a:p>
                      <a:pPr algn="r"/>
                      <a:r>
                        <a:rPr lang="cs-CZ" sz="2200" dirty="0" smtClean="0"/>
                        <a:t>15</a:t>
                      </a:r>
                      <a:endParaRPr lang="cs-CZ" sz="2200" dirty="0"/>
                    </a:p>
                  </a:txBody>
                  <a:tcPr/>
                </a:tc>
              </a:tr>
              <a:tr h="370840">
                <a:tc>
                  <a:txBody>
                    <a:bodyPr/>
                    <a:lstStyle/>
                    <a:p>
                      <a:pPr marL="285750" indent="-285750">
                        <a:buFont typeface="Arial" panose="020B0604020202020204" pitchFamily="34" charset="0"/>
                        <a:buChar char="•"/>
                      </a:pPr>
                      <a:r>
                        <a:rPr lang="cs-CZ" sz="2200" dirty="0" smtClean="0"/>
                        <a:t>státní rozpočet</a:t>
                      </a:r>
                      <a:endParaRPr lang="cs-CZ" sz="2200" dirty="0"/>
                    </a:p>
                  </a:txBody>
                  <a:tcPr/>
                </a:tc>
                <a:tc>
                  <a:txBody>
                    <a:bodyPr/>
                    <a:lstStyle/>
                    <a:p>
                      <a:pPr algn="r"/>
                      <a:r>
                        <a:rPr lang="cs-CZ" sz="2200" dirty="0" smtClean="0"/>
                        <a:t>22,5</a:t>
                      </a:r>
                      <a:endParaRPr lang="cs-CZ" sz="2200" dirty="0"/>
                    </a:p>
                  </a:txBody>
                  <a:tcPr/>
                </a:tc>
                <a:tc>
                  <a:txBody>
                    <a:bodyPr/>
                    <a:lstStyle/>
                    <a:p>
                      <a:pPr algn="r"/>
                      <a:r>
                        <a:rPr lang="cs-CZ" sz="2200" dirty="0" smtClean="0"/>
                        <a:t>5</a:t>
                      </a:r>
                      <a:endParaRPr lang="cs-CZ" sz="2200" dirty="0"/>
                    </a:p>
                  </a:txBody>
                  <a:tcPr/>
                </a:tc>
              </a:tr>
              <a:tr h="370840">
                <a:tc>
                  <a:txBody>
                    <a:bodyPr/>
                    <a:lstStyle/>
                    <a:p>
                      <a:pPr marL="285750" indent="-285750">
                        <a:buFont typeface="Arial" panose="020B0604020202020204" pitchFamily="34" charset="0"/>
                        <a:buChar char="•"/>
                      </a:pPr>
                      <a:r>
                        <a:rPr lang="cs-CZ" sz="2200" dirty="0" smtClean="0"/>
                        <a:t>příjemce</a:t>
                      </a:r>
                      <a:endParaRPr lang="cs-CZ" sz="2200" dirty="0"/>
                    </a:p>
                  </a:txBody>
                  <a:tcPr/>
                </a:tc>
                <a:tc>
                  <a:txBody>
                    <a:bodyPr/>
                    <a:lstStyle/>
                    <a:p>
                      <a:pPr algn="r"/>
                      <a:r>
                        <a:rPr lang="cs-CZ" sz="2200" dirty="0" smtClean="0"/>
                        <a:t>45</a:t>
                      </a:r>
                      <a:endParaRPr lang="cs-CZ" sz="2200" dirty="0"/>
                    </a:p>
                  </a:txBody>
                  <a:tcPr/>
                </a:tc>
                <a:tc>
                  <a:txBody>
                    <a:bodyPr/>
                    <a:lstStyle/>
                    <a:p>
                      <a:pPr algn="r"/>
                      <a:r>
                        <a:rPr lang="cs-CZ" sz="2200" dirty="0" smtClean="0"/>
                        <a:t>10</a:t>
                      </a:r>
                      <a:endParaRPr lang="cs-CZ" sz="2200" dirty="0"/>
                    </a:p>
                  </a:txBody>
                  <a:tcPr/>
                </a:tc>
              </a:tr>
              <a:tr h="370840">
                <a:tc>
                  <a:txBody>
                    <a:bodyPr/>
                    <a:lstStyle/>
                    <a:p>
                      <a:r>
                        <a:rPr lang="cs-CZ" sz="2200" dirty="0" smtClean="0"/>
                        <a:t>celkem</a:t>
                      </a:r>
                      <a:endParaRPr lang="cs-CZ" sz="2200" dirty="0"/>
                    </a:p>
                  </a:txBody>
                  <a:tcPr/>
                </a:tc>
                <a:tc>
                  <a:txBody>
                    <a:bodyPr/>
                    <a:lstStyle/>
                    <a:p>
                      <a:pPr algn="r"/>
                      <a:r>
                        <a:rPr lang="cs-CZ" sz="2200" dirty="0" smtClean="0"/>
                        <a:t>450</a:t>
                      </a:r>
                      <a:endParaRPr lang="cs-CZ" sz="2200" dirty="0"/>
                    </a:p>
                  </a:txBody>
                  <a:tcPr/>
                </a:tc>
                <a:tc>
                  <a:txBody>
                    <a:bodyPr/>
                    <a:lstStyle/>
                    <a:p>
                      <a:pPr algn="r"/>
                      <a:r>
                        <a:rPr lang="cs-CZ" sz="2200" dirty="0" smtClean="0"/>
                        <a:t>100</a:t>
                      </a:r>
                      <a:endParaRPr lang="cs-CZ" sz="2200" dirty="0"/>
                    </a:p>
                  </a:txBody>
                  <a:tcPr/>
                </a:tc>
              </a:tr>
            </a:tbl>
          </a:graphicData>
        </a:graphic>
      </p:graphicFrame>
      <p:sp>
        <p:nvSpPr>
          <p:cNvPr id="7" name="TextovéPole 6"/>
          <p:cNvSpPr txBox="1"/>
          <p:nvPr/>
        </p:nvSpPr>
        <p:spPr>
          <a:xfrm>
            <a:off x="762000" y="3743325"/>
            <a:ext cx="7581900" cy="3139321"/>
          </a:xfrm>
          <a:prstGeom prst="rect">
            <a:avLst/>
          </a:prstGeom>
          <a:noFill/>
        </p:spPr>
        <p:txBody>
          <a:bodyPr wrap="square" rtlCol="0">
            <a:spAutoFit/>
          </a:bodyPr>
          <a:lstStyle/>
          <a:p>
            <a:pPr>
              <a:lnSpc>
                <a:spcPct val="150000"/>
              </a:lnSpc>
            </a:pPr>
            <a:r>
              <a:rPr lang="cs-CZ" sz="2200" b="1" dirty="0" smtClean="0">
                <a:latin typeface="Myriad Pro"/>
              </a:rPr>
              <a:t>Výše celkových způsobilých výdajů v projektu</a:t>
            </a:r>
          </a:p>
          <a:p>
            <a:pPr marL="342900" indent="-342900">
              <a:lnSpc>
                <a:spcPct val="150000"/>
              </a:lnSpc>
              <a:buFont typeface="Arial" panose="020B0604020202020204" pitchFamily="34" charset="0"/>
              <a:buChar char="•"/>
            </a:pPr>
            <a:r>
              <a:rPr lang="cs-CZ" sz="2200" dirty="0" smtClean="0">
                <a:latin typeface="Myriad Pro"/>
              </a:rPr>
              <a:t>Minimální -	200 000 Kč</a:t>
            </a:r>
          </a:p>
          <a:p>
            <a:pPr marL="342900" indent="-342900">
              <a:lnSpc>
                <a:spcPct val="150000"/>
              </a:lnSpc>
              <a:buFont typeface="Arial" panose="020B0604020202020204" pitchFamily="34" charset="0"/>
              <a:buChar char="•"/>
            </a:pPr>
            <a:r>
              <a:rPr lang="cs-CZ" sz="2200" dirty="0" smtClean="0">
                <a:latin typeface="Myriad Pro"/>
              </a:rPr>
              <a:t>Maximální -	není stanovena</a:t>
            </a:r>
          </a:p>
          <a:p>
            <a:pPr>
              <a:lnSpc>
                <a:spcPct val="150000"/>
              </a:lnSpc>
            </a:pPr>
            <a:r>
              <a:rPr lang="cs-CZ" sz="2200" dirty="0" smtClean="0">
                <a:latin typeface="Myriad Pro"/>
              </a:rPr>
              <a:t>Projekt může obsahovat více ÚS, náklady na jednotlivé ÚS nemají limity na výdaje.</a:t>
            </a:r>
          </a:p>
          <a:p>
            <a:pPr lvl="3">
              <a:lnSpc>
                <a:spcPct val="150000"/>
              </a:lnSpc>
            </a:pPr>
            <a:r>
              <a:rPr lang="cs-CZ" sz="2200" dirty="0" smtClean="0"/>
              <a:t>			</a:t>
            </a:r>
          </a:p>
        </p:txBody>
      </p:sp>
    </p:spTree>
    <p:extLst>
      <p:ext uri="{BB962C8B-B14F-4D97-AF65-F5344CB8AC3E}">
        <p14:creationId xmlns:p14="http://schemas.microsoft.com/office/powerpoint/2010/main" val="16001087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200" dirty="0"/>
              <a:t>Datem </a:t>
            </a:r>
            <a:r>
              <a:rPr lang="cs-CZ" sz="2200" b="1" dirty="0"/>
              <a:t>zahájení realizace projektu </a:t>
            </a:r>
            <a:r>
              <a:rPr lang="cs-CZ" sz="2200" dirty="0"/>
              <a:t>na územní studii se rozumí den</a:t>
            </a:r>
            <a:r>
              <a:rPr lang="cs-CZ" sz="2200" b="1" dirty="0"/>
              <a:t> </a:t>
            </a:r>
            <a:r>
              <a:rPr lang="cs-CZ" sz="2200" b="1" u="sng" dirty="0"/>
              <a:t>předání zadání územní studie zhotoviteli</a:t>
            </a:r>
            <a:r>
              <a:rPr lang="cs-CZ" sz="2200" b="1" dirty="0"/>
              <a:t> </a:t>
            </a:r>
            <a:r>
              <a:rPr lang="cs-CZ" sz="2200" dirty="0"/>
              <a:t>(projektantovi), nejdříve 1. 1. 2014. </a:t>
            </a:r>
          </a:p>
          <a:p>
            <a:pPr marL="0" indent="0">
              <a:buNone/>
            </a:pPr>
            <a:endParaRPr lang="cs-CZ" sz="2200" dirty="0" smtClean="0"/>
          </a:p>
          <a:p>
            <a:pPr>
              <a:buFont typeface="Arial" panose="020B0604020202020204" pitchFamily="34" charset="0"/>
              <a:buChar char="•"/>
            </a:pPr>
            <a:r>
              <a:rPr lang="cs-CZ" sz="2200" dirty="0" smtClean="0"/>
              <a:t>Pokud </a:t>
            </a:r>
            <a:r>
              <a:rPr lang="cs-CZ" sz="2200" dirty="0"/>
              <a:t>projekt obsahuje vice územních studií, jedná se o datum prvního zadání územní studie předaného zhotoviteli</a:t>
            </a:r>
            <a:r>
              <a:rPr lang="cs-CZ" sz="2200" dirty="0" smtClean="0"/>
              <a:t>.</a:t>
            </a:r>
          </a:p>
          <a:p>
            <a:pPr marL="0" indent="0">
              <a:buNone/>
            </a:pPr>
            <a:endParaRPr lang="cs-CZ" sz="2200" dirty="0"/>
          </a:p>
          <a:p>
            <a:pPr marL="0" lvl="0" indent="0">
              <a:buNone/>
            </a:pPr>
            <a:endParaRPr lang="cs-CZ" sz="2200" dirty="0"/>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57</a:t>
            </a:fld>
            <a:endParaRPr lang="en-US" dirty="0"/>
          </a:p>
        </p:txBody>
      </p:sp>
    </p:spTree>
    <p:extLst>
      <p:ext uri="{BB962C8B-B14F-4D97-AF65-F5344CB8AC3E}">
        <p14:creationId xmlns:p14="http://schemas.microsoft.com/office/powerpoint/2010/main" val="22514499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200" dirty="0"/>
              <a:t>Datem </a:t>
            </a:r>
            <a:r>
              <a:rPr lang="cs-CZ" sz="2200" b="1" dirty="0"/>
              <a:t>ukončení realizace projektu</a:t>
            </a:r>
            <a:r>
              <a:rPr lang="cs-CZ" sz="2200" dirty="0"/>
              <a:t> na územní studii je </a:t>
            </a:r>
          </a:p>
          <a:p>
            <a:pPr lvl="0"/>
            <a:r>
              <a:rPr lang="cs-CZ" sz="2200" b="1" u="sng" dirty="0"/>
              <a:t>podání návrhu na vložení dat o studii do </a:t>
            </a:r>
            <a:r>
              <a:rPr lang="cs-CZ" sz="2200" b="1" u="sng" dirty="0" smtClean="0"/>
              <a:t>EÚPČ</a:t>
            </a:r>
            <a:r>
              <a:rPr lang="cs-CZ" sz="2200" dirty="0" smtClean="0"/>
              <a:t> po </a:t>
            </a:r>
            <a:r>
              <a:rPr lang="cs-CZ" sz="2200" dirty="0"/>
              <a:t>schválení možnosti jejího využití pořizovatelem (v případě ORP, která nemá pověření Krajského úřadu dle stavebního zákona). </a:t>
            </a:r>
            <a:endParaRPr lang="cs-CZ" sz="2200" dirty="0" smtClean="0"/>
          </a:p>
          <a:p>
            <a:pPr lvl="0"/>
            <a:r>
              <a:rPr lang="cs-CZ" sz="2200" b="1" u="sng" dirty="0" smtClean="0"/>
              <a:t>vložení </a:t>
            </a:r>
            <a:r>
              <a:rPr lang="cs-CZ" sz="2200" b="1" u="sng" dirty="0"/>
              <a:t>dat o studii do </a:t>
            </a:r>
            <a:r>
              <a:rPr lang="cs-CZ" sz="2200" b="1" u="sng" dirty="0" smtClean="0"/>
              <a:t>EÚPČ</a:t>
            </a:r>
            <a:r>
              <a:rPr lang="cs-CZ" sz="2200" b="1" dirty="0" smtClean="0"/>
              <a:t> </a:t>
            </a:r>
            <a:r>
              <a:rPr lang="cs-CZ" sz="2200" dirty="0"/>
              <a:t>po schválení možnosti jejího využití pořizovatelem</a:t>
            </a:r>
            <a:r>
              <a:rPr lang="cs-CZ" sz="2200" b="1" dirty="0"/>
              <a:t> </a:t>
            </a:r>
            <a:r>
              <a:rPr lang="cs-CZ" sz="2200" dirty="0"/>
              <a:t>(v případě, že ORP má pověření Krajského úřadu dle stavebního zákona</a:t>
            </a:r>
            <a:r>
              <a:rPr lang="cs-CZ" sz="2200" dirty="0" smtClean="0"/>
              <a:t>).</a:t>
            </a:r>
          </a:p>
          <a:p>
            <a:pPr marL="0" lvl="0" indent="0">
              <a:buNone/>
            </a:pPr>
            <a:endParaRPr lang="cs-CZ" sz="2200" dirty="0" smtClean="0"/>
          </a:p>
          <a:p>
            <a:pPr lvl="0"/>
            <a:r>
              <a:rPr lang="cs-CZ" sz="2200" dirty="0" smtClean="0"/>
              <a:t>Pokud </a:t>
            </a:r>
            <a:r>
              <a:rPr lang="cs-CZ" sz="2200" dirty="0"/>
              <a:t>projekt obsahuje více územních studií, jedná se o datum </a:t>
            </a:r>
            <a:r>
              <a:rPr lang="cs-CZ" sz="2200" dirty="0" smtClean="0"/>
              <a:t>podání návrhu / vložení </a:t>
            </a:r>
            <a:r>
              <a:rPr lang="cs-CZ" sz="2200" dirty="0"/>
              <a:t>dat o studii do </a:t>
            </a:r>
            <a:r>
              <a:rPr lang="cs-CZ" sz="2200" dirty="0" smtClean="0"/>
              <a:t>EÚPČ </a:t>
            </a:r>
            <a:r>
              <a:rPr lang="cs-CZ" sz="2200" dirty="0"/>
              <a:t>po schválení možnosti jejího využití pořizovatelem, </a:t>
            </a:r>
            <a:r>
              <a:rPr lang="cs-CZ" sz="2200" b="1" dirty="0"/>
              <a:t>které proběhlo jako poslední</a:t>
            </a:r>
            <a:r>
              <a:rPr lang="cs-CZ" sz="2200" dirty="0"/>
              <a:t>.</a:t>
            </a:r>
          </a:p>
          <a:p>
            <a:pPr marL="0" lvl="0" indent="0">
              <a:buNone/>
            </a:pPr>
            <a:endParaRPr lang="cs-CZ" sz="2400" dirty="0"/>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58</a:t>
            </a:fld>
            <a:endParaRPr lang="en-US" dirty="0"/>
          </a:p>
        </p:txBody>
      </p:sp>
    </p:spTree>
    <p:extLst>
      <p:ext uri="{BB962C8B-B14F-4D97-AF65-F5344CB8AC3E}">
        <p14:creationId xmlns:p14="http://schemas.microsoft.com/office/powerpoint/2010/main" val="5839811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lvl="0" indent="0">
              <a:buNone/>
            </a:pPr>
            <a:r>
              <a:rPr lang="pl-PL" sz="2200" b="1" u="sng" dirty="0" smtClean="0"/>
              <a:t>Projekty zahrnují:</a:t>
            </a:r>
          </a:p>
          <a:p>
            <a:pPr lvl="1"/>
            <a:r>
              <a:rPr lang="cs-CZ" sz="2200" dirty="0"/>
              <a:t>zpracování územní </a:t>
            </a:r>
            <a:r>
              <a:rPr lang="cs-CZ" sz="2200" dirty="0" smtClean="0"/>
              <a:t>studie,</a:t>
            </a:r>
          </a:p>
          <a:p>
            <a:pPr lvl="1"/>
            <a:r>
              <a:rPr lang="cs-CZ" sz="2200" dirty="0" smtClean="0"/>
              <a:t>úprava </a:t>
            </a:r>
            <a:r>
              <a:rPr lang="cs-CZ" sz="2200" dirty="0"/>
              <a:t>územní studie pro schválení možnosti jejího využití </a:t>
            </a:r>
            <a:r>
              <a:rPr lang="cs-CZ" sz="2200" dirty="0" smtClean="0"/>
              <a:t>pořizovatelem</a:t>
            </a:r>
            <a:r>
              <a:rPr lang="cs-CZ" sz="2200" dirty="0"/>
              <a:t>,</a:t>
            </a:r>
          </a:p>
          <a:p>
            <a:pPr lvl="1"/>
            <a:r>
              <a:rPr lang="cs-CZ" sz="2200" dirty="0"/>
              <a:t>nezbytné doplňující průzkumy a rozbory související se zpracováním územní studie v rámci </a:t>
            </a:r>
            <a:r>
              <a:rPr lang="cs-CZ" sz="2200" dirty="0" smtClean="0"/>
              <a:t>projektu.</a:t>
            </a:r>
            <a:endParaRPr lang="cs-CZ" sz="2200" dirty="0"/>
          </a:p>
          <a:p>
            <a:pPr marL="0" lvl="0" indent="0">
              <a:buNone/>
            </a:pPr>
            <a:endParaRPr lang="pl-PL" sz="2200" b="1" dirty="0" smtClean="0"/>
          </a:p>
          <a:p>
            <a:pPr marL="0" lvl="0" indent="0">
              <a:buNone/>
            </a:pPr>
            <a:r>
              <a:rPr lang="pl-PL" sz="2200" dirty="0" smtClean="0"/>
              <a:t>Jeden projekt může obshahovat i více ÚS. </a:t>
            </a:r>
          </a:p>
          <a:p>
            <a:pPr marL="0" lvl="0" indent="0">
              <a:buNone/>
            </a:pPr>
            <a:r>
              <a:rPr lang="pl-PL" sz="2200" dirty="0" smtClean="0"/>
              <a:t>Na každou ÚS musí být podepsaná smlouva, jedna smlouva může obshaovat i více ÚS.</a:t>
            </a:r>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59</a:t>
            </a:fld>
            <a:endParaRPr lang="en-US" dirty="0"/>
          </a:p>
        </p:txBody>
      </p:sp>
    </p:spTree>
    <p:extLst>
      <p:ext uri="{BB962C8B-B14F-4D97-AF65-F5344CB8AC3E}">
        <p14:creationId xmlns:p14="http://schemas.microsoft.com/office/powerpoint/2010/main" val="1663078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it-IT" dirty="0"/>
              <a:t>Pravidla pro žadatele a příjemce</a:t>
            </a:r>
          </a:p>
        </p:txBody>
      </p:sp>
      <p:sp>
        <p:nvSpPr>
          <p:cNvPr id="3" name="Content Placeholder 2"/>
          <p:cNvSpPr>
            <a:spLocks noGrp="1"/>
          </p:cNvSpPr>
          <p:nvPr>
            <p:ph idx="1"/>
          </p:nvPr>
        </p:nvSpPr>
        <p:spPr>
          <a:xfrm>
            <a:off x="457200" y="1214324"/>
            <a:ext cx="8229600" cy="4893868"/>
          </a:xfrm>
        </p:spPr>
        <p:txBody>
          <a:bodyPr>
            <a:normAutofit/>
          </a:bodyPr>
          <a:lstStyle/>
          <a:p>
            <a:pPr marL="400050" lvl="1" indent="0">
              <a:lnSpc>
                <a:spcPct val="150000"/>
              </a:lnSpc>
              <a:spcBef>
                <a:spcPts val="1200"/>
              </a:spcBef>
              <a:spcAft>
                <a:spcPts val="600"/>
              </a:spcAft>
              <a:buNone/>
              <a:defRPr/>
            </a:pPr>
            <a:r>
              <a:rPr lang="cs-CZ" sz="2400" b="1" dirty="0" smtClean="0">
                <a:cs typeface="Arial" charset="0"/>
              </a:rPr>
              <a:t>Kapitoly Obecných pravidel</a:t>
            </a:r>
            <a:endParaRPr lang="cs-CZ" sz="2400" dirty="0">
              <a:cs typeface="Arial" charset="0"/>
            </a:endParaRPr>
          </a:p>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6</a:t>
            </a:fld>
            <a:endParaRPr lang="en-US"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2022681"/>
            <a:ext cx="83153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75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Způsobilé výdaje musí:</a:t>
            </a:r>
          </a:p>
          <a:p>
            <a:pPr lvl="0"/>
            <a:r>
              <a:rPr lang="cs-CZ" sz="2200" dirty="0"/>
              <a:t>být vynaloženy v souladu s cíli IROP a  specifického cíle 3.3,</a:t>
            </a:r>
          </a:p>
          <a:p>
            <a:pPr lvl="0"/>
            <a:r>
              <a:rPr lang="cs-CZ" sz="2200" dirty="0"/>
              <a:t>souviset s realizací projektu,</a:t>
            </a:r>
          </a:p>
          <a:p>
            <a:pPr lvl="0"/>
            <a:r>
              <a:rPr lang="cs-CZ" sz="2200" dirty="0"/>
              <a:t>vzniknout a být vynaloženy po datu předání zadání územní studie zhotoviteli (projektantovi), nejdříve 1. 1. 2014, </a:t>
            </a:r>
            <a:endParaRPr lang="cs-CZ" sz="2200" dirty="0" smtClean="0"/>
          </a:p>
          <a:p>
            <a:pPr lvl="0"/>
            <a:r>
              <a:rPr lang="cs-CZ" sz="2200" dirty="0" smtClean="0"/>
              <a:t>být </a:t>
            </a:r>
            <a:r>
              <a:rPr lang="cs-CZ" sz="2200" dirty="0"/>
              <a:t>doloženy průkaznými </a:t>
            </a:r>
            <a:r>
              <a:rPr lang="cs-CZ" sz="2200" dirty="0" smtClean="0"/>
              <a:t>doklady.</a:t>
            </a: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60</a:t>
            </a:fld>
            <a:endParaRPr lang="en-US" dirty="0"/>
          </a:p>
        </p:txBody>
      </p:sp>
    </p:spTree>
    <p:extLst>
      <p:ext uri="{BB962C8B-B14F-4D97-AF65-F5344CB8AC3E}">
        <p14:creationId xmlns:p14="http://schemas.microsoft.com/office/powerpoint/2010/main" val="2520654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Způsobilými výdaji jsou:</a:t>
            </a:r>
          </a:p>
          <a:p>
            <a:pPr lvl="0"/>
            <a:r>
              <a:rPr lang="cs-CZ" sz="2200" dirty="0"/>
              <a:t>výdaje na nezbytné doplňující průzkumy a rozbory související se zpracováním územní studie v rámci projektu,</a:t>
            </a:r>
          </a:p>
          <a:p>
            <a:pPr lvl="0"/>
            <a:r>
              <a:rPr lang="cs-CZ" sz="2200" dirty="0"/>
              <a:t>zpracování územní studie a úprava územní studie pro schválení možnosti jejího využití pořizovatelem.</a:t>
            </a:r>
          </a:p>
          <a:p>
            <a:pPr lvl="0"/>
            <a:r>
              <a:rPr lang="cs-CZ" sz="2200" dirty="0" smtClean="0"/>
              <a:t>daň </a:t>
            </a:r>
            <a:r>
              <a:rPr lang="cs-CZ" sz="2200" dirty="0"/>
              <a:t>z přidané hodnoty u neplátců </a:t>
            </a:r>
            <a:r>
              <a:rPr lang="cs-CZ" sz="2200" dirty="0" smtClean="0"/>
              <a:t>DPH;</a:t>
            </a:r>
            <a:endParaRPr lang="cs-CZ" sz="2200" dirty="0"/>
          </a:p>
          <a:p>
            <a:pPr lvl="0"/>
            <a:r>
              <a:rPr lang="cs-CZ" sz="2200" dirty="0"/>
              <a:t>DPH plátců, pokud nemají aktivitám projektu nárok na odpočet DPH na vstupu.</a:t>
            </a: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61</a:t>
            </a:fld>
            <a:endParaRPr lang="en-US" dirty="0"/>
          </a:p>
        </p:txBody>
      </p:sp>
    </p:spTree>
    <p:extLst>
      <p:ext uri="{BB962C8B-B14F-4D97-AF65-F5344CB8AC3E}">
        <p14:creationId xmlns:p14="http://schemas.microsoft.com/office/powerpoint/2010/main" val="32515798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Způsobilými výdaji nejsou:</a:t>
            </a:r>
          </a:p>
          <a:p>
            <a:pPr lvl="0"/>
            <a:r>
              <a:rPr lang="cs-CZ" sz="2200" dirty="0"/>
              <a:t>osobní a režijní náklady žadatele/příjemce,</a:t>
            </a:r>
          </a:p>
          <a:p>
            <a:pPr lvl="0"/>
            <a:r>
              <a:rPr lang="cs-CZ" sz="2200" dirty="0"/>
              <a:t>výdaje na publicitu,</a:t>
            </a:r>
          </a:p>
          <a:p>
            <a:pPr lvl="0"/>
            <a:r>
              <a:rPr lang="cs-CZ" sz="2200" b="1" dirty="0"/>
              <a:t>výdaje na zpracování žádosti o podporu a administraci projektu,</a:t>
            </a:r>
          </a:p>
          <a:p>
            <a:pPr lvl="0"/>
            <a:r>
              <a:rPr lang="cs-CZ" sz="2200" b="1" dirty="0"/>
              <a:t>výdaje na administraci výběrových a zadávacích řízení,</a:t>
            </a:r>
          </a:p>
          <a:p>
            <a:pPr lvl="0"/>
            <a:r>
              <a:rPr lang="cs-CZ" sz="2200" dirty="0"/>
              <a:t>výdaje na pořízení technického a technologického vybavení žadatele, HW, SW,</a:t>
            </a:r>
          </a:p>
          <a:p>
            <a:pPr lvl="0"/>
            <a:r>
              <a:rPr lang="cs-CZ" sz="2200" b="1" dirty="0"/>
              <a:t>výdaje na vlastní práci pořizovatele územní studie</a:t>
            </a:r>
            <a:r>
              <a:rPr lang="cs-CZ" sz="2200" dirty="0" smtClean="0"/>
              <a:t>,</a:t>
            </a:r>
          </a:p>
          <a:p>
            <a:pPr lvl="0"/>
            <a:r>
              <a:rPr lang="cs-CZ" sz="2200" b="1" dirty="0"/>
              <a:t>výdaje na zpracování zadání územní studie,</a:t>
            </a:r>
          </a:p>
          <a:p>
            <a:pPr lvl="0"/>
            <a:r>
              <a:rPr lang="cs-CZ" sz="2200" dirty="0"/>
              <a:t>dodatečné administrativní výdaje na tisk nad rámec smlouvy,</a:t>
            </a:r>
          </a:p>
          <a:p>
            <a:pPr lvl="0"/>
            <a:endParaRPr lang="cs-CZ" sz="2400" dirty="0"/>
          </a:p>
          <a:p>
            <a:pPr marL="0" lvl="0" indent="0">
              <a:buNone/>
            </a:pPr>
            <a:endParaRPr lang="cs-CZ" sz="24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62</a:t>
            </a:fld>
            <a:endParaRPr lang="en-US" dirty="0"/>
          </a:p>
        </p:txBody>
      </p:sp>
    </p:spTree>
    <p:extLst>
      <p:ext uri="{BB962C8B-B14F-4D97-AF65-F5344CB8AC3E}">
        <p14:creationId xmlns:p14="http://schemas.microsoft.com/office/powerpoint/2010/main" val="36993865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Způsobilými výdaji nejsou:</a:t>
            </a:r>
          </a:p>
          <a:p>
            <a:pPr lvl="0"/>
            <a:r>
              <a:rPr lang="cs-CZ" sz="2200" dirty="0" smtClean="0"/>
              <a:t>výdaje </a:t>
            </a:r>
            <a:r>
              <a:rPr lang="cs-CZ" sz="2200" dirty="0"/>
              <a:t>na nákupy dat, která jsou všem územním samosprávným celkům poskytována bezplatně, např. údaje katastru nemovitostí (počítačové soubory s daty katastrální nebo orientační mapy parcel atd.) nebo data základní báze geografických dat České republiky (ZABAGED</a:t>
            </a:r>
            <a:r>
              <a:rPr lang="cs-CZ" sz="2200" baseline="30000" dirty="0"/>
              <a:t>®</a:t>
            </a:r>
            <a:r>
              <a:rPr lang="cs-CZ" sz="2200" dirty="0"/>
              <a:t>), která poskytují orgány zeměměřictví a katastru</a:t>
            </a:r>
            <a:r>
              <a:rPr lang="cs-CZ" sz="2200" dirty="0" smtClean="0"/>
              <a:t>,</a:t>
            </a:r>
          </a:p>
          <a:p>
            <a:pPr lvl="0"/>
            <a:r>
              <a:rPr lang="cs-CZ" sz="2200" dirty="0"/>
              <a:t>výdaje vzniklé nad rámec Rozhodnutí o poskytnutí </a:t>
            </a:r>
            <a:r>
              <a:rPr lang="cs-CZ" sz="2200" dirty="0" smtClean="0"/>
              <a:t>dotace.</a:t>
            </a: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63</a:t>
            </a:fld>
            <a:endParaRPr lang="en-US" dirty="0"/>
          </a:p>
        </p:txBody>
      </p:sp>
    </p:spTree>
    <p:extLst>
      <p:ext uri="{BB962C8B-B14F-4D97-AF65-F5344CB8AC3E}">
        <p14:creationId xmlns:p14="http://schemas.microsoft.com/office/powerpoint/2010/main" val="3232715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Povinné přílohy k žádosti o podporu:</a:t>
            </a:r>
          </a:p>
          <a:p>
            <a:pPr marL="457200" lvl="0" indent="-457200">
              <a:lnSpc>
                <a:spcPct val="120000"/>
              </a:lnSpc>
              <a:buAutoNum type="arabicPeriod"/>
            </a:pPr>
            <a:r>
              <a:rPr lang="cs-CZ" sz="2200" b="1" dirty="0"/>
              <a:t>Plná moc</a:t>
            </a:r>
          </a:p>
          <a:p>
            <a:pPr lvl="0">
              <a:lnSpc>
                <a:spcPct val="120000"/>
              </a:lnSpc>
              <a:buFont typeface="Arial" panose="020B0604020202020204" pitchFamily="34" charset="0"/>
              <a:buChar char="•"/>
            </a:pPr>
            <a:r>
              <a:rPr lang="cs-CZ" sz="2200" dirty="0"/>
              <a:t>v případě přenesení pravomocí na jinou osobu, v MS2014+</a:t>
            </a:r>
          </a:p>
          <a:p>
            <a:pPr marL="457200" lvl="0" indent="-457200">
              <a:lnSpc>
                <a:spcPct val="120000"/>
              </a:lnSpc>
              <a:buAutoNum type="arabicPeriod" startAt="2"/>
            </a:pPr>
            <a:r>
              <a:rPr lang="cs-CZ" sz="2200" b="1" dirty="0"/>
              <a:t>Dokumentace k zadávacím a výběrovým řízením</a:t>
            </a:r>
          </a:p>
          <a:p>
            <a:pPr>
              <a:lnSpc>
                <a:spcPct val="120000"/>
              </a:lnSpc>
            </a:pPr>
            <a:r>
              <a:rPr lang="cs-CZ" sz="2200" dirty="0"/>
              <a:t>která se konala před podáním žádosti</a:t>
            </a:r>
          </a:p>
          <a:p>
            <a:pPr marL="457200" lvl="0" indent="-457200">
              <a:lnSpc>
                <a:spcPct val="120000"/>
              </a:lnSpc>
              <a:buAutoNum type="arabicPeriod" startAt="3"/>
            </a:pPr>
            <a:r>
              <a:rPr lang="cs-CZ" sz="2200" b="1" dirty="0"/>
              <a:t>Smlouvy s dodavateli</a:t>
            </a:r>
          </a:p>
          <a:p>
            <a:pPr>
              <a:lnSpc>
                <a:spcPct val="120000"/>
              </a:lnSpc>
            </a:pPr>
            <a:r>
              <a:rPr lang="cs-CZ" sz="2200" dirty="0"/>
              <a:t>smlouvy na zpracování </a:t>
            </a:r>
            <a:r>
              <a:rPr lang="cs-CZ" sz="2200" dirty="0" smtClean="0"/>
              <a:t>ÚS</a:t>
            </a:r>
            <a:endParaRPr lang="cs-CZ" sz="2200" dirty="0"/>
          </a:p>
          <a:p>
            <a:pPr marL="457200" lvl="0" indent="-457200">
              <a:lnSpc>
                <a:spcPct val="120000"/>
              </a:lnSpc>
              <a:buAutoNum type="arabicPeriod" startAt="4"/>
            </a:pPr>
            <a:r>
              <a:rPr lang="cs-CZ" sz="2200" b="1" dirty="0"/>
              <a:t>Podklady pro hodnocení žádosti o </a:t>
            </a:r>
            <a:r>
              <a:rPr lang="cs-CZ" sz="2200" b="1" dirty="0" smtClean="0"/>
              <a:t>podporu</a:t>
            </a:r>
          </a:p>
          <a:p>
            <a:pPr>
              <a:lnSpc>
                <a:spcPct val="120000"/>
              </a:lnSpc>
            </a:pPr>
            <a:r>
              <a:rPr lang="cs-CZ" sz="2200" dirty="0" smtClean="0"/>
              <a:t>dokument, ve kterém žadatel odůvodní potřebnost pořízení ÚS a uvede území, kterého se týká</a:t>
            </a:r>
            <a:endParaRPr lang="pl-PL" sz="2200" b="1"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64</a:t>
            </a:fld>
            <a:endParaRPr lang="en-US" dirty="0"/>
          </a:p>
        </p:txBody>
      </p:sp>
    </p:spTree>
    <p:extLst>
      <p:ext uri="{BB962C8B-B14F-4D97-AF65-F5344CB8AC3E}">
        <p14:creationId xmlns:p14="http://schemas.microsoft.com/office/powerpoint/2010/main" val="8580778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u="sng" dirty="0" smtClean="0"/>
              <a:t>Povinné přílohy k žádosti o podporu:</a:t>
            </a:r>
          </a:p>
          <a:p>
            <a:pPr marL="457200" lvl="0" indent="-457200">
              <a:buAutoNum type="arabicPeriod" startAt="5"/>
            </a:pPr>
            <a:r>
              <a:rPr lang="pl-PL" sz="2200" b="1" dirty="0" smtClean="0"/>
              <a:t>Infromace k zadání územní studie</a:t>
            </a:r>
          </a:p>
          <a:p>
            <a:r>
              <a:rPr lang="cs-CZ" sz="2200" dirty="0"/>
              <a:t>Předávací protokol o předání zadání územní studie pořizovatelem zhotoviteli (</a:t>
            </a:r>
            <a:r>
              <a:rPr lang="cs-CZ" sz="2200" dirty="0" smtClean="0"/>
              <a:t>projektantovi) – pro každou ÚS.</a:t>
            </a:r>
          </a:p>
          <a:p>
            <a:pPr marL="457200" indent="-457200">
              <a:buAutoNum type="arabicPeriod" startAt="6"/>
            </a:pPr>
            <a:r>
              <a:rPr lang="pl-PL" sz="2200" b="1" dirty="0" smtClean="0"/>
              <a:t>Seznam objednávek – přímých nákupů</a:t>
            </a:r>
          </a:p>
          <a:p>
            <a:pPr>
              <a:buFont typeface="Arial" panose="020B0604020202020204" pitchFamily="34" charset="0"/>
              <a:buChar char="•"/>
            </a:pPr>
            <a:r>
              <a:rPr lang="cs-CZ" sz="2200" dirty="0"/>
              <a:t>všechny objednávky – přímé nákupy ve výši od 100 tis. do 400 tis. bez DPH, vynaložené před podáním žádosti o podporu</a:t>
            </a:r>
            <a:endParaRPr lang="cs-CZ" sz="2200" b="1" dirty="0"/>
          </a:p>
          <a:p>
            <a:pPr marL="457200" indent="-457200">
              <a:buAutoNum type="arabicPeriod" startAt="6"/>
            </a:pPr>
            <a:endParaRPr lang="pl-PL" sz="2200" b="1"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65</a:t>
            </a:fld>
            <a:endParaRPr lang="en-US" dirty="0"/>
          </a:p>
        </p:txBody>
      </p:sp>
    </p:spTree>
    <p:extLst>
      <p:ext uri="{BB962C8B-B14F-4D97-AF65-F5344CB8AC3E}">
        <p14:creationId xmlns:p14="http://schemas.microsoft.com/office/powerpoint/2010/main" val="20519118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lnSpc>
                <a:spcPct val="120000"/>
              </a:lnSpc>
              <a:buNone/>
            </a:pPr>
            <a:r>
              <a:rPr lang="pl-PL" sz="2200" b="1" u="sng" dirty="0" smtClean="0"/>
              <a:t>Podklady pro hodnocení žádosti o podporu:</a:t>
            </a:r>
          </a:p>
          <a:p>
            <a:pPr marL="0" lvl="0" indent="0">
              <a:lnSpc>
                <a:spcPct val="120000"/>
              </a:lnSpc>
              <a:buNone/>
            </a:pPr>
            <a:r>
              <a:rPr lang="cs-CZ" sz="2200" b="1" dirty="0" smtClean="0"/>
              <a:t>a</a:t>
            </a:r>
            <a:r>
              <a:rPr lang="cs-CZ" sz="2200" b="1" dirty="0"/>
              <a:t>) Základní informace o žadateli</a:t>
            </a:r>
          </a:p>
          <a:p>
            <a:pPr>
              <a:lnSpc>
                <a:spcPct val="120000"/>
              </a:lnSpc>
            </a:pPr>
            <a:r>
              <a:rPr lang="cs-CZ" sz="2200" dirty="0"/>
              <a:t>název obce a projektu, kontaktní informace</a:t>
            </a:r>
          </a:p>
          <a:p>
            <a:pPr marL="0" lvl="0" indent="0">
              <a:lnSpc>
                <a:spcPct val="120000"/>
              </a:lnSpc>
              <a:buNone/>
            </a:pPr>
            <a:r>
              <a:rPr lang="cs-CZ" sz="2200" b="1" dirty="0"/>
              <a:t>b) Charakteristika projektu a jeho soulad s programem</a:t>
            </a:r>
          </a:p>
          <a:p>
            <a:pPr lvl="0">
              <a:lnSpc>
                <a:spcPct val="120000"/>
              </a:lnSpc>
              <a:buFont typeface="Arial" panose="020B0604020202020204" pitchFamily="34" charset="0"/>
              <a:buChar char="•"/>
            </a:pPr>
            <a:r>
              <a:rPr lang="cs-CZ" sz="2200" dirty="0"/>
              <a:t>cíle projektu, územní realizace, indikátory</a:t>
            </a:r>
          </a:p>
          <a:p>
            <a:pPr marL="0" lvl="0" indent="0">
              <a:lnSpc>
                <a:spcPct val="120000"/>
              </a:lnSpc>
              <a:buNone/>
            </a:pPr>
            <a:r>
              <a:rPr lang="cs-CZ" sz="2200" b="1" dirty="0"/>
              <a:t>c) Podrobný popis projektu</a:t>
            </a:r>
          </a:p>
          <a:p>
            <a:pPr>
              <a:lnSpc>
                <a:spcPct val="120000"/>
              </a:lnSpc>
            </a:pPr>
            <a:r>
              <a:rPr lang="cs-CZ" sz="2200" dirty="0"/>
              <a:t>popis výchozího stavu, popis aktivit projektu, harmonogram, udržitelnost projektu</a:t>
            </a:r>
          </a:p>
          <a:p>
            <a:pPr marL="0" lvl="0" indent="0">
              <a:lnSpc>
                <a:spcPct val="120000"/>
              </a:lnSpc>
              <a:buNone/>
            </a:pPr>
            <a:r>
              <a:rPr lang="cs-CZ" sz="2200" b="1" dirty="0"/>
              <a:t>d) Zdůvodnění potřebnosti realizace projektu</a:t>
            </a:r>
          </a:p>
          <a:p>
            <a:pPr>
              <a:lnSpc>
                <a:spcPct val="120000"/>
              </a:lnSpc>
            </a:pPr>
            <a:r>
              <a:rPr lang="cs-CZ" sz="2200" dirty="0"/>
              <a:t>souhrnné zdůvodnění projektu </a:t>
            </a:r>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66</a:t>
            </a:fld>
            <a:endParaRPr lang="en-US" dirty="0"/>
          </a:p>
        </p:txBody>
      </p:sp>
    </p:spTree>
    <p:extLst>
      <p:ext uri="{BB962C8B-B14F-4D97-AF65-F5344CB8AC3E}">
        <p14:creationId xmlns:p14="http://schemas.microsoft.com/office/powerpoint/2010/main" val="13901770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67</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1" y="190499"/>
            <a:ext cx="7000912" cy="599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8701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2" y="911876"/>
            <a:ext cx="7000912" cy="455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280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indent="0">
              <a:buNone/>
            </a:pPr>
            <a:r>
              <a:rPr lang="cs-CZ" sz="2200" b="1" dirty="0"/>
              <a:t>Indikátor výsledku</a:t>
            </a:r>
            <a:r>
              <a:rPr lang="cs-CZ" sz="2200" dirty="0"/>
              <a:t> - </a:t>
            </a:r>
            <a:r>
              <a:rPr lang="cs-CZ" sz="2200" b="1" dirty="0"/>
              <a:t>Plocha území pokrytá územním plánem, 					      regulačním plánem a územní studií</a:t>
            </a:r>
          </a:p>
          <a:p>
            <a:pPr marL="0" indent="0">
              <a:buNone/>
            </a:pPr>
            <a:endParaRPr lang="cs-CZ" sz="800" dirty="0"/>
          </a:p>
          <a:p>
            <a:r>
              <a:rPr lang="cs-CZ" sz="2200" dirty="0" smtClean="0"/>
              <a:t>výchozí </a:t>
            </a:r>
            <a:r>
              <a:rPr lang="cs-CZ" sz="2200" dirty="0"/>
              <a:t>hodnota indikátoru je vždy 0</a:t>
            </a:r>
          </a:p>
          <a:p>
            <a:r>
              <a:rPr lang="cs-CZ" sz="2200" dirty="0"/>
              <a:t>cílová hodnota indikátoru odpovídá ploše </a:t>
            </a:r>
            <a:r>
              <a:rPr lang="cs-CZ" sz="2200" dirty="0" smtClean="0"/>
              <a:t>řešeného území v projektu – tj. </a:t>
            </a:r>
            <a:r>
              <a:rPr lang="cs-CZ" sz="2200" b="1" dirty="0" smtClean="0"/>
              <a:t>prostý součet všech ploch</a:t>
            </a:r>
            <a:r>
              <a:rPr lang="cs-CZ" sz="2200" dirty="0" smtClean="0"/>
              <a:t>, žadatelé/příjemci neřeší překryvy jednotlivých ploch</a:t>
            </a:r>
          </a:p>
          <a:p>
            <a:pPr marL="0" indent="0">
              <a:buNone/>
            </a:pPr>
            <a:endParaRPr lang="cs-CZ" sz="2200" dirty="0" smtClean="0"/>
          </a:p>
          <a:p>
            <a:r>
              <a:rPr lang="cs-CZ" sz="2200" dirty="0"/>
              <a:t>s</a:t>
            </a:r>
            <a:r>
              <a:rPr lang="cs-CZ" sz="2200" dirty="0" smtClean="0"/>
              <a:t>e Závěrečnou </a:t>
            </a:r>
            <a:r>
              <a:rPr lang="cs-CZ" sz="2200" dirty="0" err="1"/>
              <a:t>ZoR</a:t>
            </a:r>
            <a:r>
              <a:rPr lang="cs-CZ" sz="2200" dirty="0"/>
              <a:t> projektu </a:t>
            </a:r>
            <a:r>
              <a:rPr lang="cs-CZ" sz="2200" dirty="0" smtClean="0"/>
              <a:t>je nutné vložit </a:t>
            </a:r>
            <a:r>
              <a:rPr lang="cs-CZ" sz="2200" dirty="0"/>
              <a:t>do MS2014+ přílohu obsahující datový soubor formátu </a:t>
            </a:r>
            <a:r>
              <a:rPr lang="cs-CZ" sz="2200" dirty="0" err="1"/>
              <a:t>shapefile</a:t>
            </a:r>
            <a:r>
              <a:rPr lang="cs-CZ" sz="2200" dirty="0"/>
              <a:t> (.</a:t>
            </a:r>
            <a:r>
              <a:rPr lang="cs-CZ" sz="2200" dirty="0" err="1"/>
              <a:t>shp</a:t>
            </a:r>
            <a:r>
              <a:rPr lang="cs-CZ" sz="2200" dirty="0" smtClean="0"/>
              <a:t>), který vymezuje přesně řešené území</a:t>
            </a:r>
          </a:p>
          <a:p>
            <a:pPr marL="0" indent="0">
              <a:buNone/>
            </a:pPr>
            <a:endParaRPr lang="cs-CZ" sz="2200" dirty="0"/>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69</a:t>
            </a:fld>
            <a:endParaRPr lang="en-US" dirty="0"/>
          </a:p>
        </p:txBody>
      </p:sp>
    </p:spTree>
    <p:extLst>
      <p:ext uri="{BB962C8B-B14F-4D97-AF65-F5344CB8AC3E}">
        <p14:creationId xmlns:p14="http://schemas.microsoft.com/office/powerpoint/2010/main" val="364813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603"/>
            <a:ext cx="8229600" cy="1155801"/>
          </a:xfrm>
        </p:spPr>
        <p:txBody>
          <a:bodyPr/>
          <a:lstStyle/>
          <a:p>
            <a:r>
              <a:rPr lang="cs-CZ" dirty="0" smtClean="0"/>
              <a:t>Harmonogram výzev IROP 2015</a:t>
            </a:r>
            <a:endParaRPr lang="it-IT"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387385132"/>
              </p:ext>
            </p:extLst>
          </p:nvPr>
        </p:nvGraphicFramePr>
        <p:xfrm>
          <a:off x="539849" y="706442"/>
          <a:ext cx="8004076" cy="5341279"/>
        </p:xfrm>
        <a:graphic>
          <a:graphicData uri="http://schemas.openxmlformats.org/drawingml/2006/table">
            <a:tbl>
              <a:tblPr>
                <a:tableStyleId>{5C22544A-7EE6-4342-B048-85BDC9FD1C3A}</a:tableStyleId>
              </a:tblPr>
              <a:tblGrid>
                <a:gridCol w="641766"/>
                <a:gridCol w="6191157"/>
                <a:gridCol w="1171153"/>
              </a:tblGrid>
              <a:tr h="341651">
                <a:tc>
                  <a:txBody>
                    <a:bodyPr/>
                    <a:lstStyle/>
                    <a:p>
                      <a:pPr algn="ctr" fontAlgn="b"/>
                      <a:r>
                        <a:rPr lang="cs-CZ" sz="1800" b="1" u="none" strike="noStrike" dirty="0">
                          <a:effectLst/>
                        </a:rPr>
                        <a:t>SC</a:t>
                      </a:r>
                      <a:endParaRPr lang="cs-CZ" sz="1800" b="1" i="0" u="none" strike="noStrike" dirty="0">
                        <a:solidFill>
                          <a:srgbClr val="000000"/>
                        </a:solidFill>
                        <a:effectLst/>
                        <a:latin typeface="Calibri"/>
                      </a:endParaRPr>
                    </a:p>
                  </a:txBody>
                  <a:tcPr marL="9525" marR="9525" marT="9525" marB="0" anchor="b"/>
                </a:tc>
                <a:tc>
                  <a:txBody>
                    <a:bodyPr/>
                    <a:lstStyle/>
                    <a:p>
                      <a:pPr algn="l" fontAlgn="b"/>
                      <a:r>
                        <a:rPr lang="cs-CZ" sz="1800" b="1" u="sng" strike="noStrike" dirty="0" smtClean="0">
                          <a:effectLst/>
                        </a:rPr>
                        <a:t>Výzvy,</a:t>
                      </a:r>
                      <a:r>
                        <a:rPr lang="cs-CZ" sz="1800" b="1" u="sng" strike="noStrike" baseline="0" dirty="0" smtClean="0">
                          <a:effectLst/>
                        </a:rPr>
                        <a:t> kde jsou příjemci obce</a:t>
                      </a:r>
                      <a:endParaRPr lang="cs-CZ" sz="1800" b="1" i="0" u="sng" strike="noStrike" dirty="0">
                        <a:solidFill>
                          <a:srgbClr val="000000"/>
                        </a:solidFill>
                        <a:effectLst/>
                        <a:latin typeface="Calibri"/>
                      </a:endParaRPr>
                    </a:p>
                  </a:txBody>
                  <a:tcPr marL="9525" marR="9525" marT="9525" marB="0" anchor="b"/>
                </a:tc>
                <a:tc>
                  <a:txBody>
                    <a:bodyPr/>
                    <a:lstStyle/>
                    <a:p>
                      <a:pPr algn="l" fontAlgn="b"/>
                      <a:r>
                        <a:rPr lang="cs-CZ" sz="1800" b="1" u="none" strike="noStrike" dirty="0">
                          <a:effectLst/>
                        </a:rPr>
                        <a:t>Vyhlášení</a:t>
                      </a:r>
                      <a:endParaRPr lang="cs-CZ" sz="1800" b="1" i="0" u="none" strike="noStrike" dirty="0">
                        <a:solidFill>
                          <a:srgbClr val="000000"/>
                        </a:solidFill>
                        <a:effectLst/>
                        <a:latin typeface="Calibri"/>
                      </a:endParaRPr>
                    </a:p>
                  </a:txBody>
                  <a:tcPr marL="9525" marR="9525" marT="9525" marB="0" anchor="b"/>
                </a:tc>
              </a:tr>
              <a:tr h="341651">
                <a:tc>
                  <a:txBody>
                    <a:bodyPr/>
                    <a:lstStyle/>
                    <a:p>
                      <a:pPr algn="ctr" fontAlgn="ctr"/>
                      <a:r>
                        <a:rPr lang="cs-CZ" sz="1800" u="none" strike="noStrike" dirty="0">
                          <a:effectLst/>
                        </a:rPr>
                        <a:t>1.2</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Podpora veřejné dopravy</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12/2015</a:t>
                      </a:r>
                      <a:endParaRPr lang="cs-CZ" sz="18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1.3</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Technika pro </a:t>
                      </a:r>
                      <a:r>
                        <a:rPr lang="cs-CZ" sz="1800" u="none" strike="noStrike" dirty="0" smtClean="0">
                          <a:effectLst/>
                        </a:rPr>
                        <a:t>integrovaný záchranný systém</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12/2015</a:t>
                      </a:r>
                      <a:endParaRPr lang="cs-CZ" sz="18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2.1</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Deinstitucionalizace sociálních služeb </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400" u="none" strike="noStrike" dirty="0" smtClean="0">
                          <a:effectLst/>
                        </a:rPr>
                        <a:t>VYHLÁŠENO</a:t>
                      </a:r>
                    </a:p>
                  </a:txBody>
                  <a:tcPr marL="9525" marR="9525" marT="9525" marB="0" anchor="ctr">
                    <a:solidFill>
                      <a:srgbClr val="92D050"/>
                    </a:solidFill>
                  </a:tcPr>
                </a:tc>
              </a:tr>
              <a:tr h="341651">
                <a:tc>
                  <a:txBody>
                    <a:bodyPr/>
                    <a:lstStyle/>
                    <a:p>
                      <a:pPr algn="ctr" fontAlgn="ctr"/>
                      <a:r>
                        <a:rPr lang="cs-CZ" sz="1800" u="none" strike="noStrike" dirty="0">
                          <a:effectLst/>
                        </a:rPr>
                        <a:t>2.2</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Sociální podnikání </a:t>
                      </a:r>
                      <a:r>
                        <a:rPr lang="cs-CZ" sz="1800" u="none" strike="noStrike" dirty="0" smtClean="0">
                          <a:effectLst/>
                        </a:rPr>
                        <a:t>v sociálně vyloučených lokalitách</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smtClean="0">
                          <a:effectLst/>
                        </a:rPr>
                        <a:t>10/2015</a:t>
                      </a:r>
                      <a:endParaRPr lang="cs-CZ" sz="18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2.2</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Sociální podnikání</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smtClean="0">
                          <a:effectLst/>
                        </a:rPr>
                        <a:t>10/2015</a:t>
                      </a: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2.4</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Infrastruktura pro předškolní vzdělávání</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11/2015</a:t>
                      </a:r>
                      <a:endParaRPr lang="cs-CZ" sz="18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2.4</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Infrastruktura pro předškolní vzdělávání </a:t>
                      </a:r>
                      <a:r>
                        <a:rPr lang="cs-CZ" sz="1800" u="none" strike="noStrike" dirty="0" smtClean="0">
                          <a:effectLst/>
                        </a:rPr>
                        <a:t>v sociálně vyloučených lokalitách</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smtClean="0">
                          <a:effectLst/>
                        </a:rPr>
                        <a:t>11/2015</a:t>
                      </a:r>
                      <a:endParaRPr lang="cs-CZ" sz="18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2.5</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Energetické úspory v bytových domech</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12/2015</a:t>
                      </a:r>
                      <a:endParaRPr lang="cs-CZ" sz="18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3.1</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Revitalizace souboru vybraných památek</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11/2015</a:t>
                      </a:r>
                      <a:endParaRPr lang="cs-CZ" sz="18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3.2</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Aktivity vedoucí k úplnému elektronickému </a:t>
                      </a:r>
                      <a:r>
                        <a:rPr lang="cs-CZ" sz="1800" u="none" strike="noStrike" dirty="0" smtClean="0">
                          <a:effectLst/>
                        </a:rPr>
                        <a:t>podání</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400" u="none" strike="noStrike" dirty="0" smtClean="0">
                          <a:effectLst/>
                        </a:rPr>
                        <a:t>VYHLÁŠENO</a:t>
                      </a:r>
                    </a:p>
                  </a:txBody>
                  <a:tcPr marL="9525" marR="9525" marT="9525" marB="0" anchor="ctr">
                    <a:solidFill>
                      <a:srgbClr val="92D050"/>
                    </a:solidFill>
                  </a:tcPr>
                </a:tc>
              </a:tr>
              <a:tr h="341651">
                <a:tc>
                  <a:txBody>
                    <a:bodyPr/>
                    <a:lstStyle/>
                    <a:p>
                      <a:pPr algn="ctr" fontAlgn="ctr"/>
                      <a:r>
                        <a:rPr lang="cs-CZ" sz="1800" u="none" strike="noStrike" dirty="0">
                          <a:effectLst/>
                        </a:rPr>
                        <a:t>3.2</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Kyberbezpečnost</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10/2015</a:t>
                      </a:r>
                      <a:endParaRPr lang="cs-CZ" sz="18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1800" u="none" strike="noStrike" dirty="0">
                          <a:effectLst/>
                        </a:rPr>
                        <a:t>3.3</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Územní </a:t>
                      </a:r>
                      <a:r>
                        <a:rPr lang="cs-CZ" sz="1800" u="none" strike="noStrike" dirty="0" smtClean="0">
                          <a:effectLst/>
                        </a:rPr>
                        <a:t>plány</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400" u="none" strike="noStrike" dirty="0" smtClean="0">
                          <a:effectLst/>
                        </a:rPr>
                        <a:t>VYHLÁŠENO</a:t>
                      </a:r>
                    </a:p>
                  </a:txBody>
                  <a:tcPr marL="9525" marR="9525" marT="9525" marB="0" anchor="ctr">
                    <a:solidFill>
                      <a:srgbClr val="92D050"/>
                    </a:solidFill>
                  </a:tcPr>
                </a:tc>
              </a:tr>
              <a:tr h="341651">
                <a:tc>
                  <a:txBody>
                    <a:bodyPr/>
                    <a:lstStyle/>
                    <a:p>
                      <a:pPr algn="ctr" fontAlgn="ctr"/>
                      <a:r>
                        <a:rPr lang="cs-CZ" sz="1800" u="none" strike="noStrike" dirty="0">
                          <a:effectLst/>
                        </a:rPr>
                        <a:t>3.3</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Regulační </a:t>
                      </a:r>
                      <a:r>
                        <a:rPr lang="cs-CZ" sz="1800" u="none" strike="noStrike" dirty="0" smtClean="0">
                          <a:effectLst/>
                        </a:rPr>
                        <a:t>plány</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400" u="none" strike="noStrike" dirty="0" smtClean="0">
                          <a:effectLst/>
                        </a:rPr>
                        <a:t>VYHLÁŠENO</a:t>
                      </a:r>
                    </a:p>
                  </a:txBody>
                  <a:tcPr marL="9525" marR="9525" marT="9525" marB="0" anchor="ctr">
                    <a:solidFill>
                      <a:srgbClr val="92D050"/>
                    </a:solidFill>
                  </a:tcPr>
                </a:tc>
              </a:tr>
              <a:tr h="341651">
                <a:tc>
                  <a:txBody>
                    <a:bodyPr/>
                    <a:lstStyle/>
                    <a:p>
                      <a:pPr algn="ctr" fontAlgn="ctr"/>
                      <a:r>
                        <a:rPr lang="cs-CZ" sz="1800" u="none" strike="noStrike" dirty="0">
                          <a:effectLst/>
                        </a:rPr>
                        <a:t>3.3</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800" u="none" strike="noStrike" dirty="0">
                          <a:effectLst/>
                        </a:rPr>
                        <a:t>Územní </a:t>
                      </a:r>
                      <a:r>
                        <a:rPr lang="cs-CZ" sz="1800" u="none" strike="noStrike" dirty="0" smtClean="0">
                          <a:effectLst/>
                        </a:rPr>
                        <a:t>studie</a:t>
                      </a:r>
                      <a:endParaRPr lang="cs-CZ" sz="1800" b="0" i="0" u="none" strike="noStrike" dirty="0">
                        <a:solidFill>
                          <a:srgbClr val="000000"/>
                        </a:solidFill>
                        <a:effectLst/>
                        <a:latin typeface="Arial"/>
                      </a:endParaRPr>
                    </a:p>
                  </a:txBody>
                  <a:tcPr marL="9525" marR="9525" marT="9525" marB="0" anchor="ctr"/>
                </a:tc>
                <a:tc>
                  <a:txBody>
                    <a:bodyPr/>
                    <a:lstStyle/>
                    <a:p>
                      <a:pPr algn="l" fontAlgn="ctr"/>
                      <a:r>
                        <a:rPr lang="cs-CZ" sz="1400" u="none" strike="noStrike" dirty="0" smtClean="0">
                          <a:effectLst/>
                        </a:rPr>
                        <a:t>VYHLÁŠENO</a:t>
                      </a:r>
                      <a:endParaRPr lang="cs-CZ" sz="1400" b="0" i="0" u="none" strike="noStrike" dirty="0">
                        <a:solidFill>
                          <a:srgbClr val="000000"/>
                        </a:solidFill>
                        <a:effectLst/>
                        <a:latin typeface="Arial"/>
                      </a:endParaRPr>
                    </a:p>
                  </a:txBody>
                  <a:tcPr marL="9525" marR="9525" marT="9525" marB="0" anchor="ctr">
                    <a:solidFill>
                      <a:srgbClr val="92D050"/>
                    </a:solidFill>
                  </a:tcPr>
                </a:tc>
              </a:tr>
            </a:tbl>
          </a:graphicData>
        </a:graphic>
      </p:graphicFrame>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7</a:t>
            </a:fld>
            <a:endParaRPr lang="en-US" dirty="0"/>
          </a:p>
        </p:txBody>
      </p:sp>
    </p:spTree>
    <p:extLst>
      <p:ext uri="{BB962C8B-B14F-4D97-AF65-F5344CB8AC3E}">
        <p14:creationId xmlns:p14="http://schemas.microsoft.com/office/powerpoint/2010/main" val="20637919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indent="0">
              <a:buNone/>
            </a:pPr>
            <a:r>
              <a:rPr lang="cs-CZ" sz="2200" b="1" dirty="0" smtClean="0"/>
              <a:t>Indikátory výstupu</a:t>
            </a:r>
            <a:endParaRPr lang="cs-CZ" sz="2200" dirty="0"/>
          </a:p>
          <a:p>
            <a:pPr marL="0" indent="0">
              <a:buNone/>
            </a:pPr>
            <a:r>
              <a:rPr lang="cs-CZ" sz="2200" dirty="0"/>
              <a:t>- </a:t>
            </a:r>
            <a:r>
              <a:rPr lang="cs-CZ" sz="2200" b="1" dirty="0" smtClean="0"/>
              <a:t>Počet územních studii – krajina</a:t>
            </a:r>
          </a:p>
          <a:p>
            <a:pPr marL="0" indent="0">
              <a:buNone/>
            </a:pPr>
            <a:r>
              <a:rPr lang="cs-CZ" sz="2200" dirty="0"/>
              <a:t>- </a:t>
            </a:r>
            <a:r>
              <a:rPr lang="cs-CZ" sz="2200" b="1" dirty="0" smtClean="0"/>
              <a:t>Počet </a:t>
            </a:r>
            <a:r>
              <a:rPr lang="cs-CZ" sz="2200" b="1" dirty="0"/>
              <a:t>územních studii – </a:t>
            </a:r>
            <a:r>
              <a:rPr lang="cs-CZ" sz="2200" b="1" dirty="0" smtClean="0"/>
              <a:t>veřejná infrastruktura</a:t>
            </a:r>
          </a:p>
          <a:p>
            <a:pPr marL="0" indent="0">
              <a:buNone/>
            </a:pPr>
            <a:endParaRPr lang="cs-CZ" sz="900" dirty="0"/>
          </a:p>
          <a:p>
            <a:r>
              <a:rPr lang="cs-CZ" sz="2200" dirty="0" smtClean="0"/>
              <a:t>výchozí </a:t>
            </a:r>
            <a:r>
              <a:rPr lang="cs-CZ" sz="2200" dirty="0"/>
              <a:t>hodnota indikátoru je vždy 0</a:t>
            </a:r>
          </a:p>
          <a:p>
            <a:pPr algn="just"/>
            <a:r>
              <a:rPr lang="cs-CZ" sz="2200" dirty="0"/>
              <a:t>cílová hodnota indikátoru odpovídá počtu pořízených </a:t>
            </a:r>
            <a:r>
              <a:rPr lang="cs-CZ" sz="2200" dirty="0" smtClean="0"/>
              <a:t>ÚS v projektu; ÚS krajiny vždy 1</a:t>
            </a:r>
            <a:endParaRPr lang="cs-CZ" sz="2200" i="1" dirty="0"/>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70</a:t>
            </a:fld>
            <a:endParaRPr lang="en-US" dirty="0"/>
          </a:p>
        </p:txBody>
      </p:sp>
    </p:spTree>
    <p:extLst>
      <p:ext uri="{BB962C8B-B14F-4D97-AF65-F5344CB8AC3E}">
        <p14:creationId xmlns:p14="http://schemas.microsoft.com/office/powerpoint/2010/main" val="26296523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20000"/>
          </a:bodyPr>
          <a:lstStyle/>
          <a:p>
            <a:pPr marL="0" indent="0">
              <a:buNone/>
            </a:pPr>
            <a:r>
              <a:rPr lang="cs-CZ" sz="2200" b="1" dirty="0"/>
              <a:t>Podmínky Rozhodnutí o poskytnutí dotace</a:t>
            </a:r>
          </a:p>
          <a:p>
            <a:pPr marL="0" indent="0">
              <a:buNone/>
            </a:pPr>
            <a:endParaRPr lang="cs-CZ" sz="800" dirty="0"/>
          </a:p>
          <a:p>
            <a:r>
              <a:rPr lang="cs-CZ" sz="2200" dirty="0"/>
              <a:t>nedílná součást právního aktu – </a:t>
            </a:r>
            <a:r>
              <a:rPr lang="cs-CZ" sz="2200" dirty="0" err="1"/>
              <a:t>RoD</a:t>
            </a:r>
            <a:endParaRPr lang="cs-CZ" sz="2200" dirty="0"/>
          </a:p>
          <a:p>
            <a:r>
              <a:rPr lang="cs-CZ" sz="2200" dirty="0"/>
              <a:t>pravidla, kterými se musí příjemce řídit po celou dobu realizace</a:t>
            </a:r>
            <a:br>
              <a:rPr lang="cs-CZ" sz="2200" dirty="0"/>
            </a:br>
            <a:r>
              <a:rPr lang="cs-CZ" sz="2200" dirty="0"/>
              <a:t>a udržitelnosti projektu</a:t>
            </a:r>
          </a:p>
          <a:p>
            <a:r>
              <a:rPr lang="cs-CZ" sz="2200" dirty="0"/>
              <a:t>5 částí – Obecná ustanovení, Finanční rámec, Podmínky, na které je poskytnutí dotace vázáno (16 podmínek), Pozastavení nebo vrácení dotace, Závěrečná ustanovení</a:t>
            </a:r>
          </a:p>
          <a:p>
            <a:r>
              <a:rPr lang="cs-CZ" sz="2200" dirty="0"/>
              <a:t>vzor – příloha č. 2 Specifických pravidel</a:t>
            </a:r>
          </a:p>
          <a:p>
            <a:pPr marL="0" indent="0">
              <a:buNone/>
            </a:pPr>
            <a:endParaRPr lang="cs-CZ" sz="2200" dirty="0"/>
          </a:p>
          <a:p>
            <a:pPr marL="0" indent="0">
              <a:buNone/>
            </a:pPr>
            <a:r>
              <a:rPr lang="cs-CZ" sz="2200" b="1" dirty="0"/>
              <a:t>Publicita</a:t>
            </a:r>
          </a:p>
          <a:p>
            <a:pPr marL="0" indent="0">
              <a:buNone/>
            </a:pPr>
            <a:endParaRPr lang="cs-CZ" sz="800" dirty="0"/>
          </a:p>
          <a:p>
            <a:r>
              <a:rPr lang="cs-CZ" sz="2200" dirty="0"/>
              <a:t>informování veřejnosti o podpoře z ESIF během realizace i po </a:t>
            </a:r>
            <a:r>
              <a:rPr lang="cs-CZ" sz="2200" dirty="0" smtClean="0"/>
              <a:t>ukončení realizace </a:t>
            </a:r>
            <a:r>
              <a:rPr lang="cs-CZ" sz="2200" dirty="0"/>
              <a:t>projektu</a:t>
            </a:r>
          </a:p>
          <a:p>
            <a:r>
              <a:rPr lang="cs-CZ" sz="2200" dirty="0"/>
              <a:t>povinné informační a propagační nástroje – internetové stránky, </a:t>
            </a:r>
            <a:r>
              <a:rPr lang="cs-CZ" sz="2200" dirty="0" smtClean="0"/>
              <a:t>informační plakát v sídle MěÚ (min A3)</a:t>
            </a:r>
            <a:endParaRPr lang="cs-CZ" sz="2200" dirty="0"/>
          </a:p>
          <a:p>
            <a:r>
              <a:rPr lang="cs-CZ" sz="2200" dirty="0"/>
              <a:t>prvky povinné publicity – logo IROP, logo MMR ČR</a:t>
            </a:r>
          </a:p>
          <a:p>
            <a:r>
              <a:rPr lang="cs-CZ" sz="2200" dirty="0"/>
              <a:t>podrobná pravidla publicity – kapitola 13 Obecných pravidel</a:t>
            </a:r>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71</a:t>
            </a:fld>
            <a:endParaRPr lang="en-US" dirty="0"/>
          </a:p>
        </p:txBody>
      </p:sp>
    </p:spTree>
    <p:extLst>
      <p:ext uri="{BB962C8B-B14F-4D97-AF65-F5344CB8AC3E}">
        <p14:creationId xmlns:p14="http://schemas.microsoft.com/office/powerpoint/2010/main" val="39791949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t>9. výzva IROP – Územní studie</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buNone/>
            </a:pPr>
            <a:r>
              <a:rPr lang="cs-CZ" sz="2200" b="1" dirty="0"/>
              <a:t>Udržitelnost – 5 let od poslední platby příjemci: </a:t>
            </a:r>
          </a:p>
          <a:p>
            <a:pPr lvl="0"/>
            <a:r>
              <a:rPr lang="cs-CZ" sz="2200" dirty="0"/>
              <a:t>plně a prokazatelně splnit účel projektu, na který mu bude dotace poskytnuta, a zachovat výsledky realizace projektu po dobu pěti let od zahájení doby udržitelnosti,</a:t>
            </a:r>
          </a:p>
          <a:p>
            <a:pPr lvl="0"/>
            <a:r>
              <a:rPr lang="cs-CZ" sz="2200" dirty="0"/>
              <a:t>zveřejnit územní studii do pěti pracovních dnů po podání návrhu na vložení </a:t>
            </a:r>
            <a:r>
              <a:rPr lang="cs-CZ" sz="2200" dirty="0" smtClean="0"/>
              <a:t>/ vložení dat </a:t>
            </a:r>
            <a:r>
              <a:rPr lang="cs-CZ" sz="2200" dirty="0"/>
              <a:t>o studii do </a:t>
            </a:r>
            <a:r>
              <a:rPr lang="cs-CZ" sz="2200" dirty="0" smtClean="0"/>
              <a:t>EÚPČ na </a:t>
            </a:r>
            <a:r>
              <a:rPr lang="cs-CZ" sz="2200" dirty="0"/>
              <a:t>internetových stránkách obce s rozšířenou působností a mít územní studii takto zveřejněnou po celou dobu udržitelnosti,</a:t>
            </a:r>
          </a:p>
          <a:p>
            <a:r>
              <a:rPr lang="cs-CZ" sz="2200" dirty="0"/>
              <a:t>mít územní studii vloženou v Evidenci územně plánovací činnosti od data vložení po dobu udržitelnosti.</a:t>
            </a: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72</a:t>
            </a:fld>
            <a:endParaRPr lang="en-US" dirty="0"/>
          </a:p>
        </p:txBody>
      </p:sp>
    </p:spTree>
    <p:extLst>
      <p:ext uri="{BB962C8B-B14F-4D97-AF65-F5344CB8AC3E}">
        <p14:creationId xmlns:p14="http://schemas.microsoft.com/office/powerpoint/2010/main" val="9864436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43125"/>
            <a:ext cx="45720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0479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smtClean="0"/>
              <a:t>2. </a:t>
            </a:r>
            <a:r>
              <a:rPr lang="cs-CZ" dirty="0"/>
              <a:t>výzva IROP – Územní </a:t>
            </a:r>
            <a:r>
              <a:rPr lang="cs-CZ" dirty="0" smtClean="0"/>
              <a:t>plány</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74</a:t>
            </a:fld>
            <a:endParaRPr lang="en-US" dirty="0"/>
          </a:p>
        </p:txBody>
      </p:sp>
      <p:sp>
        <p:nvSpPr>
          <p:cNvPr id="3" name="TextovéPole 2"/>
          <p:cNvSpPr txBox="1"/>
          <p:nvPr/>
        </p:nvSpPr>
        <p:spPr>
          <a:xfrm>
            <a:off x="6531" y="3429000"/>
            <a:ext cx="9137469" cy="830997"/>
          </a:xfrm>
          <a:prstGeom prst="rect">
            <a:avLst/>
          </a:prstGeom>
          <a:noFill/>
        </p:spPr>
        <p:txBody>
          <a:bodyPr wrap="square" rtlCol="0">
            <a:spAutoFit/>
          </a:bodyPr>
          <a:lstStyle/>
          <a:p>
            <a:pPr algn="ctr"/>
            <a:r>
              <a:rPr lang="cs-CZ" sz="2400" b="1" dirty="0" smtClean="0"/>
              <a:t>informace k 1. aktualizaci Specifických pravidel </a:t>
            </a:r>
          </a:p>
          <a:p>
            <a:pPr algn="ctr"/>
            <a:r>
              <a:rPr lang="cs-CZ" sz="2400" b="1" dirty="0" smtClean="0"/>
              <a:t>ze dne 14. 9. 2015</a:t>
            </a:r>
            <a:endParaRPr lang="cs-CZ" sz="2400" b="1" dirty="0"/>
          </a:p>
        </p:txBody>
      </p:sp>
    </p:spTree>
    <p:extLst>
      <p:ext uri="{BB962C8B-B14F-4D97-AF65-F5344CB8AC3E}">
        <p14:creationId xmlns:p14="http://schemas.microsoft.com/office/powerpoint/2010/main" val="42070479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199" y="942975"/>
            <a:ext cx="8315325" cy="5400675"/>
          </a:xfrm>
        </p:spPr>
        <p:txBody>
          <a:bodyPr>
            <a:normAutofit/>
          </a:bodyPr>
          <a:lstStyle/>
          <a:p>
            <a:pPr marL="0" indent="0" eaLnBrk="0" fontAlgn="base" hangingPunct="0">
              <a:lnSpc>
                <a:spcPct val="120000"/>
              </a:lnSpc>
              <a:spcBef>
                <a:spcPts val="0"/>
              </a:spcBef>
              <a:spcAft>
                <a:spcPct val="0"/>
              </a:spcAft>
              <a:buNone/>
            </a:pPr>
            <a:r>
              <a:rPr lang="cs-CZ" sz="2200" dirty="0" smtClean="0"/>
              <a:t>Vyhlášení výzvy: 	</a:t>
            </a:r>
            <a:r>
              <a:rPr lang="cs-CZ" sz="2200" b="1" dirty="0" smtClean="0"/>
              <a:t>31. 7. 2015</a:t>
            </a:r>
          </a:p>
          <a:p>
            <a:pPr marL="0" indent="0" eaLnBrk="0" fontAlgn="base" hangingPunct="0">
              <a:lnSpc>
                <a:spcPct val="120000"/>
              </a:lnSpc>
              <a:spcBef>
                <a:spcPts val="0"/>
              </a:spcBef>
              <a:spcAft>
                <a:spcPct val="0"/>
              </a:spcAft>
              <a:buNone/>
            </a:pPr>
            <a:r>
              <a:rPr lang="cs-CZ" sz="2200" dirty="0" smtClean="0"/>
              <a:t>Příjem žádostí: 	od </a:t>
            </a:r>
            <a:r>
              <a:rPr lang="cs-CZ" sz="2200" b="1" dirty="0" smtClean="0"/>
              <a:t>14. 9. 2015 </a:t>
            </a:r>
            <a:r>
              <a:rPr lang="cs-CZ" sz="2200" dirty="0" smtClean="0"/>
              <a:t>do  </a:t>
            </a:r>
            <a:r>
              <a:rPr lang="cs-CZ" sz="2200" b="1" dirty="0" smtClean="0"/>
              <a:t>31. 3. 2017, příjem může být </a:t>
            </a:r>
            <a:r>
              <a:rPr lang="cs-CZ" sz="2200" b="1" dirty="0"/>
              <a:t>při vyčerpání </a:t>
            </a:r>
            <a:r>
              <a:rPr lang="cs-CZ" sz="2200" b="1" dirty="0" smtClean="0"/>
              <a:t>alokace ukončen dříve.</a:t>
            </a:r>
          </a:p>
          <a:p>
            <a:pPr marL="0" indent="0" eaLnBrk="0" fontAlgn="base" hangingPunct="0">
              <a:lnSpc>
                <a:spcPct val="120000"/>
              </a:lnSpc>
              <a:spcBef>
                <a:spcPts val="0"/>
              </a:spcBef>
              <a:spcAft>
                <a:spcPct val="0"/>
              </a:spcAft>
              <a:buNone/>
            </a:pPr>
            <a:endParaRPr lang="cs-CZ" sz="2200" b="1" dirty="0" smtClean="0"/>
          </a:p>
          <a:p>
            <a:pPr marL="0" indent="0" eaLnBrk="0" fontAlgn="base" hangingPunct="0">
              <a:lnSpc>
                <a:spcPct val="120000"/>
              </a:lnSpc>
              <a:spcBef>
                <a:spcPts val="0"/>
              </a:spcBef>
              <a:spcAft>
                <a:spcPct val="0"/>
              </a:spcAft>
              <a:buNone/>
            </a:pPr>
            <a:r>
              <a:rPr lang="cs-CZ" sz="2200" b="1" dirty="0" smtClean="0"/>
              <a:t>Aktualizace pravidel: 14. 9. 2015 – verze 1.1</a:t>
            </a:r>
          </a:p>
          <a:p>
            <a:pPr marL="0" indent="0" eaLnBrk="0" fontAlgn="base" hangingPunct="0">
              <a:lnSpc>
                <a:spcPct val="120000"/>
              </a:lnSpc>
              <a:spcBef>
                <a:spcPts val="0"/>
              </a:spcBef>
              <a:spcAft>
                <a:spcPct val="0"/>
              </a:spcAft>
              <a:buNone/>
            </a:pPr>
            <a:endParaRPr lang="cs-CZ" sz="2200" b="1" dirty="0"/>
          </a:p>
          <a:p>
            <a:pPr marL="0" indent="0" eaLnBrk="0" fontAlgn="base" hangingPunct="0">
              <a:lnSpc>
                <a:spcPct val="120000"/>
              </a:lnSpc>
              <a:spcBef>
                <a:spcPts val="0"/>
              </a:spcBef>
              <a:spcAft>
                <a:spcPct val="0"/>
              </a:spcAft>
              <a:buNone/>
            </a:pPr>
            <a:r>
              <a:rPr lang="cs-CZ" sz="2200" dirty="0" smtClean="0"/>
              <a:t>Průběžná výzva – hodnocení projektů probíhá průběžně podle data podání žádosti</a:t>
            </a:r>
          </a:p>
          <a:p>
            <a:pPr marL="0" indent="0" eaLnBrk="0" fontAlgn="base" hangingPunct="0">
              <a:lnSpc>
                <a:spcPct val="120000"/>
              </a:lnSpc>
              <a:spcBef>
                <a:spcPts val="0"/>
              </a:spcBef>
              <a:spcAft>
                <a:spcPct val="0"/>
              </a:spcAft>
              <a:buNone/>
            </a:pPr>
            <a:endParaRPr lang="cs-CZ" sz="2200" dirty="0" smtClean="0"/>
          </a:p>
          <a:p>
            <a:pPr marL="0" indent="0" eaLnBrk="0" fontAlgn="base" hangingPunct="0">
              <a:lnSpc>
                <a:spcPct val="120000"/>
              </a:lnSpc>
              <a:spcBef>
                <a:spcPts val="0"/>
              </a:spcBef>
              <a:spcAft>
                <a:spcPct val="0"/>
              </a:spcAft>
              <a:buNone/>
            </a:pPr>
            <a:r>
              <a:rPr lang="cs-CZ" sz="2200" dirty="0" smtClean="0"/>
              <a:t>Datum zahájení realizace projektu: 	od</a:t>
            </a:r>
            <a:r>
              <a:rPr lang="cs-CZ" sz="2200" b="1" dirty="0" smtClean="0"/>
              <a:t> 1. 1. 2014</a:t>
            </a:r>
          </a:p>
          <a:p>
            <a:pPr marL="0" indent="0" eaLnBrk="0" fontAlgn="base" hangingPunct="0">
              <a:lnSpc>
                <a:spcPct val="120000"/>
              </a:lnSpc>
              <a:spcBef>
                <a:spcPts val="0"/>
              </a:spcBef>
              <a:spcAft>
                <a:spcPct val="0"/>
              </a:spcAft>
              <a:buNone/>
            </a:pPr>
            <a:r>
              <a:rPr lang="cs-CZ" sz="2200" dirty="0" smtClean="0"/>
              <a:t>Datum ukončení realizace projektu: 	do</a:t>
            </a:r>
            <a:r>
              <a:rPr lang="cs-CZ" sz="2200" b="1" dirty="0" smtClean="0"/>
              <a:t> 31. 12. 2019</a:t>
            </a:r>
          </a:p>
          <a:p>
            <a:pPr eaLnBrk="0" fontAlgn="base" hangingPunct="0">
              <a:lnSpc>
                <a:spcPct val="120000"/>
              </a:lnSpc>
              <a:spcBef>
                <a:spcPts val="0"/>
              </a:spcBef>
              <a:spcAft>
                <a:spcPct val="0"/>
              </a:spcAft>
              <a:buFontTx/>
              <a:buChar char="-"/>
            </a:pPr>
            <a:r>
              <a:rPr lang="cs-CZ" sz="2200" dirty="0" smtClean="0"/>
              <a:t>projekt </a:t>
            </a:r>
            <a:r>
              <a:rPr lang="cs-CZ" sz="2200" dirty="0"/>
              <a:t>nesmí být ukončena před datem podání žádosti o </a:t>
            </a:r>
            <a:r>
              <a:rPr lang="cs-CZ" sz="2200" dirty="0" smtClean="0"/>
              <a:t>podporu</a:t>
            </a:r>
          </a:p>
          <a:p>
            <a:pPr marL="0" indent="0" eaLnBrk="0" fontAlgn="base" hangingPunct="0">
              <a:lnSpc>
                <a:spcPct val="170000"/>
              </a:lnSpc>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75</a:t>
            </a:fld>
            <a:endParaRPr lang="en-US" dirty="0"/>
          </a:p>
        </p:txBody>
      </p:sp>
    </p:spTree>
    <p:extLst>
      <p:ext uri="{BB962C8B-B14F-4D97-AF65-F5344CB8AC3E}">
        <p14:creationId xmlns:p14="http://schemas.microsoft.com/office/powerpoint/2010/main" val="34411103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199" y="1028700"/>
            <a:ext cx="8439151" cy="5327650"/>
          </a:xfrm>
        </p:spPr>
        <p:txBody>
          <a:bodyPr>
            <a:normAutofit fontScale="92500" lnSpcReduction="20000"/>
          </a:bodyPr>
          <a:lstStyle/>
          <a:p>
            <a:pPr marL="0" indent="0" eaLnBrk="0" fontAlgn="base" hangingPunct="0">
              <a:lnSpc>
                <a:spcPct val="120000"/>
              </a:lnSpc>
              <a:spcBef>
                <a:spcPts val="0"/>
              </a:spcBef>
              <a:spcAft>
                <a:spcPct val="0"/>
              </a:spcAft>
              <a:buNone/>
            </a:pPr>
            <a:r>
              <a:rPr lang="cs-CZ" sz="2400" b="1" dirty="0" smtClean="0"/>
              <a:t>Změna územní plánu</a:t>
            </a:r>
          </a:p>
          <a:p>
            <a:pPr eaLnBrk="0" fontAlgn="base" hangingPunct="0">
              <a:lnSpc>
                <a:spcPct val="120000"/>
              </a:lnSpc>
              <a:spcBef>
                <a:spcPts val="0"/>
              </a:spcBef>
              <a:spcAft>
                <a:spcPct val="0"/>
              </a:spcAft>
              <a:buFontTx/>
              <a:buChar char="-"/>
            </a:pPr>
            <a:r>
              <a:rPr lang="cs-CZ" sz="2400" dirty="0" smtClean="0"/>
              <a:t>Způsobilé výdaje jsou pouze ve vazbě územní studii </a:t>
            </a:r>
            <a:r>
              <a:rPr lang="cs-CZ" sz="2400" dirty="0" smtClean="0"/>
              <a:t>veřejné </a:t>
            </a:r>
            <a:r>
              <a:rPr lang="cs-CZ" sz="2400" dirty="0" smtClean="0"/>
              <a:t>infrastruktury či krajiny. Ostatní změny jsou nezpůsobilými výdaji.</a:t>
            </a:r>
          </a:p>
          <a:p>
            <a:pPr marL="0" indent="0" eaLnBrk="0" fontAlgn="base" hangingPunct="0">
              <a:lnSpc>
                <a:spcPct val="120000"/>
              </a:lnSpc>
              <a:spcBef>
                <a:spcPts val="0"/>
              </a:spcBef>
              <a:spcAft>
                <a:spcPct val="0"/>
              </a:spcAft>
              <a:buNone/>
            </a:pPr>
            <a:endParaRPr lang="cs-CZ" sz="2400" dirty="0" smtClean="0"/>
          </a:p>
          <a:p>
            <a:pPr marL="0" indent="0">
              <a:buNone/>
            </a:pPr>
            <a:r>
              <a:rPr lang="cs-CZ" sz="2400" b="1" dirty="0" smtClean="0"/>
              <a:t>Příloha žádosti o podporu</a:t>
            </a:r>
          </a:p>
          <a:p>
            <a:pPr>
              <a:buFontTx/>
              <a:buChar char="-"/>
            </a:pPr>
            <a:r>
              <a:rPr lang="cs-CZ" sz="2400" dirty="0" smtClean="0"/>
              <a:t>Smlouva </a:t>
            </a:r>
            <a:r>
              <a:rPr lang="cs-CZ" sz="2400" dirty="0"/>
              <a:t>s posuzovatelem na vyhodnocení příslušných vlivů územního </a:t>
            </a:r>
            <a:r>
              <a:rPr lang="cs-CZ" sz="2400" dirty="0" smtClean="0"/>
              <a:t>plánu (pokud </a:t>
            </a:r>
            <a:r>
              <a:rPr lang="cs-CZ" sz="2400" dirty="0"/>
              <a:t>je posouzení vyžadováno a je součástí </a:t>
            </a:r>
            <a:r>
              <a:rPr lang="cs-CZ" sz="2400" dirty="0" smtClean="0"/>
              <a:t>projektu)</a:t>
            </a:r>
          </a:p>
          <a:p>
            <a:pPr marL="0" indent="0">
              <a:buNone/>
            </a:pPr>
            <a:endParaRPr lang="cs-CZ" sz="2400" b="1" dirty="0" smtClean="0"/>
          </a:p>
          <a:p>
            <a:pPr marL="0" indent="0">
              <a:buNone/>
            </a:pPr>
            <a:r>
              <a:rPr lang="cs-CZ" sz="2400" b="1" dirty="0" smtClean="0"/>
              <a:t>Udržitelnost</a:t>
            </a:r>
            <a:endParaRPr lang="cs-CZ" sz="2400" b="1" dirty="0"/>
          </a:p>
          <a:p>
            <a:pPr lvl="0">
              <a:buFontTx/>
              <a:buChar char="-"/>
            </a:pPr>
            <a:r>
              <a:rPr lang="cs-CZ" sz="2400" dirty="0" smtClean="0"/>
              <a:t>Zrušení </a:t>
            </a:r>
            <a:r>
              <a:rPr lang="cs-CZ" sz="2400" dirty="0"/>
              <a:t>ÚP / změny ÚP soudem nebo krajským úřadem nedochází k porušení Podmínek Rozhodnutí</a:t>
            </a:r>
            <a:r>
              <a:rPr lang="cs-CZ" sz="2400" dirty="0" smtClean="0"/>
              <a:t>.</a:t>
            </a:r>
            <a:endParaRPr lang="cs-CZ" sz="2400" dirty="0"/>
          </a:p>
          <a:p>
            <a:pPr lvl="0">
              <a:buFontTx/>
              <a:buChar char="-"/>
            </a:pPr>
            <a:r>
              <a:rPr lang="cs-CZ" sz="2400" dirty="0" smtClean="0"/>
              <a:t>Do </a:t>
            </a:r>
            <a:r>
              <a:rPr lang="cs-CZ" sz="2400" dirty="0"/>
              <a:t>konce doby udržitelnosti projektu musí být znovu územní plán anebo změnu územního plánu vydán, včetně nabytí účinnosti</a:t>
            </a:r>
            <a:r>
              <a:rPr lang="cs-CZ" sz="2400" dirty="0" smtClean="0"/>
              <a:t>.</a:t>
            </a:r>
          </a:p>
          <a:p>
            <a:pPr marL="0" lvl="0" indent="0">
              <a:buNone/>
            </a:pPr>
            <a:endParaRPr lang="pl-PL" sz="2000" b="1" dirty="0"/>
          </a:p>
          <a:p>
            <a:pPr marL="0" indent="0" eaLnBrk="0" fontAlgn="base" hangingPunct="0">
              <a:lnSpc>
                <a:spcPct val="120000"/>
              </a:lnSpc>
              <a:spcBef>
                <a:spcPts val="0"/>
              </a:spcBef>
              <a:spcAft>
                <a:spcPct val="0"/>
              </a:spcAft>
              <a:buNone/>
            </a:pPr>
            <a:endParaRPr lang="cs-CZ" sz="2200" dirty="0" smtClean="0"/>
          </a:p>
          <a:p>
            <a:pPr marL="0" indent="0" eaLnBrk="0" fontAlgn="base" hangingPunct="0">
              <a:lnSpc>
                <a:spcPct val="170000"/>
              </a:lnSpc>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76</a:t>
            </a:fld>
            <a:endParaRPr lang="en-US" dirty="0"/>
          </a:p>
        </p:txBody>
      </p:sp>
    </p:spTree>
    <p:extLst>
      <p:ext uri="{BB962C8B-B14F-4D97-AF65-F5344CB8AC3E}">
        <p14:creationId xmlns:p14="http://schemas.microsoft.com/office/powerpoint/2010/main" val="39377304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790700"/>
            <a:ext cx="8229600" cy="4067175"/>
          </a:xfrm>
        </p:spPr>
        <p:txBody>
          <a:bodyPr>
            <a:normAutofit/>
          </a:bodyPr>
          <a:lstStyle/>
          <a:p>
            <a:pPr marL="0" indent="0" algn="ctr">
              <a:buNone/>
            </a:pPr>
            <a:r>
              <a:rPr lang="cs-CZ" dirty="0">
                <a:hlinkClick r:id="rId2"/>
              </a:rPr>
              <a:t>http://</a:t>
            </a:r>
            <a:r>
              <a:rPr lang="cs-CZ" dirty="0" smtClean="0">
                <a:hlinkClick r:id="rId2"/>
              </a:rPr>
              <a:t>www.dotaceeu.cz/irop</a:t>
            </a:r>
            <a:endParaRPr lang="cs-CZ" dirty="0" smtClean="0"/>
          </a:p>
          <a:p>
            <a:pPr marL="0" indent="0" algn="ctr">
              <a:buNone/>
            </a:pPr>
            <a:endParaRPr lang="cs-CZ" dirty="0"/>
          </a:p>
          <a:p>
            <a:pPr marL="0" indent="0" algn="ctr">
              <a:buNone/>
            </a:pPr>
            <a:r>
              <a:rPr lang="cs-CZ" dirty="0">
                <a:solidFill>
                  <a:srgbClr val="000000"/>
                </a:solidFill>
                <a:cs typeface="Myriad Pro"/>
              </a:rPr>
              <a:t/>
            </a:r>
            <a:br>
              <a:rPr lang="cs-CZ" dirty="0">
                <a:solidFill>
                  <a:srgbClr val="000000"/>
                </a:solidFill>
                <a:cs typeface="Myriad Pro"/>
              </a:rPr>
            </a:br>
            <a:r>
              <a:rPr lang="cs-CZ" dirty="0">
                <a:solidFill>
                  <a:srgbClr val="000000"/>
                </a:solidFill>
                <a:cs typeface="Myriad Pro"/>
              </a:rPr>
              <a:t/>
            </a:r>
            <a:br>
              <a:rPr lang="cs-CZ" dirty="0">
                <a:solidFill>
                  <a:srgbClr val="000000"/>
                </a:solidFill>
                <a:cs typeface="Myriad Pro"/>
              </a:rPr>
            </a:br>
            <a:endParaRPr lang="cs-CZ" dirty="0"/>
          </a:p>
        </p:txBody>
      </p:sp>
      <p:sp>
        <p:nvSpPr>
          <p:cNvPr id="5" name="Obdélník 4"/>
          <p:cNvSpPr/>
          <p:nvPr/>
        </p:nvSpPr>
        <p:spPr>
          <a:xfrm>
            <a:off x="934188" y="2430276"/>
            <a:ext cx="6896986" cy="3739485"/>
          </a:xfrm>
          <a:prstGeom prst="rect">
            <a:avLst/>
          </a:prstGeom>
        </p:spPr>
        <p:txBody>
          <a:bodyPr wrap="square">
            <a:spAutoFit/>
          </a:bodyPr>
          <a:lstStyle/>
          <a:p>
            <a:pPr algn="ctr">
              <a:lnSpc>
                <a:spcPct val="150000"/>
              </a:lnSpc>
            </a:pPr>
            <a:endParaRPr lang="cs-CZ" sz="2800" dirty="0" smtClean="0">
              <a:solidFill>
                <a:srgbClr val="000000"/>
              </a:solidFill>
              <a:latin typeface="Myriad Pro Black"/>
              <a:cs typeface="Myriad Pro Black"/>
            </a:endParaRPr>
          </a:p>
          <a:p>
            <a:pPr algn="ctr">
              <a:lnSpc>
                <a:spcPct val="150000"/>
              </a:lnSpc>
            </a:pPr>
            <a:r>
              <a:rPr lang="cs-CZ" sz="2800" dirty="0" smtClean="0">
                <a:solidFill>
                  <a:srgbClr val="000000"/>
                </a:solidFill>
                <a:latin typeface="Myriad Pro Black"/>
                <a:cs typeface="Myriad Pro Black"/>
              </a:rPr>
              <a:t>DĚKUJEME VÁM ZA POZORNOST</a:t>
            </a:r>
            <a:r>
              <a:rPr lang="cs-CZ" sz="2800" b="1" dirty="0" smtClean="0">
                <a:solidFill>
                  <a:srgbClr val="000000"/>
                </a:solidFill>
                <a:cs typeface="Myriad Pro"/>
              </a:rPr>
              <a:t/>
            </a:r>
            <a:br>
              <a:rPr lang="cs-CZ" sz="2800" b="1" dirty="0" smtClean="0">
                <a:solidFill>
                  <a:srgbClr val="000000"/>
                </a:solidFill>
                <a:cs typeface="Myriad Pro"/>
              </a:rPr>
            </a:br>
            <a:r>
              <a:rPr lang="cs-CZ" dirty="0" smtClean="0">
                <a:solidFill>
                  <a:srgbClr val="000000"/>
                </a:solidFill>
                <a:cs typeface="Myriad Pro"/>
              </a:rPr>
              <a:t/>
            </a:r>
            <a:br>
              <a:rPr lang="cs-CZ" dirty="0" smtClean="0">
                <a:solidFill>
                  <a:srgbClr val="000000"/>
                </a:solidFill>
                <a:cs typeface="Myriad Pro"/>
              </a:rPr>
            </a:br>
            <a:r>
              <a:rPr lang="pl-PL" sz="2800" dirty="0">
                <a:solidFill>
                  <a:srgbClr val="000000"/>
                </a:solidFill>
                <a:latin typeface="Myriad Pro"/>
                <a:cs typeface="Myriad Pro"/>
              </a:rPr>
              <a:t>V případě dotazů nás kontaktujte na </a:t>
            </a:r>
          </a:p>
          <a:p>
            <a:pPr algn="ctr">
              <a:lnSpc>
                <a:spcPct val="150000"/>
              </a:lnSpc>
            </a:pPr>
            <a:r>
              <a:rPr lang="pl-PL" sz="2800" dirty="0">
                <a:solidFill>
                  <a:srgbClr val="000000"/>
                </a:solidFill>
                <a:latin typeface="Myriad Pro"/>
                <a:cs typeface="Myriad Pro"/>
              </a:rPr>
              <a:t>irop@mmr.cz </a:t>
            </a:r>
            <a:endParaRPr lang="pl-PL" sz="2800" dirty="0" smtClean="0">
              <a:solidFill>
                <a:srgbClr val="000000"/>
              </a:solidFill>
              <a:latin typeface="Myriad Pro"/>
              <a:cs typeface="Myriad Pro"/>
            </a:endParaRPr>
          </a:p>
          <a:p>
            <a:pPr algn="ctr">
              <a:lnSpc>
                <a:spcPct val="150000"/>
              </a:lnSpc>
            </a:pPr>
            <a:endParaRPr lang="pl-PL" sz="2800" dirty="0">
              <a:solidFill>
                <a:srgbClr val="000000"/>
              </a:solidFill>
              <a:latin typeface="Myriad Pro"/>
              <a:cs typeface="Myriad Pro"/>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77</a:t>
            </a:fld>
            <a:endParaRPr lang="en-US" dirty="0"/>
          </a:p>
        </p:txBody>
      </p:sp>
    </p:spTree>
    <p:extLst>
      <p:ext uri="{BB962C8B-B14F-4D97-AF65-F5344CB8AC3E}">
        <p14:creationId xmlns:p14="http://schemas.microsoft.com/office/powerpoint/2010/main" val="18275413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smtClean="0"/>
              <a:t>2. </a:t>
            </a:r>
            <a:r>
              <a:rPr lang="cs-CZ" dirty="0"/>
              <a:t>výzva IROP – Územní </a:t>
            </a:r>
            <a:r>
              <a:rPr lang="cs-CZ" dirty="0" smtClean="0"/>
              <a:t>plány</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78</a:t>
            </a:fld>
            <a:endParaRPr lang="en-US" dirty="0"/>
          </a:p>
        </p:txBody>
      </p:sp>
      <p:sp>
        <p:nvSpPr>
          <p:cNvPr id="3" name="TextovéPole 2"/>
          <p:cNvSpPr txBox="1"/>
          <p:nvPr/>
        </p:nvSpPr>
        <p:spPr>
          <a:xfrm>
            <a:off x="6531" y="3429000"/>
            <a:ext cx="9137469" cy="830997"/>
          </a:xfrm>
          <a:prstGeom prst="rect">
            <a:avLst/>
          </a:prstGeom>
          <a:noFill/>
        </p:spPr>
        <p:txBody>
          <a:bodyPr wrap="square" rtlCol="0">
            <a:spAutoFit/>
          </a:bodyPr>
          <a:lstStyle/>
          <a:p>
            <a:pPr algn="ctr"/>
            <a:r>
              <a:rPr lang="cs-CZ" sz="2400" b="1" dirty="0" smtClean="0"/>
              <a:t>Kompletní prezentace k výzvě</a:t>
            </a:r>
          </a:p>
          <a:p>
            <a:pPr algn="ctr"/>
            <a:r>
              <a:rPr lang="cs-CZ" sz="2400" b="1" dirty="0" smtClean="0"/>
              <a:t> (1. aktualizaci Specifických pravidel ze dne 14. 9. 2015)</a:t>
            </a:r>
            <a:endParaRPr lang="cs-CZ" sz="2400" b="1" dirty="0"/>
          </a:p>
        </p:txBody>
      </p:sp>
    </p:spTree>
    <p:extLst>
      <p:ext uri="{BB962C8B-B14F-4D97-AF65-F5344CB8AC3E}">
        <p14:creationId xmlns:p14="http://schemas.microsoft.com/office/powerpoint/2010/main" val="31170504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199" y="942975"/>
            <a:ext cx="8315325" cy="5400675"/>
          </a:xfrm>
        </p:spPr>
        <p:txBody>
          <a:bodyPr>
            <a:normAutofit/>
          </a:bodyPr>
          <a:lstStyle/>
          <a:p>
            <a:pPr marL="0" indent="0" eaLnBrk="0" fontAlgn="base" hangingPunct="0">
              <a:lnSpc>
                <a:spcPct val="120000"/>
              </a:lnSpc>
              <a:spcBef>
                <a:spcPts val="0"/>
              </a:spcBef>
              <a:spcAft>
                <a:spcPct val="0"/>
              </a:spcAft>
              <a:buNone/>
            </a:pPr>
            <a:r>
              <a:rPr lang="cs-CZ" sz="2200" dirty="0" smtClean="0"/>
              <a:t>Vyhlášení výzvy: 	</a:t>
            </a:r>
            <a:r>
              <a:rPr lang="cs-CZ" sz="2200" b="1" dirty="0" smtClean="0"/>
              <a:t>31. 7. 2015</a:t>
            </a:r>
          </a:p>
          <a:p>
            <a:pPr marL="0" indent="0" eaLnBrk="0" fontAlgn="base" hangingPunct="0">
              <a:lnSpc>
                <a:spcPct val="120000"/>
              </a:lnSpc>
              <a:spcBef>
                <a:spcPts val="0"/>
              </a:spcBef>
              <a:spcAft>
                <a:spcPct val="0"/>
              </a:spcAft>
              <a:buNone/>
            </a:pPr>
            <a:r>
              <a:rPr lang="cs-CZ" sz="2200" dirty="0" smtClean="0"/>
              <a:t>Příjem žádostí: 	od </a:t>
            </a:r>
            <a:r>
              <a:rPr lang="cs-CZ" sz="2200" b="1" dirty="0" smtClean="0"/>
              <a:t>14. 9. 2015 </a:t>
            </a:r>
            <a:r>
              <a:rPr lang="cs-CZ" sz="2200" dirty="0" smtClean="0"/>
              <a:t>do  </a:t>
            </a:r>
            <a:r>
              <a:rPr lang="cs-CZ" sz="2200" b="1" dirty="0" smtClean="0"/>
              <a:t>31. 3. 2017, příjem může být </a:t>
            </a:r>
            <a:r>
              <a:rPr lang="cs-CZ" sz="2200" b="1" dirty="0"/>
              <a:t>při vyčerpání </a:t>
            </a:r>
            <a:r>
              <a:rPr lang="cs-CZ" sz="2200" b="1" dirty="0" smtClean="0"/>
              <a:t>alokace ukončen dříve.</a:t>
            </a:r>
          </a:p>
          <a:p>
            <a:pPr marL="0" indent="0" eaLnBrk="0" fontAlgn="base" hangingPunct="0">
              <a:lnSpc>
                <a:spcPct val="120000"/>
              </a:lnSpc>
              <a:spcBef>
                <a:spcPts val="0"/>
              </a:spcBef>
              <a:spcAft>
                <a:spcPct val="0"/>
              </a:spcAft>
              <a:buNone/>
            </a:pPr>
            <a:endParaRPr lang="cs-CZ" sz="2200" b="1" dirty="0" smtClean="0"/>
          </a:p>
          <a:p>
            <a:pPr marL="0" indent="0" eaLnBrk="0" fontAlgn="base" hangingPunct="0">
              <a:lnSpc>
                <a:spcPct val="120000"/>
              </a:lnSpc>
              <a:spcBef>
                <a:spcPts val="0"/>
              </a:spcBef>
              <a:spcAft>
                <a:spcPct val="0"/>
              </a:spcAft>
              <a:buNone/>
            </a:pPr>
            <a:r>
              <a:rPr lang="cs-CZ" sz="2200" b="1" dirty="0" smtClean="0"/>
              <a:t>Aktualizace pravidel: 14. 9. 2015 – verze 1.1</a:t>
            </a:r>
          </a:p>
          <a:p>
            <a:pPr marL="0" indent="0" eaLnBrk="0" fontAlgn="base" hangingPunct="0">
              <a:lnSpc>
                <a:spcPct val="120000"/>
              </a:lnSpc>
              <a:spcBef>
                <a:spcPts val="0"/>
              </a:spcBef>
              <a:spcAft>
                <a:spcPct val="0"/>
              </a:spcAft>
              <a:buNone/>
            </a:pPr>
            <a:endParaRPr lang="cs-CZ" sz="2200" b="1" dirty="0"/>
          </a:p>
          <a:p>
            <a:pPr marL="0" indent="0" eaLnBrk="0" fontAlgn="base" hangingPunct="0">
              <a:lnSpc>
                <a:spcPct val="120000"/>
              </a:lnSpc>
              <a:spcBef>
                <a:spcPts val="0"/>
              </a:spcBef>
              <a:spcAft>
                <a:spcPct val="0"/>
              </a:spcAft>
              <a:buNone/>
            </a:pPr>
            <a:r>
              <a:rPr lang="cs-CZ" sz="2200" dirty="0" smtClean="0"/>
              <a:t>Průběžná výzva – hodnocení projektů probíhá průběžně podle data podání žádosti</a:t>
            </a:r>
          </a:p>
          <a:p>
            <a:pPr marL="0" indent="0" eaLnBrk="0" fontAlgn="base" hangingPunct="0">
              <a:lnSpc>
                <a:spcPct val="120000"/>
              </a:lnSpc>
              <a:spcBef>
                <a:spcPts val="0"/>
              </a:spcBef>
              <a:spcAft>
                <a:spcPct val="0"/>
              </a:spcAft>
              <a:buNone/>
            </a:pPr>
            <a:endParaRPr lang="cs-CZ" sz="2200" dirty="0" smtClean="0"/>
          </a:p>
          <a:p>
            <a:pPr marL="0" indent="0" eaLnBrk="0" fontAlgn="base" hangingPunct="0">
              <a:lnSpc>
                <a:spcPct val="120000"/>
              </a:lnSpc>
              <a:spcBef>
                <a:spcPts val="0"/>
              </a:spcBef>
              <a:spcAft>
                <a:spcPct val="0"/>
              </a:spcAft>
              <a:buNone/>
            </a:pPr>
            <a:r>
              <a:rPr lang="cs-CZ" sz="2200" dirty="0" smtClean="0"/>
              <a:t>Datum zahájení realizace projektu: 	od</a:t>
            </a:r>
            <a:r>
              <a:rPr lang="cs-CZ" sz="2200" b="1" dirty="0" smtClean="0"/>
              <a:t> 1. 1. 2014</a:t>
            </a:r>
          </a:p>
          <a:p>
            <a:pPr marL="0" indent="0" eaLnBrk="0" fontAlgn="base" hangingPunct="0">
              <a:lnSpc>
                <a:spcPct val="120000"/>
              </a:lnSpc>
              <a:spcBef>
                <a:spcPts val="0"/>
              </a:spcBef>
              <a:spcAft>
                <a:spcPct val="0"/>
              </a:spcAft>
              <a:buNone/>
            </a:pPr>
            <a:r>
              <a:rPr lang="cs-CZ" sz="2200" dirty="0" smtClean="0"/>
              <a:t>Datum ukončení realizace projektu: 	do</a:t>
            </a:r>
            <a:r>
              <a:rPr lang="cs-CZ" sz="2200" b="1" dirty="0" smtClean="0"/>
              <a:t> 31. 12. 2019</a:t>
            </a:r>
          </a:p>
          <a:p>
            <a:pPr eaLnBrk="0" fontAlgn="base" hangingPunct="0">
              <a:lnSpc>
                <a:spcPct val="120000"/>
              </a:lnSpc>
              <a:spcBef>
                <a:spcPts val="0"/>
              </a:spcBef>
              <a:spcAft>
                <a:spcPct val="0"/>
              </a:spcAft>
              <a:buFontTx/>
              <a:buChar char="-"/>
            </a:pPr>
            <a:r>
              <a:rPr lang="cs-CZ" sz="2200" dirty="0" smtClean="0"/>
              <a:t>projekt </a:t>
            </a:r>
            <a:r>
              <a:rPr lang="cs-CZ" sz="2200" dirty="0"/>
              <a:t>nesmí být ukončena před datem podání žádosti o </a:t>
            </a:r>
            <a:r>
              <a:rPr lang="cs-CZ" sz="2200" dirty="0" smtClean="0"/>
              <a:t>podporu</a:t>
            </a:r>
          </a:p>
          <a:p>
            <a:pPr marL="0" indent="0" eaLnBrk="0" fontAlgn="base" hangingPunct="0">
              <a:lnSpc>
                <a:spcPct val="170000"/>
              </a:lnSpc>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79</a:t>
            </a:fld>
            <a:endParaRPr lang="en-US" dirty="0"/>
          </a:p>
        </p:txBody>
      </p:sp>
    </p:spTree>
    <p:extLst>
      <p:ext uri="{BB962C8B-B14F-4D97-AF65-F5344CB8AC3E}">
        <p14:creationId xmlns:p14="http://schemas.microsoft.com/office/powerpoint/2010/main" val="748237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smtClean="0"/>
              <a:t>Strukt</a:t>
            </a:r>
            <a:r>
              <a:rPr lang="cs-CZ" dirty="0" smtClean="0"/>
              <a:t>U</a:t>
            </a:r>
            <a:r>
              <a:rPr lang="en-US" dirty="0" smtClean="0"/>
              <a:t>ra </a:t>
            </a:r>
            <a:r>
              <a:rPr lang="en-US" dirty="0"/>
              <a:t>IROP</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9" name="Zástupný symbol pro obsah 3"/>
          <p:cNvGraphicFramePr>
            <a:graphicFrameLocks/>
          </p:cNvGraphicFramePr>
          <p:nvPr>
            <p:extLst>
              <p:ext uri="{D42A27DB-BD31-4B8C-83A1-F6EECF244321}">
                <p14:modId xmlns:p14="http://schemas.microsoft.com/office/powerpoint/2010/main" val="1508256879"/>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CA6B5227-2C6F-B94D-9D8F-826F9170706D}" type="slidenum">
              <a:rPr lang="en-US" smtClean="0"/>
              <a:t>8</a:t>
            </a:fld>
            <a:endParaRPr lang="en-US" dirty="0"/>
          </a:p>
        </p:txBody>
      </p:sp>
    </p:spTree>
    <p:extLst>
      <p:ext uri="{BB962C8B-B14F-4D97-AF65-F5344CB8AC3E}">
        <p14:creationId xmlns:p14="http://schemas.microsoft.com/office/powerpoint/2010/main" val="25921011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a:bodyPr>
          <a:lstStyle/>
          <a:p>
            <a:pPr marL="0" indent="0" eaLnBrk="0" fontAlgn="base" hangingPunct="0">
              <a:lnSpc>
                <a:spcPct val="150000"/>
              </a:lnSpc>
              <a:spcAft>
                <a:spcPct val="0"/>
              </a:spcAft>
              <a:buNone/>
            </a:pPr>
            <a:r>
              <a:rPr lang="pl-PL" sz="2200" b="1" dirty="0" smtClean="0"/>
              <a:t>Podporované aktivity: 	</a:t>
            </a:r>
            <a:r>
              <a:rPr lang="pl-PL" sz="2200" dirty="0" smtClean="0"/>
              <a:t>a) zpracování územních plánů</a:t>
            </a:r>
          </a:p>
          <a:p>
            <a:pPr marL="0" indent="0" eaLnBrk="0" fontAlgn="base" hangingPunct="0">
              <a:lnSpc>
                <a:spcPct val="150000"/>
              </a:lnSpc>
              <a:spcAft>
                <a:spcPct val="0"/>
              </a:spcAft>
              <a:buNone/>
            </a:pPr>
            <a:r>
              <a:rPr lang="pl-PL" sz="2200" b="1" dirty="0"/>
              <a:t>	</a:t>
            </a:r>
            <a:r>
              <a:rPr lang="pl-PL" sz="2200" b="1" dirty="0" smtClean="0"/>
              <a:t>					</a:t>
            </a:r>
            <a:r>
              <a:rPr lang="pl-PL" sz="2200" dirty="0" smtClean="0"/>
              <a:t>b) zpracování změn územních plánů</a:t>
            </a:r>
          </a:p>
          <a:p>
            <a:pPr marL="0" indent="0" eaLnBrk="0" fontAlgn="base" hangingPunct="0">
              <a:lnSpc>
                <a:spcPct val="150000"/>
              </a:lnSpc>
              <a:spcAft>
                <a:spcPct val="0"/>
              </a:spcAft>
              <a:buNone/>
            </a:pPr>
            <a:r>
              <a:rPr lang="cs-CZ" sz="2200" b="1" dirty="0" smtClean="0"/>
              <a:t>Oprávnění žadatelé: </a:t>
            </a:r>
            <a:r>
              <a:rPr lang="cs-CZ" sz="2200" dirty="0" smtClean="0"/>
              <a:t>obce </a:t>
            </a:r>
            <a:r>
              <a:rPr lang="cs-CZ" sz="2200" dirty="0"/>
              <a:t>s </a:t>
            </a:r>
            <a:r>
              <a:rPr lang="cs-CZ" sz="2200" dirty="0" smtClean="0"/>
              <a:t>rozšířenou působností</a:t>
            </a:r>
          </a:p>
          <a:p>
            <a:pPr marL="0" indent="0" eaLnBrk="0" fontAlgn="base" hangingPunct="0">
              <a:lnSpc>
                <a:spcPct val="150000"/>
              </a:lnSpc>
              <a:spcAft>
                <a:spcPct val="0"/>
              </a:spcAft>
              <a:buNone/>
            </a:pPr>
            <a:r>
              <a:rPr lang="cs-CZ" sz="2200" b="1" dirty="0" smtClean="0"/>
              <a:t>Území realizace: </a:t>
            </a:r>
            <a:r>
              <a:rPr lang="cs-CZ" sz="2200" dirty="0" smtClean="0"/>
              <a:t>území obce s rozšířenou působností</a:t>
            </a:r>
          </a:p>
          <a:p>
            <a:pPr marL="0" indent="0" eaLnBrk="0" fontAlgn="base" hangingPunct="0">
              <a:lnSpc>
                <a:spcPct val="150000"/>
              </a:lnSpc>
              <a:spcAft>
                <a:spcPct val="0"/>
              </a:spcAft>
              <a:buNone/>
            </a:pPr>
            <a:r>
              <a:rPr lang="cs-CZ" sz="2200" b="1" dirty="0" smtClean="0"/>
              <a:t>Smlouvy </a:t>
            </a:r>
            <a:r>
              <a:rPr lang="cs-CZ" sz="2200" b="1" dirty="0"/>
              <a:t>s </a:t>
            </a:r>
            <a:r>
              <a:rPr lang="cs-CZ" sz="2200" b="1" dirty="0" smtClean="0"/>
              <a:t>dodavateli</a:t>
            </a:r>
            <a:r>
              <a:rPr lang="cs-CZ" sz="2200" dirty="0" smtClean="0"/>
              <a:t> jsou podmínkou </a:t>
            </a:r>
            <a:r>
              <a:rPr lang="cs-CZ" sz="2200" dirty="0"/>
              <a:t>pro podání </a:t>
            </a:r>
            <a:r>
              <a:rPr lang="cs-CZ" sz="2200" dirty="0" smtClean="0"/>
              <a:t>žádosti o podporu.</a:t>
            </a:r>
          </a:p>
          <a:p>
            <a:pPr eaLnBrk="0" fontAlgn="base" hangingPunct="0">
              <a:lnSpc>
                <a:spcPct val="150000"/>
              </a:lnSpc>
              <a:spcAft>
                <a:spcPct val="0"/>
              </a:spcAft>
            </a:pPr>
            <a:r>
              <a:rPr lang="cs-CZ" sz="2200" dirty="0"/>
              <a:t>Nemohou být podpořeny nové územní plány obcí s rozšířenou působností, které měly územní plán financovaný z oblasti intervence 5.3  IOP, jestliže dosud neuběhla </a:t>
            </a:r>
            <a:r>
              <a:rPr lang="cs-CZ" sz="2200" b="1" dirty="0"/>
              <a:t>pětiletá doba udržitelnosti projektu z </a:t>
            </a:r>
            <a:r>
              <a:rPr lang="cs-CZ" sz="2200" b="1" dirty="0" smtClean="0"/>
              <a:t>IOP</a:t>
            </a:r>
            <a:r>
              <a:rPr lang="cs-CZ" sz="2200" dirty="0" smtClean="0"/>
              <a:t>; změny ÚP mohou být podpořeny.</a:t>
            </a:r>
            <a:r>
              <a:rPr lang="cs-CZ" sz="2200" b="1" dirty="0" smtClean="0"/>
              <a:t>	 </a:t>
            </a:r>
            <a:endParaRPr lang="cs-CZ" sz="2200" dirty="0"/>
          </a:p>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80</a:t>
            </a:fld>
            <a:endParaRPr lang="en-US" dirty="0"/>
          </a:p>
        </p:txBody>
      </p:sp>
    </p:spTree>
    <p:extLst>
      <p:ext uri="{BB962C8B-B14F-4D97-AF65-F5344CB8AC3E}">
        <p14:creationId xmlns:p14="http://schemas.microsoft.com/office/powerpoint/2010/main" val="21495239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81</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3362530588"/>
              </p:ext>
            </p:extLst>
          </p:nvPr>
        </p:nvGraphicFramePr>
        <p:xfrm>
          <a:off x="857251" y="1054100"/>
          <a:ext cx="7353300" cy="2560320"/>
        </p:xfrm>
        <a:graphic>
          <a:graphicData uri="http://schemas.openxmlformats.org/drawingml/2006/table">
            <a:tbl>
              <a:tblPr firstRow="1" bandRow="1">
                <a:tableStyleId>{5C22544A-7EE6-4342-B048-85BDC9FD1C3A}</a:tableStyleId>
              </a:tblPr>
              <a:tblGrid>
                <a:gridCol w="3543299"/>
                <a:gridCol w="1921173"/>
                <a:gridCol w="188882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2200" b="1" dirty="0" smtClean="0"/>
                        <a:t>Alokace výzvy</a:t>
                      </a:r>
                    </a:p>
                  </a:txBody>
                  <a:tcPr/>
                </a:tc>
                <a:tc>
                  <a:txBody>
                    <a:bodyPr/>
                    <a:lstStyle/>
                    <a:p>
                      <a:pPr algn="r"/>
                      <a:r>
                        <a:rPr lang="cs-CZ" sz="2200" dirty="0" smtClean="0"/>
                        <a:t>Kč</a:t>
                      </a:r>
                      <a:r>
                        <a:rPr lang="cs-CZ" sz="2200" baseline="0" dirty="0" smtClean="0"/>
                        <a:t> v mil.</a:t>
                      </a:r>
                      <a:endParaRPr lang="cs-CZ" sz="2200" dirty="0"/>
                    </a:p>
                  </a:txBody>
                  <a:tcPr/>
                </a:tc>
                <a:tc>
                  <a:txBody>
                    <a:bodyPr/>
                    <a:lstStyle/>
                    <a:p>
                      <a:pPr algn="r"/>
                      <a:r>
                        <a:rPr lang="cs-CZ" sz="2200" dirty="0" smtClean="0"/>
                        <a:t>%</a:t>
                      </a:r>
                      <a:endParaRPr lang="cs-CZ" sz="2200" dirty="0"/>
                    </a:p>
                  </a:txBody>
                  <a:tcPr/>
                </a:tc>
              </a:tr>
              <a:tr h="370840">
                <a:tc>
                  <a:txBody>
                    <a:bodyPr/>
                    <a:lstStyle/>
                    <a:p>
                      <a:r>
                        <a:rPr lang="cs-CZ" sz="2200" dirty="0" smtClean="0"/>
                        <a:t>EFRR</a:t>
                      </a:r>
                      <a:endParaRPr lang="cs-CZ" sz="2200" dirty="0"/>
                    </a:p>
                  </a:txBody>
                  <a:tcPr/>
                </a:tc>
                <a:tc>
                  <a:txBody>
                    <a:bodyPr/>
                    <a:lstStyle/>
                    <a:p>
                      <a:pPr algn="r"/>
                      <a:r>
                        <a:rPr lang="cs-CZ" sz="2200" dirty="0" smtClean="0"/>
                        <a:t>535,5</a:t>
                      </a:r>
                      <a:endParaRPr lang="cs-CZ" sz="2200" dirty="0"/>
                    </a:p>
                  </a:txBody>
                  <a:tcPr/>
                </a:tc>
                <a:tc>
                  <a:txBody>
                    <a:bodyPr/>
                    <a:lstStyle/>
                    <a:p>
                      <a:pPr algn="r"/>
                      <a:r>
                        <a:rPr lang="cs-CZ" sz="2200" dirty="0" smtClean="0"/>
                        <a:t>85</a:t>
                      </a:r>
                      <a:endParaRPr lang="cs-CZ" sz="2200" dirty="0"/>
                    </a:p>
                  </a:txBody>
                  <a:tcPr/>
                </a:tc>
              </a:tr>
              <a:tr h="370840">
                <a:tc>
                  <a:txBody>
                    <a:bodyPr/>
                    <a:lstStyle/>
                    <a:p>
                      <a:r>
                        <a:rPr lang="cs-CZ" sz="2200" dirty="0" smtClean="0"/>
                        <a:t>národní</a:t>
                      </a:r>
                      <a:r>
                        <a:rPr lang="cs-CZ" sz="2200" baseline="0" dirty="0" smtClean="0"/>
                        <a:t> spolufinancování</a:t>
                      </a:r>
                      <a:endParaRPr lang="cs-CZ" sz="2200" dirty="0"/>
                    </a:p>
                  </a:txBody>
                  <a:tcPr/>
                </a:tc>
                <a:tc>
                  <a:txBody>
                    <a:bodyPr/>
                    <a:lstStyle/>
                    <a:p>
                      <a:pPr algn="r"/>
                      <a:r>
                        <a:rPr lang="cs-CZ" sz="2200" dirty="0" smtClean="0"/>
                        <a:t>94,5</a:t>
                      </a:r>
                      <a:endParaRPr lang="cs-CZ" sz="2200" dirty="0"/>
                    </a:p>
                  </a:txBody>
                  <a:tcPr/>
                </a:tc>
                <a:tc>
                  <a:txBody>
                    <a:bodyPr/>
                    <a:lstStyle/>
                    <a:p>
                      <a:pPr algn="r"/>
                      <a:r>
                        <a:rPr lang="cs-CZ" sz="2200" dirty="0" smtClean="0"/>
                        <a:t>15</a:t>
                      </a:r>
                      <a:endParaRPr lang="cs-CZ" sz="2200" dirty="0"/>
                    </a:p>
                  </a:txBody>
                  <a:tcPr/>
                </a:tc>
              </a:tr>
              <a:tr h="370840">
                <a:tc>
                  <a:txBody>
                    <a:bodyPr/>
                    <a:lstStyle/>
                    <a:p>
                      <a:pPr marL="285750" indent="-285750">
                        <a:buFont typeface="Arial" panose="020B0604020202020204" pitchFamily="34" charset="0"/>
                        <a:buChar char="•"/>
                      </a:pPr>
                      <a:r>
                        <a:rPr lang="cs-CZ" sz="2200" dirty="0" smtClean="0"/>
                        <a:t>státní rozpočet</a:t>
                      </a:r>
                      <a:endParaRPr lang="cs-CZ" sz="2200" dirty="0"/>
                    </a:p>
                  </a:txBody>
                  <a:tcPr/>
                </a:tc>
                <a:tc>
                  <a:txBody>
                    <a:bodyPr/>
                    <a:lstStyle/>
                    <a:p>
                      <a:pPr algn="r"/>
                      <a:r>
                        <a:rPr lang="cs-CZ" sz="2200" dirty="0" smtClean="0"/>
                        <a:t>31,5</a:t>
                      </a:r>
                      <a:endParaRPr lang="cs-CZ" sz="2200" dirty="0"/>
                    </a:p>
                  </a:txBody>
                  <a:tcPr/>
                </a:tc>
                <a:tc>
                  <a:txBody>
                    <a:bodyPr/>
                    <a:lstStyle/>
                    <a:p>
                      <a:pPr algn="r"/>
                      <a:r>
                        <a:rPr lang="cs-CZ" sz="2200" dirty="0" smtClean="0"/>
                        <a:t>5</a:t>
                      </a:r>
                      <a:endParaRPr lang="cs-CZ" sz="2200" dirty="0"/>
                    </a:p>
                  </a:txBody>
                  <a:tcPr/>
                </a:tc>
              </a:tr>
              <a:tr h="370840">
                <a:tc>
                  <a:txBody>
                    <a:bodyPr/>
                    <a:lstStyle/>
                    <a:p>
                      <a:pPr marL="285750" indent="-285750">
                        <a:buFont typeface="Arial" panose="020B0604020202020204" pitchFamily="34" charset="0"/>
                        <a:buChar char="•"/>
                      </a:pPr>
                      <a:r>
                        <a:rPr lang="cs-CZ" sz="2200" dirty="0" smtClean="0"/>
                        <a:t>příjemce</a:t>
                      </a:r>
                      <a:endParaRPr lang="cs-CZ" sz="2200" dirty="0"/>
                    </a:p>
                  </a:txBody>
                  <a:tcPr/>
                </a:tc>
                <a:tc>
                  <a:txBody>
                    <a:bodyPr/>
                    <a:lstStyle/>
                    <a:p>
                      <a:pPr algn="r"/>
                      <a:r>
                        <a:rPr lang="cs-CZ" sz="2200" dirty="0" smtClean="0"/>
                        <a:t>63</a:t>
                      </a:r>
                      <a:endParaRPr lang="cs-CZ" sz="2200" dirty="0"/>
                    </a:p>
                  </a:txBody>
                  <a:tcPr/>
                </a:tc>
                <a:tc>
                  <a:txBody>
                    <a:bodyPr/>
                    <a:lstStyle/>
                    <a:p>
                      <a:pPr algn="r"/>
                      <a:r>
                        <a:rPr lang="cs-CZ" sz="2200" dirty="0" smtClean="0"/>
                        <a:t>10</a:t>
                      </a:r>
                      <a:endParaRPr lang="cs-CZ" sz="2200" dirty="0"/>
                    </a:p>
                  </a:txBody>
                  <a:tcPr/>
                </a:tc>
              </a:tr>
              <a:tr h="370840">
                <a:tc>
                  <a:txBody>
                    <a:bodyPr/>
                    <a:lstStyle/>
                    <a:p>
                      <a:r>
                        <a:rPr lang="cs-CZ" sz="2200" dirty="0" smtClean="0"/>
                        <a:t>celkem</a:t>
                      </a:r>
                      <a:endParaRPr lang="cs-CZ" sz="2200" dirty="0"/>
                    </a:p>
                  </a:txBody>
                  <a:tcPr/>
                </a:tc>
                <a:tc>
                  <a:txBody>
                    <a:bodyPr/>
                    <a:lstStyle/>
                    <a:p>
                      <a:pPr algn="r"/>
                      <a:r>
                        <a:rPr lang="cs-CZ" sz="2200" dirty="0" smtClean="0"/>
                        <a:t>630</a:t>
                      </a:r>
                      <a:endParaRPr lang="cs-CZ" sz="2200" dirty="0"/>
                    </a:p>
                  </a:txBody>
                  <a:tcPr/>
                </a:tc>
                <a:tc>
                  <a:txBody>
                    <a:bodyPr/>
                    <a:lstStyle/>
                    <a:p>
                      <a:pPr algn="r"/>
                      <a:r>
                        <a:rPr lang="cs-CZ" sz="2200" dirty="0" smtClean="0"/>
                        <a:t>100</a:t>
                      </a:r>
                      <a:endParaRPr lang="cs-CZ" sz="2200" dirty="0"/>
                    </a:p>
                  </a:txBody>
                  <a:tcPr/>
                </a:tc>
              </a:tr>
            </a:tbl>
          </a:graphicData>
        </a:graphic>
      </p:graphicFrame>
      <p:sp>
        <p:nvSpPr>
          <p:cNvPr id="7" name="TextovéPole 6"/>
          <p:cNvSpPr txBox="1"/>
          <p:nvPr/>
        </p:nvSpPr>
        <p:spPr>
          <a:xfrm>
            <a:off x="762000" y="3743325"/>
            <a:ext cx="7581900" cy="2631490"/>
          </a:xfrm>
          <a:prstGeom prst="rect">
            <a:avLst/>
          </a:prstGeom>
          <a:noFill/>
        </p:spPr>
        <p:txBody>
          <a:bodyPr wrap="square" rtlCol="0">
            <a:spAutoFit/>
          </a:bodyPr>
          <a:lstStyle/>
          <a:p>
            <a:pPr>
              <a:lnSpc>
                <a:spcPct val="150000"/>
              </a:lnSpc>
            </a:pPr>
            <a:r>
              <a:rPr lang="cs-CZ" sz="2200" b="1" dirty="0" smtClean="0">
                <a:latin typeface="Myriad Pro"/>
              </a:rPr>
              <a:t>Výše celkových způsobilých výdajů</a:t>
            </a:r>
          </a:p>
          <a:p>
            <a:pPr marL="342900" indent="-342900">
              <a:lnSpc>
                <a:spcPct val="150000"/>
              </a:lnSpc>
              <a:buFont typeface="Arial" panose="020B0604020202020204" pitchFamily="34" charset="0"/>
              <a:buChar char="•"/>
            </a:pPr>
            <a:r>
              <a:rPr lang="cs-CZ" sz="2200" dirty="0" smtClean="0">
                <a:latin typeface="Myriad Pro"/>
              </a:rPr>
              <a:t>Minimální -	450 000 Kč na pořízení územního plánu</a:t>
            </a:r>
          </a:p>
          <a:p>
            <a:pPr>
              <a:lnSpc>
                <a:spcPct val="150000"/>
              </a:lnSpc>
            </a:pPr>
            <a:r>
              <a:rPr lang="cs-CZ" sz="2200" dirty="0" smtClean="0">
                <a:latin typeface="Myriad Pro"/>
              </a:rPr>
              <a:t>				250 000 Kč na změnu územního plánu</a:t>
            </a:r>
          </a:p>
          <a:p>
            <a:pPr marL="342900" indent="-342900">
              <a:lnSpc>
                <a:spcPct val="150000"/>
              </a:lnSpc>
              <a:buFont typeface="Arial" panose="020B0604020202020204" pitchFamily="34" charset="0"/>
              <a:buChar char="•"/>
            </a:pPr>
            <a:r>
              <a:rPr lang="cs-CZ" sz="2200" dirty="0" smtClean="0">
                <a:latin typeface="Myriad Pro"/>
              </a:rPr>
              <a:t>Maximální -	není stanovena</a:t>
            </a:r>
          </a:p>
          <a:p>
            <a:pPr lvl="3">
              <a:lnSpc>
                <a:spcPct val="150000"/>
              </a:lnSpc>
            </a:pPr>
            <a:r>
              <a:rPr lang="cs-CZ" sz="2200" dirty="0" smtClean="0"/>
              <a:t>			</a:t>
            </a:r>
          </a:p>
        </p:txBody>
      </p:sp>
    </p:spTree>
    <p:extLst>
      <p:ext uri="{BB962C8B-B14F-4D97-AF65-F5344CB8AC3E}">
        <p14:creationId xmlns:p14="http://schemas.microsoft.com/office/powerpoint/2010/main" val="41993934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19175"/>
            <a:ext cx="8229600" cy="5337175"/>
          </a:xfrm>
        </p:spPr>
        <p:txBody>
          <a:bodyPr>
            <a:noAutofit/>
          </a:bodyPr>
          <a:lstStyle/>
          <a:p>
            <a:pPr marL="0" indent="0">
              <a:buNone/>
            </a:pPr>
            <a:r>
              <a:rPr lang="cs-CZ" sz="2200" dirty="0" smtClean="0"/>
              <a:t>Datum </a:t>
            </a:r>
            <a:r>
              <a:rPr lang="cs-CZ" sz="2200" dirty="0"/>
              <a:t>zahájení realizace </a:t>
            </a:r>
            <a:r>
              <a:rPr lang="cs-CZ" sz="2200" dirty="0" smtClean="0"/>
              <a:t>projektu:</a:t>
            </a:r>
          </a:p>
          <a:p>
            <a:pPr>
              <a:buFont typeface="Arial" panose="020B0604020202020204" pitchFamily="34" charset="0"/>
              <a:buChar char="•"/>
            </a:pPr>
            <a:r>
              <a:rPr lang="cs-CZ" sz="2200" dirty="0" smtClean="0"/>
              <a:t>na </a:t>
            </a:r>
            <a:r>
              <a:rPr lang="cs-CZ" sz="2200" dirty="0"/>
              <a:t>zpracování územního </a:t>
            </a:r>
            <a:r>
              <a:rPr lang="cs-CZ" sz="2200" dirty="0" smtClean="0"/>
              <a:t>plánu: den</a:t>
            </a:r>
            <a:r>
              <a:rPr lang="cs-CZ" sz="2200" dirty="0"/>
              <a:t>, kdy </a:t>
            </a:r>
            <a:r>
              <a:rPr lang="cs-CZ" sz="2200" b="1" dirty="0"/>
              <a:t>zastupitelstvo schválilo svým usnesením zadání</a:t>
            </a:r>
            <a:r>
              <a:rPr lang="cs-CZ" sz="2200" dirty="0"/>
              <a:t> </a:t>
            </a:r>
            <a:r>
              <a:rPr lang="cs-CZ" sz="2200" b="1" dirty="0"/>
              <a:t>územního plánu</a:t>
            </a:r>
            <a:r>
              <a:rPr lang="cs-CZ" sz="2200" dirty="0"/>
              <a:t>, nejdříve 1. 1. 2014. </a:t>
            </a:r>
          </a:p>
          <a:p>
            <a:r>
              <a:rPr lang="cs-CZ" sz="2200" dirty="0" smtClean="0"/>
              <a:t>na </a:t>
            </a:r>
            <a:r>
              <a:rPr lang="cs-CZ" sz="2200" dirty="0"/>
              <a:t>zpracování </a:t>
            </a:r>
            <a:r>
              <a:rPr lang="cs-CZ" sz="2200" u="sng" dirty="0"/>
              <a:t>změny</a:t>
            </a:r>
            <a:r>
              <a:rPr lang="cs-CZ" sz="2200" dirty="0"/>
              <a:t> územního </a:t>
            </a:r>
            <a:r>
              <a:rPr lang="cs-CZ" sz="2200" dirty="0" smtClean="0"/>
              <a:t>plánu: </a:t>
            </a:r>
          </a:p>
          <a:p>
            <a:pPr>
              <a:buFont typeface="Courier New" panose="02070309020205020404" pitchFamily="49" charset="0"/>
              <a:buChar char="o"/>
            </a:pPr>
            <a:r>
              <a:rPr lang="cs-CZ" sz="2200" dirty="0" smtClean="0"/>
              <a:t>den</a:t>
            </a:r>
            <a:r>
              <a:rPr lang="cs-CZ" sz="2200" dirty="0"/>
              <a:t>, kdy </a:t>
            </a:r>
            <a:r>
              <a:rPr lang="cs-CZ" sz="2200" b="1" dirty="0"/>
              <a:t>zastupitelstvo schválilo </a:t>
            </a:r>
            <a:r>
              <a:rPr lang="cs-CZ" sz="2200" b="1" dirty="0" smtClean="0"/>
              <a:t>zadání</a:t>
            </a:r>
            <a:r>
              <a:rPr lang="cs-CZ" sz="2200" dirty="0" smtClean="0"/>
              <a:t> </a:t>
            </a:r>
            <a:r>
              <a:rPr lang="cs-CZ" sz="2200" b="1" dirty="0"/>
              <a:t>změny územního </a:t>
            </a:r>
            <a:r>
              <a:rPr lang="cs-CZ" sz="2200" b="1" dirty="0" smtClean="0"/>
              <a:t>plánu, </a:t>
            </a:r>
            <a:r>
              <a:rPr lang="cs-CZ" sz="2200" dirty="0" smtClean="0"/>
              <a:t>nejdříve </a:t>
            </a:r>
            <a:r>
              <a:rPr lang="cs-CZ" sz="2200" dirty="0"/>
              <a:t>1. 1. 2014</a:t>
            </a:r>
            <a:r>
              <a:rPr lang="cs-CZ" sz="2200" b="1" dirty="0" smtClean="0"/>
              <a:t> </a:t>
            </a:r>
            <a:r>
              <a:rPr lang="cs-CZ" sz="2200" dirty="0"/>
              <a:t>nebo </a:t>
            </a:r>
            <a:endParaRPr lang="cs-CZ" sz="2200" dirty="0" smtClean="0"/>
          </a:p>
          <a:p>
            <a:pPr>
              <a:buFont typeface="Courier New" panose="02070309020205020404" pitchFamily="49" charset="0"/>
              <a:buChar char="o"/>
            </a:pPr>
            <a:r>
              <a:rPr lang="cs-CZ" sz="2200" b="1" dirty="0" smtClean="0"/>
              <a:t>schválilo zprávu </a:t>
            </a:r>
            <a:r>
              <a:rPr lang="cs-CZ" sz="2200" b="1" dirty="0"/>
              <a:t>o uplatňování územního plánu</a:t>
            </a:r>
            <a:r>
              <a:rPr lang="cs-CZ" sz="2200" dirty="0"/>
              <a:t>, která obsahuje pokyny pro zpracování návrhu změny územního plánu, nejdříve 1. 1. 2014.</a:t>
            </a:r>
            <a:r>
              <a:rPr lang="cs-CZ" sz="2200" b="1" dirty="0"/>
              <a:t> </a:t>
            </a:r>
            <a:endParaRPr lang="cs-CZ" sz="2200" b="1" dirty="0" smtClean="0"/>
          </a:p>
          <a:p>
            <a:pPr>
              <a:buFont typeface="Courier New" panose="02070309020205020404" pitchFamily="49" charset="0"/>
              <a:buChar char="o"/>
            </a:pPr>
            <a:endParaRPr lang="cs-CZ" sz="2200" dirty="0"/>
          </a:p>
          <a:p>
            <a:pPr marL="0" indent="0" eaLnBrk="0" fontAlgn="base" hangingPunct="0">
              <a:spcAft>
                <a:spcPct val="0"/>
              </a:spcAft>
              <a:buNone/>
            </a:pPr>
            <a:r>
              <a:rPr lang="cs-CZ" sz="2200" dirty="0" smtClean="0"/>
              <a:t>Datum </a:t>
            </a:r>
            <a:r>
              <a:rPr lang="cs-CZ" sz="2200" dirty="0"/>
              <a:t>ukončení realizace </a:t>
            </a:r>
            <a:r>
              <a:rPr lang="cs-CZ" sz="2200" dirty="0" smtClean="0"/>
              <a:t>projektu: datum </a:t>
            </a:r>
            <a:r>
              <a:rPr lang="cs-CZ" sz="2200" b="1" dirty="0"/>
              <a:t>předání upraveného návrhu územního plánu nebo změny územního plánu po veřejném projednání pořizovateli</a:t>
            </a:r>
            <a:r>
              <a:rPr lang="cs-CZ" sz="2200" dirty="0"/>
              <a:t>. </a:t>
            </a: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82</a:t>
            </a:fld>
            <a:endParaRPr lang="en-US" dirty="0"/>
          </a:p>
        </p:txBody>
      </p:sp>
    </p:spTree>
    <p:extLst>
      <p:ext uri="{BB962C8B-B14F-4D97-AF65-F5344CB8AC3E}">
        <p14:creationId xmlns:p14="http://schemas.microsoft.com/office/powerpoint/2010/main" val="12746504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r>
              <a:rPr lang="cs-CZ" sz="2200" b="1" dirty="0" smtClean="0"/>
              <a:t>Projekty zahrnují:</a:t>
            </a:r>
          </a:p>
          <a:p>
            <a:pPr lvl="0" eaLnBrk="0" fontAlgn="base" hangingPunct="0">
              <a:lnSpc>
                <a:spcPct val="150000"/>
              </a:lnSpc>
              <a:spcAft>
                <a:spcPct val="0"/>
              </a:spcAft>
              <a:buFont typeface="Arial" panose="020B0604020202020204" pitchFamily="34" charset="0"/>
              <a:buChar char="•"/>
            </a:pPr>
            <a:r>
              <a:rPr lang="cs-CZ" sz="2200" dirty="0" smtClean="0"/>
              <a:t>zpracování </a:t>
            </a:r>
            <a:r>
              <a:rPr lang="cs-CZ" sz="2200" dirty="0"/>
              <a:t>návrhu územního plánu nebo změny územního plánu pro společné </a:t>
            </a:r>
            <a:r>
              <a:rPr lang="cs-CZ" sz="2200" dirty="0" smtClean="0"/>
              <a:t>jednání, </a:t>
            </a:r>
          </a:p>
          <a:p>
            <a:pPr lvl="0" eaLnBrk="0" fontAlgn="base" hangingPunct="0">
              <a:lnSpc>
                <a:spcPct val="150000"/>
              </a:lnSpc>
              <a:spcAft>
                <a:spcPct val="0"/>
              </a:spcAft>
              <a:buFont typeface="Arial" panose="020B0604020202020204" pitchFamily="34" charset="0"/>
              <a:buChar char="•"/>
            </a:pPr>
            <a:r>
              <a:rPr lang="cs-CZ" sz="2200" dirty="0" smtClean="0"/>
              <a:t>varianty </a:t>
            </a:r>
            <a:r>
              <a:rPr lang="cs-CZ" sz="2200" dirty="0"/>
              <a:t>řešení návrhu územního plánu nebo změny územního plánu, pokud je </a:t>
            </a:r>
            <a:r>
              <a:rPr lang="cs-CZ" sz="2200" dirty="0" smtClean="0"/>
              <a:t>zadání / zprávě vyžadováno</a:t>
            </a: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83</a:t>
            </a:fld>
            <a:endParaRPr lang="en-US" dirty="0"/>
          </a:p>
        </p:txBody>
      </p:sp>
    </p:spTree>
    <p:extLst>
      <p:ext uri="{BB962C8B-B14F-4D97-AF65-F5344CB8AC3E}">
        <p14:creationId xmlns:p14="http://schemas.microsoft.com/office/powerpoint/2010/main" val="38152085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70000" lnSpcReduction="20000"/>
          </a:bodyPr>
          <a:lstStyle/>
          <a:p>
            <a:pPr marL="0" indent="0" eaLnBrk="0" fontAlgn="base" hangingPunct="0">
              <a:lnSpc>
                <a:spcPct val="170000"/>
              </a:lnSpc>
              <a:spcAft>
                <a:spcPct val="0"/>
              </a:spcAft>
              <a:buNone/>
            </a:pPr>
            <a:r>
              <a:rPr lang="cs-CZ" sz="3100" b="1" dirty="0" smtClean="0"/>
              <a:t>Projekty zahrnují:</a:t>
            </a:r>
          </a:p>
          <a:p>
            <a:pPr lvl="0">
              <a:lnSpc>
                <a:spcPct val="170000"/>
              </a:lnSpc>
            </a:pPr>
            <a:r>
              <a:rPr lang="cs-CZ" sz="3100" dirty="0"/>
              <a:t>vyhodnocení vlivů územního plánu nebo změny územního plánu na udržitelný rozvoj území, pokud dotčený orgán ve svém stanovisku k návrhu zadání uplatnil požadavek na zpracování vyhodnocení z hlediska vlivů na životní prostředí (SEA), </a:t>
            </a:r>
            <a:endParaRPr lang="cs-CZ" sz="3100" dirty="0" smtClean="0"/>
          </a:p>
          <a:p>
            <a:pPr lvl="0">
              <a:lnSpc>
                <a:spcPct val="170000"/>
              </a:lnSpc>
            </a:pPr>
            <a:r>
              <a:rPr lang="cs-CZ" sz="3100" dirty="0" smtClean="0"/>
              <a:t>vyhodnocení </a:t>
            </a:r>
            <a:r>
              <a:rPr lang="cs-CZ" sz="3100" dirty="0"/>
              <a:t>vlivu na soustavu NATURA 2000, pokud příslušný orgán ochrany přírody a krajiny nevyloučil významný vliv na evropsky významnou lokalitu nebo ptačí oblast;</a:t>
            </a:r>
          </a:p>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84</a:t>
            </a:fld>
            <a:endParaRPr lang="en-US" dirty="0"/>
          </a:p>
        </p:txBody>
      </p:sp>
    </p:spTree>
    <p:extLst>
      <p:ext uri="{BB962C8B-B14F-4D97-AF65-F5344CB8AC3E}">
        <p14:creationId xmlns:p14="http://schemas.microsoft.com/office/powerpoint/2010/main" val="30173570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85000" lnSpcReduction="10000"/>
          </a:bodyPr>
          <a:lstStyle/>
          <a:p>
            <a:pPr marL="0" indent="0" eaLnBrk="0" fontAlgn="base" hangingPunct="0">
              <a:lnSpc>
                <a:spcPct val="150000"/>
              </a:lnSpc>
              <a:spcAft>
                <a:spcPct val="0"/>
              </a:spcAft>
              <a:buNone/>
            </a:pPr>
            <a:r>
              <a:rPr lang="cs-CZ" sz="2600" b="1" dirty="0" smtClean="0"/>
              <a:t>Projekty zahrnují:</a:t>
            </a:r>
          </a:p>
          <a:p>
            <a:pPr lvl="0">
              <a:lnSpc>
                <a:spcPct val="150000"/>
              </a:lnSpc>
            </a:pPr>
            <a:r>
              <a:rPr lang="cs-CZ" sz="2600" dirty="0" smtClean="0"/>
              <a:t>úpravu </a:t>
            </a:r>
            <a:r>
              <a:rPr lang="cs-CZ" sz="2600" dirty="0"/>
              <a:t>návrhu územního plánu nebo změny územního plánu </a:t>
            </a:r>
            <a:r>
              <a:rPr lang="cs-CZ" sz="2600" b="1" dirty="0"/>
              <a:t>pro veřejné projednán</a:t>
            </a:r>
            <a:r>
              <a:rPr lang="cs-CZ" sz="2600" dirty="0"/>
              <a:t>í</a:t>
            </a:r>
            <a:r>
              <a:rPr lang="cs-CZ" sz="2600" dirty="0" smtClean="0"/>
              <a:t>;</a:t>
            </a:r>
            <a:endParaRPr lang="cs-CZ" sz="2600" dirty="0"/>
          </a:p>
          <a:p>
            <a:pPr lvl="0">
              <a:lnSpc>
                <a:spcPct val="150000"/>
              </a:lnSpc>
            </a:pPr>
            <a:r>
              <a:rPr lang="cs-CZ" sz="2600" dirty="0" smtClean="0"/>
              <a:t>úpravu </a:t>
            </a:r>
            <a:r>
              <a:rPr lang="cs-CZ" sz="2600" dirty="0"/>
              <a:t>návrhu územního plánu nebo změny územního plánu </a:t>
            </a:r>
            <a:r>
              <a:rPr lang="cs-CZ" sz="2600" b="1" dirty="0"/>
              <a:t>po veřejném </a:t>
            </a:r>
            <a:r>
              <a:rPr lang="cs-CZ" sz="2600" b="1" dirty="0" smtClean="0"/>
              <a:t>projednání</a:t>
            </a:r>
            <a:r>
              <a:rPr lang="cs-CZ" sz="2600" dirty="0" smtClean="0"/>
              <a:t>.</a:t>
            </a:r>
          </a:p>
          <a:p>
            <a:pPr marL="0" lvl="0" indent="0">
              <a:lnSpc>
                <a:spcPct val="150000"/>
              </a:lnSpc>
              <a:buNone/>
            </a:pPr>
            <a:r>
              <a:rPr lang="cs-CZ" sz="2600" b="1" u="sng" dirty="0" smtClean="0"/>
              <a:t>Podmínky pro změnu územního plánu</a:t>
            </a:r>
          </a:p>
          <a:p>
            <a:pPr eaLnBrk="0" fontAlgn="base" hangingPunct="0">
              <a:lnSpc>
                <a:spcPct val="150000"/>
              </a:lnSpc>
              <a:spcAft>
                <a:spcPct val="0"/>
              </a:spcAft>
              <a:buFont typeface="Arial" panose="020B0604020202020204" pitchFamily="34" charset="0"/>
              <a:buChar char="•"/>
            </a:pPr>
            <a:r>
              <a:rPr lang="pl-PL" sz="2600" dirty="0"/>
              <a:t>p</a:t>
            </a:r>
            <a:r>
              <a:rPr lang="pl-PL" sz="2600" dirty="0" smtClean="0"/>
              <a:t>ouze pro </a:t>
            </a:r>
            <a:r>
              <a:rPr lang="pl-PL" sz="2600" dirty="0"/>
              <a:t>ÚP vydané po 1. 1. 2007</a:t>
            </a:r>
          </a:p>
          <a:p>
            <a:pPr eaLnBrk="0" fontAlgn="base" hangingPunct="0">
              <a:lnSpc>
                <a:spcPct val="150000"/>
              </a:lnSpc>
              <a:spcAft>
                <a:spcPct val="0"/>
              </a:spcAft>
              <a:buFont typeface="Arial" panose="020B0604020202020204" pitchFamily="34" charset="0"/>
              <a:buChar char="•"/>
            </a:pPr>
            <a:r>
              <a:rPr lang="pl-PL" sz="2600" dirty="0" smtClean="0"/>
              <a:t>nutnost </a:t>
            </a:r>
            <a:r>
              <a:rPr lang="pl-PL" sz="2600" dirty="0"/>
              <a:t>změny vyplývá z územní </a:t>
            </a:r>
            <a:r>
              <a:rPr lang="pl-PL" sz="2600" dirty="0" smtClean="0"/>
              <a:t>studie, která je vložena nejdříve k 1.1. 2007  v Evidenci územně plánovací činnosti</a:t>
            </a:r>
            <a:endParaRPr lang="pl-PL" sz="2600"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85</a:t>
            </a:fld>
            <a:endParaRPr lang="en-US" dirty="0"/>
          </a:p>
        </p:txBody>
      </p:sp>
    </p:spTree>
    <p:extLst>
      <p:ext uri="{BB962C8B-B14F-4D97-AF65-F5344CB8AC3E}">
        <p14:creationId xmlns:p14="http://schemas.microsoft.com/office/powerpoint/2010/main" val="4533655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85000" lnSpcReduction="10000"/>
          </a:bodyPr>
          <a:lstStyle/>
          <a:p>
            <a:pPr marL="0" indent="0" eaLnBrk="0" fontAlgn="base" hangingPunct="0">
              <a:lnSpc>
                <a:spcPct val="150000"/>
              </a:lnSpc>
              <a:spcAft>
                <a:spcPct val="0"/>
              </a:spcAft>
              <a:buNone/>
            </a:pPr>
            <a:r>
              <a:rPr lang="cs-CZ" sz="2600" b="1" dirty="0" smtClean="0"/>
              <a:t>Projekty zahrnují:</a:t>
            </a:r>
          </a:p>
          <a:p>
            <a:pPr lvl="0">
              <a:lnSpc>
                <a:spcPct val="150000"/>
              </a:lnSpc>
            </a:pPr>
            <a:r>
              <a:rPr lang="cs-CZ" sz="2600" dirty="0" smtClean="0"/>
              <a:t>úpravu </a:t>
            </a:r>
            <a:r>
              <a:rPr lang="cs-CZ" sz="2600" dirty="0"/>
              <a:t>návrhu územního plánu nebo změny územního plánu </a:t>
            </a:r>
            <a:r>
              <a:rPr lang="cs-CZ" sz="2600" b="1" dirty="0"/>
              <a:t>pro veřejné projednán</a:t>
            </a:r>
            <a:r>
              <a:rPr lang="cs-CZ" sz="2600" dirty="0"/>
              <a:t>í</a:t>
            </a:r>
            <a:r>
              <a:rPr lang="cs-CZ" sz="2600" dirty="0" smtClean="0"/>
              <a:t>;</a:t>
            </a:r>
            <a:endParaRPr lang="cs-CZ" sz="2600" dirty="0"/>
          </a:p>
          <a:p>
            <a:pPr lvl="0">
              <a:lnSpc>
                <a:spcPct val="150000"/>
              </a:lnSpc>
            </a:pPr>
            <a:r>
              <a:rPr lang="cs-CZ" sz="2600" dirty="0" smtClean="0"/>
              <a:t>úpravu </a:t>
            </a:r>
            <a:r>
              <a:rPr lang="cs-CZ" sz="2600" dirty="0"/>
              <a:t>návrhu územního plánu nebo změny územního plánu </a:t>
            </a:r>
            <a:r>
              <a:rPr lang="cs-CZ" sz="2600" b="1" dirty="0"/>
              <a:t>po veřejném </a:t>
            </a:r>
            <a:r>
              <a:rPr lang="cs-CZ" sz="2600" b="1" dirty="0" smtClean="0"/>
              <a:t>projednání</a:t>
            </a:r>
            <a:r>
              <a:rPr lang="cs-CZ" sz="2600" dirty="0" smtClean="0"/>
              <a:t>.</a:t>
            </a:r>
          </a:p>
          <a:p>
            <a:pPr marL="0" lvl="0" indent="0">
              <a:lnSpc>
                <a:spcPct val="150000"/>
              </a:lnSpc>
              <a:buNone/>
            </a:pPr>
            <a:r>
              <a:rPr lang="cs-CZ" sz="2600" b="1" u="sng" dirty="0" smtClean="0"/>
              <a:t>Podmínky pro změnu územního plánu</a:t>
            </a:r>
          </a:p>
          <a:p>
            <a:pPr eaLnBrk="0" fontAlgn="base" hangingPunct="0">
              <a:lnSpc>
                <a:spcPct val="150000"/>
              </a:lnSpc>
              <a:spcAft>
                <a:spcPct val="0"/>
              </a:spcAft>
              <a:buFont typeface="Arial" panose="020B0604020202020204" pitchFamily="34" charset="0"/>
              <a:buChar char="•"/>
            </a:pPr>
            <a:r>
              <a:rPr lang="pl-PL" sz="2600" dirty="0"/>
              <a:t>p</a:t>
            </a:r>
            <a:r>
              <a:rPr lang="pl-PL" sz="2600" dirty="0" smtClean="0"/>
              <a:t>ouze pro </a:t>
            </a:r>
            <a:r>
              <a:rPr lang="pl-PL" sz="2600" dirty="0"/>
              <a:t>ÚP vydané po 1. 1. 2007</a:t>
            </a:r>
          </a:p>
          <a:p>
            <a:pPr eaLnBrk="0" fontAlgn="base" hangingPunct="0">
              <a:lnSpc>
                <a:spcPct val="150000"/>
              </a:lnSpc>
              <a:spcAft>
                <a:spcPct val="0"/>
              </a:spcAft>
              <a:buFont typeface="Arial" panose="020B0604020202020204" pitchFamily="34" charset="0"/>
              <a:buChar char="•"/>
            </a:pPr>
            <a:r>
              <a:rPr lang="pl-PL" sz="2600" dirty="0" smtClean="0"/>
              <a:t>nutnost </a:t>
            </a:r>
            <a:r>
              <a:rPr lang="pl-PL" sz="2600" dirty="0"/>
              <a:t>změny vyplývá z územní </a:t>
            </a:r>
            <a:r>
              <a:rPr lang="pl-PL" sz="2600" dirty="0" smtClean="0"/>
              <a:t>studie, která je vložena nejdříve k 1.1. 2007  v Evidenci územně plánovací činnosti</a:t>
            </a:r>
            <a:endParaRPr lang="pl-PL" sz="2600"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86</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295525"/>
            <a:ext cx="65341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7027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157174"/>
            <a:ext cx="8229600" cy="5304244"/>
          </a:xfrm>
        </p:spPr>
        <p:txBody>
          <a:bodyPr>
            <a:normAutofit/>
          </a:bodyPr>
          <a:lstStyle/>
          <a:p>
            <a:pPr marL="0" indent="0" eaLnBrk="0" fontAlgn="base" hangingPunct="0">
              <a:lnSpc>
                <a:spcPct val="150000"/>
              </a:lnSpc>
              <a:spcAft>
                <a:spcPct val="0"/>
              </a:spcAft>
              <a:buNone/>
            </a:pPr>
            <a:r>
              <a:rPr lang="pl-PL" sz="2200" b="1" u="sng" dirty="0" smtClean="0"/>
              <a:t>Způsobilé výdaje musí:</a:t>
            </a:r>
          </a:p>
          <a:p>
            <a:pPr lvl="0">
              <a:lnSpc>
                <a:spcPct val="150000"/>
              </a:lnSpc>
            </a:pPr>
            <a:r>
              <a:rPr lang="cs-CZ" sz="2200" dirty="0"/>
              <a:t>být vynaloženy v souladu s cíli </a:t>
            </a:r>
            <a:r>
              <a:rPr lang="cs-CZ" sz="2200" dirty="0" smtClean="0"/>
              <a:t>IROP a</a:t>
            </a:r>
            <a:r>
              <a:rPr lang="cs-CZ" sz="2200" dirty="0"/>
              <a:t>  specifického cíle </a:t>
            </a:r>
            <a:r>
              <a:rPr lang="cs-CZ" sz="2200" dirty="0" smtClean="0"/>
              <a:t>3.3;</a:t>
            </a:r>
            <a:endParaRPr lang="cs-CZ" sz="2200" dirty="0"/>
          </a:p>
          <a:p>
            <a:pPr lvl="0">
              <a:lnSpc>
                <a:spcPct val="150000"/>
              </a:lnSpc>
            </a:pPr>
            <a:r>
              <a:rPr lang="cs-CZ" sz="2200" dirty="0"/>
              <a:t>souviset s realizací </a:t>
            </a:r>
            <a:r>
              <a:rPr lang="cs-CZ" sz="2200" dirty="0" smtClean="0"/>
              <a:t>projektu;</a:t>
            </a:r>
            <a:endParaRPr lang="cs-CZ" sz="2200" dirty="0"/>
          </a:p>
          <a:p>
            <a:pPr lvl="0">
              <a:lnSpc>
                <a:spcPct val="150000"/>
              </a:lnSpc>
            </a:pPr>
            <a:r>
              <a:rPr lang="cs-CZ" sz="2200" dirty="0"/>
              <a:t>být uhrazeny nejdříve po datu usnesení zastupitelstva o schválení zadání územního plánu nebo změny územního plánu, nebo po datu schválení zprávy o uplatňování územního plánu, která obsahuje pokyny pro zpracování návrhu změny územního plánu (usnesení zastupitelstva), nejdříve 1. 1. </a:t>
            </a:r>
            <a:r>
              <a:rPr lang="cs-CZ" sz="2200" dirty="0" smtClean="0"/>
              <a:t>2014;</a:t>
            </a:r>
            <a:endParaRPr lang="cs-CZ" sz="2200" dirty="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87</a:t>
            </a:fld>
            <a:endParaRPr lang="en-US" dirty="0"/>
          </a:p>
        </p:txBody>
      </p:sp>
    </p:spTree>
    <p:extLst>
      <p:ext uri="{BB962C8B-B14F-4D97-AF65-F5344CB8AC3E}">
        <p14:creationId xmlns:p14="http://schemas.microsoft.com/office/powerpoint/2010/main" val="40940716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157174"/>
            <a:ext cx="8229600" cy="5304244"/>
          </a:xfrm>
        </p:spPr>
        <p:txBody>
          <a:bodyPr>
            <a:normAutofit fontScale="92500" lnSpcReduction="20000"/>
          </a:bodyPr>
          <a:lstStyle/>
          <a:p>
            <a:pPr marL="0" indent="0" eaLnBrk="0" fontAlgn="base" hangingPunct="0">
              <a:lnSpc>
                <a:spcPct val="150000"/>
              </a:lnSpc>
              <a:spcAft>
                <a:spcPct val="0"/>
              </a:spcAft>
              <a:buNone/>
            </a:pPr>
            <a:r>
              <a:rPr lang="pl-PL" sz="2400" b="1" u="sng" dirty="0" smtClean="0"/>
              <a:t>Způsobilé výdaje musí:</a:t>
            </a:r>
          </a:p>
          <a:p>
            <a:pPr lvl="0">
              <a:lnSpc>
                <a:spcPct val="150000"/>
              </a:lnSpc>
            </a:pPr>
            <a:r>
              <a:rPr lang="cs-CZ" sz="2400" dirty="0" smtClean="0"/>
              <a:t>být doloženy průkaznými doklady (faktura, doklad o úhradě, předávací protokol, smlouvy s dodavateli).</a:t>
            </a:r>
          </a:p>
          <a:p>
            <a:pPr marL="0" indent="0">
              <a:lnSpc>
                <a:spcPct val="150000"/>
              </a:lnSpc>
              <a:buNone/>
            </a:pPr>
            <a:r>
              <a:rPr lang="pl-PL" sz="2400" b="1" u="sng" dirty="0" smtClean="0"/>
              <a:t>Způsobilými </a:t>
            </a:r>
            <a:r>
              <a:rPr lang="pl-PL" sz="2400" b="1" u="sng" dirty="0"/>
              <a:t>výdaji </a:t>
            </a:r>
            <a:r>
              <a:rPr lang="pl-PL" sz="2400" b="1" u="sng" dirty="0" smtClean="0"/>
              <a:t>jsou:</a:t>
            </a:r>
            <a:endParaRPr lang="cs-CZ" sz="2400" u="sng" dirty="0" smtClean="0"/>
          </a:p>
          <a:p>
            <a:pPr marL="0" lvl="0" indent="0">
              <a:lnSpc>
                <a:spcPct val="150000"/>
              </a:lnSpc>
              <a:buNone/>
            </a:pPr>
            <a:r>
              <a:rPr lang="cs-CZ" sz="2400" b="1" dirty="0"/>
              <a:t>a) výdaje na nákup služeb, pořízení nehmotného majetku</a:t>
            </a:r>
          </a:p>
          <a:p>
            <a:pPr lvl="0">
              <a:lnSpc>
                <a:spcPct val="170000"/>
              </a:lnSpc>
            </a:pPr>
            <a:r>
              <a:rPr lang="cs-CZ" sz="2400" dirty="0"/>
              <a:t>zpracování územních plánů nebo jejich změn, které provádí projektant; </a:t>
            </a:r>
          </a:p>
          <a:p>
            <a:pPr lvl="0">
              <a:lnSpc>
                <a:spcPct val="170000"/>
              </a:lnSpc>
            </a:pPr>
            <a:r>
              <a:rPr lang="cs-CZ" sz="2400" dirty="0"/>
              <a:t>nákup služeb, spojených s digitálním zpracováním územních plánů nebo jejich změn ve vektorové formě, které provedl projektant;</a:t>
            </a:r>
          </a:p>
          <a:p>
            <a:pPr marL="0" lvl="0" indent="0">
              <a:lnSpc>
                <a:spcPct val="150000"/>
              </a:lnSpc>
              <a:buNone/>
            </a:pPr>
            <a:endParaRPr lang="cs-CZ" sz="22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88</a:t>
            </a:fld>
            <a:endParaRPr lang="en-US" dirty="0"/>
          </a:p>
        </p:txBody>
      </p:sp>
    </p:spTree>
    <p:extLst>
      <p:ext uri="{BB962C8B-B14F-4D97-AF65-F5344CB8AC3E}">
        <p14:creationId xmlns:p14="http://schemas.microsoft.com/office/powerpoint/2010/main" val="13785425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80974"/>
            <a:ext cx="8229600" cy="5304244"/>
          </a:xfrm>
        </p:spPr>
        <p:txBody>
          <a:bodyPr>
            <a:normAutofit fontScale="92500" lnSpcReduction="20000"/>
          </a:bodyPr>
          <a:lstStyle/>
          <a:p>
            <a:pPr marL="0" indent="0">
              <a:lnSpc>
                <a:spcPct val="150000"/>
              </a:lnSpc>
              <a:buNone/>
            </a:pPr>
            <a:r>
              <a:rPr lang="pl-PL" sz="2400" b="1" u="sng" dirty="0" smtClean="0"/>
              <a:t>Způsobilými </a:t>
            </a:r>
            <a:r>
              <a:rPr lang="pl-PL" sz="2400" b="1" u="sng" dirty="0"/>
              <a:t>výdaji </a:t>
            </a:r>
            <a:r>
              <a:rPr lang="pl-PL" sz="2400" b="1" u="sng" dirty="0" smtClean="0"/>
              <a:t>jsou:</a:t>
            </a:r>
            <a:endParaRPr lang="cs-CZ" sz="2400" u="sng" dirty="0" smtClean="0"/>
          </a:p>
          <a:p>
            <a:pPr lvl="0">
              <a:lnSpc>
                <a:spcPct val="170000"/>
              </a:lnSpc>
            </a:pPr>
            <a:r>
              <a:rPr lang="cs-CZ" sz="2400" dirty="0"/>
              <a:t>vyhodnocení vlivů územního plánu nebo změny územního plánu na udržitelný rozvoj území, vyhodnocení územního plánu nebo změny územního plánu z hlediska vlivů na životní prostředí SEA, vyhodnocení vlivu na evropsky významnou lokalitu či ptačí oblast soustavy NATURA 2000, zpracované </a:t>
            </a:r>
            <a:r>
              <a:rPr lang="cs-CZ" sz="2400" dirty="0" smtClean="0"/>
              <a:t>projektanty;</a:t>
            </a:r>
          </a:p>
          <a:p>
            <a:pPr marL="0" indent="0" eaLnBrk="0" fontAlgn="base" hangingPunct="0">
              <a:lnSpc>
                <a:spcPct val="170000"/>
              </a:lnSpc>
              <a:spcAft>
                <a:spcPct val="0"/>
              </a:spcAft>
              <a:buNone/>
            </a:pPr>
            <a:r>
              <a:rPr lang="cs-CZ" sz="2400" b="1" dirty="0"/>
              <a:t>b) </a:t>
            </a:r>
            <a:r>
              <a:rPr lang="cs-CZ" sz="2400" b="1" dirty="0" smtClean="0"/>
              <a:t>DPH</a:t>
            </a:r>
            <a:r>
              <a:rPr lang="pl-PL" sz="2400" b="1" dirty="0" smtClean="0"/>
              <a:t>: </a:t>
            </a:r>
            <a:r>
              <a:rPr lang="cs-CZ" sz="2400" dirty="0" smtClean="0"/>
              <a:t>daň </a:t>
            </a:r>
            <a:r>
              <a:rPr lang="cs-CZ" sz="2400" dirty="0"/>
              <a:t>z přidané hodnoty u neplátců </a:t>
            </a:r>
            <a:r>
              <a:rPr lang="cs-CZ" sz="2400" dirty="0" smtClean="0"/>
              <a:t>DPH; DPH </a:t>
            </a:r>
            <a:r>
              <a:rPr lang="cs-CZ" sz="2400" dirty="0"/>
              <a:t>plátců, pokud nemají aktivitám projektu nárok na odpočet DPH na vstupu.</a:t>
            </a:r>
          </a:p>
          <a:p>
            <a:pPr marL="0" lvl="0" indent="0">
              <a:lnSpc>
                <a:spcPct val="170000"/>
              </a:lnSpc>
              <a:buNone/>
            </a:pPr>
            <a:endParaRPr lang="cs-CZ" sz="2400" dirty="0"/>
          </a:p>
          <a:p>
            <a:pPr marL="0" lvl="0" indent="0">
              <a:lnSpc>
                <a:spcPct val="150000"/>
              </a:lnSpc>
              <a:buNone/>
            </a:pPr>
            <a:endParaRPr lang="cs-CZ" sz="22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89</a:t>
            </a:fld>
            <a:endParaRPr lang="en-US" dirty="0"/>
          </a:p>
        </p:txBody>
      </p:sp>
    </p:spTree>
    <p:extLst>
      <p:ext uri="{BB962C8B-B14F-4D97-AF65-F5344CB8AC3E}">
        <p14:creationId xmlns:p14="http://schemas.microsoft.com/office/powerpoint/2010/main" val="22951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211"/>
            <a:ext cx="8229600" cy="919240"/>
          </a:xfrm>
        </p:spPr>
        <p:txBody>
          <a:bodyPr/>
          <a:lstStyle/>
          <a:p>
            <a:pPr lvl="0"/>
            <a:r>
              <a:rPr lang="cs-CZ" sz="2000" b="1" dirty="0"/>
              <a:t>Prioritní osa </a:t>
            </a:r>
            <a:r>
              <a:rPr lang="cs-CZ" sz="2000" b="1" dirty="0" smtClean="0"/>
              <a:t>1: </a:t>
            </a:r>
            <a:r>
              <a:rPr lang="cs-CZ" sz="2000" dirty="0" smtClean="0"/>
              <a:t>Konkurenceschopné</a:t>
            </a:r>
            <a:r>
              <a:rPr lang="cs-CZ" sz="2000" dirty="0"/>
              <a:t>, dostupné a bezpečné regiony</a:t>
            </a:r>
            <a:r>
              <a:rPr lang="cs-CZ" sz="3600" dirty="0"/>
              <a:t/>
            </a:r>
            <a:br>
              <a:rPr lang="cs-CZ" sz="3600" dirty="0"/>
            </a:br>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984" y="704057"/>
            <a:ext cx="4653015" cy="3056890"/>
          </a:xfrm>
          <a:prstGeom prst="rect">
            <a:avLst/>
          </a:prstGeo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901" y="3751422"/>
            <a:ext cx="5281286" cy="3106578"/>
          </a:xfrm>
          <a:prstGeom prst="rect">
            <a:avLst/>
          </a:prstGeom>
        </p:spPr>
      </p:pic>
      <p:pic>
        <p:nvPicPr>
          <p:cNvPr id="10" name="Zástupný symbol pro obsah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97072"/>
            <a:ext cx="4581524" cy="3054350"/>
          </a:xfrm>
        </p:spPr>
      </p:pic>
      <p:sp>
        <p:nvSpPr>
          <p:cNvPr id="3" name="Zástupný symbol pro číslo snímku 2"/>
          <p:cNvSpPr>
            <a:spLocks noGrp="1"/>
          </p:cNvSpPr>
          <p:nvPr>
            <p:ph type="sldNum" sz="quarter" idx="12"/>
          </p:nvPr>
        </p:nvSpPr>
        <p:spPr/>
        <p:txBody>
          <a:bodyPr/>
          <a:lstStyle/>
          <a:p>
            <a:fld id="{CA6B5227-2C6F-B94D-9D8F-826F9170706D}" type="slidenum">
              <a:rPr lang="en-US" smtClean="0"/>
              <a:t>9</a:t>
            </a:fld>
            <a:endParaRPr lang="en-US" dirty="0"/>
          </a:p>
        </p:txBody>
      </p:sp>
    </p:spTree>
    <p:extLst>
      <p:ext uri="{BB962C8B-B14F-4D97-AF65-F5344CB8AC3E}">
        <p14:creationId xmlns:p14="http://schemas.microsoft.com/office/powerpoint/2010/main" val="14775887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80974"/>
            <a:ext cx="8229600" cy="5304244"/>
          </a:xfrm>
        </p:spPr>
        <p:txBody>
          <a:bodyPr>
            <a:normAutofit fontScale="77500" lnSpcReduction="20000"/>
          </a:bodyPr>
          <a:lstStyle/>
          <a:p>
            <a:pPr marL="0" indent="0">
              <a:lnSpc>
                <a:spcPct val="160000"/>
              </a:lnSpc>
              <a:buNone/>
            </a:pPr>
            <a:r>
              <a:rPr lang="pl-PL" sz="2800" b="1" u="sng" dirty="0" smtClean="0"/>
              <a:t>Způsobilými </a:t>
            </a:r>
            <a:r>
              <a:rPr lang="pl-PL" sz="2800" b="1" u="sng" dirty="0"/>
              <a:t>výdaji </a:t>
            </a:r>
            <a:r>
              <a:rPr lang="pl-PL" sz="2800" b="1" u="sng" dirty="0" smtClean="0"/>
              <a:t>nejsou:</a:t>
            </a:r>
            <a:endParaRPr lang="cs-CZ" sz="2800" u="sng" dirty="0" smtClean="0"/>
          </a:p>
          <a:p>
            <a:pPr>
              <a:lnSpc>
                <a:spcPct val="160000"/>
              </a:lnSpc>
            </a:pPr>
            <a:r>
              <a:rPr lang="cs-CZ" sz="2800" b="1" dirty="0"/>
              <a:t>výdaje na zpracování žádosti o podporu a administraci </a:t>
            </a:r>
            <a:r>
              <a:rPr lang="cs-CZ" sz="2800" b="1" dirty="0" smtClean="0"/>
              <a:t>projektu;</a:t>
            </a:r>
          </a:p>
          <a:p>
            <a:pPr lvl="0">
              <a:lnSpc>
                <a:spcPct val="160000"/>
              </a:lnSpc>
            </a:pPr>
            <a:r>
              <a:rPr lang="cs-CZ" sz="2800" dirty="0"/>
              <a:t>výdaje na pořízení technického a technologického vybavení žadatele, HW, </a:t>
            </a:r>
            <a:r>
              <a:rPr lang="cs-CZ" sz="2800" dirty="0" smtClean="0"/>
              <a:t>SW;</a:t>
            </a:r>
          </a:p>
          <a:p>
            <a:pPr lvl="0">
              <a:lnSpc>
                <a:spcPct val="160000"/>
              </a:lnSpc>
            </a:pPr>
            <a:r>
              <a:rPr lang="cs-CZ" sz="2800" b="1" dirty="0"/>
              <a:t>výdaje na vlastní práci pořizovatele územního plánu nebo změny územního </a:t>
            </a:r>
            <a:r>
              <a:rPr lang="cs-CZ" sz="2800" b="1" dirty="0" smtClean="0"/>
              <a:t>plánu;</a:t>
            </a:r>
          </a:p>
          <a:p>
            <a:pPr lvl="0">
              <a:lnSpc>
                <a:spcPct val="160000"/>
              </a:lnSpc>
            </a:pPr>
            <a:r>
              <a:rPr lang="cs-CZ" sz="2800" dirty="0"/>
              <a:t>výdaje na nákupy dat, která jsou všem územním samosprávným celkům poskytována </a:t>
            </a:r>
            <a:r>
              <a:rPr lang="cs-CZ" sz="2800" dirty="0" smtClean="0"/>
              <a:t>bezplatně;</a:t>
            </a:r>
          </a:p>
          <a:p>
            <a:pPr>
              <a:lnSpc>
                <a:spcPct val="160000"/>
              </a:lnSpc>
            </a:pPr>
            <a:r>
              <a:rPr lang="cs-CZ" sz="2800" b="1" dirty="0"/>
              <a:t>výdaje na doplňující průzkumy a </a:t>
            </a:r>
            <a:r>
              <a:rPr lang="cs-CZ" sz="2800" b="1" dirty="0" smtClean="0"/>
              <a:t>rozbory;</a:t>
            </a:r>
            <a:endParaRPr lang="cs-CZ" sz="2800" b="1" dirty="0"/>
          </a:p>
          <a:p>
            <a:pPr lvl="0">
              <a:lnSpc>
                <a:spcPct val="160000"/>
              </a:lnSpc>
            </a:pPr>
            <a:endParaRPr lang="cs-CZ" sz="28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90</a:t>
            </a:fld>
            <a:endParaRPr lang="en-US" dirty="0"/>
          </a:p>
        </p:txBody>
      </p:sp>
    </p:spTree>
    <p:extLst>
      <p:ext uri="{BB962C8B-B14F-4D97-AF65-F5344CB8AC3E}">
        <p14:creationId xmlns:p14="http://schemas.microsoft.com/office/powerpoint/2010/main" val="6069158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33349"/>
            <a:ext cx="8229600" cy="5304244"/>
          </a:xfrm>
        </p:spPr>
        <p:txBody>
          <a:bodyPr>
            <a:normAutofit fontScale="92500"/>
          </a:bodyPr>
          <a:lstStyle/>
          <a:p>
            <a:pPr marL="0" indent="0">
              <a:lnSpc>
                <a:spcPct val="160000"/>
              </a:lnSpc>
              <a:buNone/>
            </a:pPr>
            <a:r>
              <a:rPr lang="pl-PL" sz="2400" b="1" u="sng" dirty="0" smtClean="0"/>
              <a:t>Způsobilými </a:t>
            </a:r>
            <a:r>
              <a:rPr lang="pl-PL" sz="2400" b="1" u="sng" dirty="0"/>
              <a:t>výdaji </a:t>
            </a:r>
            <a:r>
              <a:rPr lang="pl-PL" sz="2400" b="1" u="sng" dirty="0" smtClean="0"/>
              <a:t>nejsou:</a:t>
            </a:r>
            <a:endParaRPr lang="cs-CZ" sz="2400" u="sng" dirty="0" smtClean="0"/>
          </a:p>
          <a:p>
            <a:pPr>
              <a:lnSpc>
                <a:spcPct val="160000"/>
              </a:lnSpc>
            </a:pPr>
            <a:r>
              <a:rPr lang="cs-CZ" sz="2400" dirty="0"/>
              <a:t>výdaje na úpravy územních plánů podle přechodných ustanovení stavebního </a:t>
            </a:r>
            <a:r>
              <a:rPr lang="cs-CZ" sz="2400" dirty="0" smtClean="0"/>
              <a:t>zákona;</a:t>
            </a:r>
          </a:p>
          <a:p>
            <a:pPr lvl="0">
              <a:lnSpc>
                <a:spcPct val="160000"/>
              </a:lnSpc>
            </a:pPr>
            <a:r>
              <a:rPr lang="cs-CZ" sz="2400" b="1" dirty="0" smtClean="0"/>
              <a:t>výdaje </a:t>
            </a:r>
            <a:r>
              <a:rPr lang="cs-CZ" sz="2400" b="1" dirty="0"/>
              <a:t>na zpracování zadání územního plánu nebo změny územního plánu,</a:t>
            </a:r>
          </a:p>
          <a:p>
            <a:pPr lvl="0">
              <a:lnSpc>
                <a:spcPct val="160000"/>
              </a:lnSpc>
            </a:pPr>
            <a:r>
              <a:rPr lang="cs-CZ" sz="2400" b="1" dirty="0"/>
              <a:t>výdaje na úpravy návrhů územních plánů a návrhů změn územních plánů </a:t>
            </a:r>
            <a:r>
              <a:rPr lang="cs-CZ" sz="2400" b="1" u="sng" dirty="0"/>
              <a:t>po opakovaném veřejném projednání</a:t>
            </a:r>
            <a:r>
              <a:rPr lang="cs-CZ" sz="2400" dirty="0"/>
              <a:t>,</a:t>
            </a:r>
          </a:p>
          <a:p>
            <a:pPr lvl="0">
              <a:lnSpc>
                <a:spcPct val="160000"/>
              </a:lnSpc>
            </a:pPr>
            <a:r>
              <a:rPr lang="cs-CZ" sz="2400" dirty="0"/>
              <a:t>dodatečné administrativní výdaje na tisk nad rámec smlouvy,</a:t>
            </a:r>
          </a:p>
          <a:p>
            <a:pPr>
              <a:lnSpc>
                <a:spcPct val="160000"/>
              </a:lnSpc>
            </a:pPr>
            <a:r>
              <a:rPr lang="cs-CZ" sz="2400" dirty="0" smtClean="0"/>
              <a:t>výdaje </a:t>
            </a:r>
            <a:r>
              <a:rPr lang="cs-CZ" sz="2400" dirty="0"/>
              <a:t>vzniklé nad rámec Rozhodnutí o poskytnutí </a:t>
            </a:r>
            <a:r>
              <a:rPr lang="cs-CZ" sz="2400" dirty="0" smtClean="0"/>
              <a:t>dotace.</a:t>
            </a:r>
            <a:endParaRPr lang="cs-CZ" sz="2400" dirty="0"/>
          </a:p>
          <a:p>
            <a:pPr>
              <a:lnSpc>
                <a:spcPct val="170000"/>
              </a:lnSpc>
            </a:pPr>
            <a:endParaRPr lang="cs-CZ" sz="2200" dirty="0"/>
          </a:p>
          <a:p>
            <a:pPr marL="0" lvl="0" indent="0">
              <a:lnSpc>
                <a:spcPct val="170000"/>
              </a:lnSpc>
              <a:buNone/>
            </a:pPr>
            <a:endParaRPr lang="cs-CZ" sz="2400" dirty="0"/>
          </a:p>
          <a:p>
            <a:pPr marL="0" lvl="0" indent="0">
              <a:lnSpc>
                <a:spcPct val="150000"/>
              </a:lnSpc>
              <a:buNone/>
            </a:pPr>
            <a:endParaRPr lang="cs-CZ" sz="2200"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91</a:t>
            </a:fld>
            <a:endParaRPr lang="en-US" dirty="0"/>
          </a:p>
        </p:txBody>
      </p:sp>
    </p:spTree>
    <p:extLst>
      <p:ext uri="{BB962C8B-B14F-4D97-AF65-F5344CB8AC3E}">
        <p14:creationId xmlns:p14="http://schemas.microsoft.com/office/powerpoint/2010/main" val="42251461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038225"/>
            <a:ext cx="8229600" cy="5260975"/>
          </a:xfrm>
        </p:spPr>
        <p:txBody>
          <a:bodyPr>
            <a:normAutofit lnSpcReduction="10000"/>
          </a:bodyPr>
          <a:lstStyle/>
          <a:p>
            <a:pPr marL="0" lvl="0" indent="0">
              <a:lnSpc>
                <a:spcPct val="170000"/>
              </a:lnSpc>
              <a:buNone/>
            </a:pPr>
            <a:r>
              <a:rPr lang="cs-CZ" sz="2200" b="1" u="sng" dirty="0" smtClean="0"/>
              <a:t>Povinné přílohy k žádosti o podporu</a:t>
            </a:r>
          </a:p>
          <a:p>
            <a:pPr marL="457200" lvl="0" indent="-457200">
              <a:lnSpc>
                <a:spcPct val="120000"/>
              </a:lnSpc>
              <a:buAutoNum type="arabicPeriod"/>
            </a:pPr>
            <a:r>
              <a:rPr lang="cs-CZ" sz="2200" b="1" dirty="0" smtClean="0"/>
              <a:t>Plná moc</a:t>
            </a:r>
          </a:p>
          <a:p>
            <a:pPr lvl="0">
              <a:lnSpc>
                <a:spcPct val="120000"/>
              </a:lnSpc>
              <a:buFont typeface="Arial" panose="020B0604020202020204" pitchFamily="34" charset="0"/>
              <a:buChar char="•"/>
            </a:pPr>
            <a:r>
              <a:rPr lang="cs-CZ" sz="2200" dirty="0" smtClean="0"/>
              <a:t>v případě přenesení pravomocí na jinou osobu, v MS2014+</a:t>
            </a:r>
          </a:p>
          <a:p>
            <a:pPr marL="457200" lvl="0" indent="-457200">
              <a:lnSpc>
                <a:spcPct val="120000"/>
              </a:lnSpc>
              <a:buAutoNum type="arabicPeriod" startAt="2"/>
            </a:pPr>
            <a:r>
              <a:rPr lang="cs-CZ" sz="2200" b="1" dirty="0" smtClean="0"/>
              <a:t>Dokumentace k zadávacím a výběrovým řízením</a:t>
            </a:r>
          </a:p>
          <a:p>
            <a:pPr>
              <a:lnSpc>
                <a:spcPct val="120000"/>
              </a:lnSpc>
            </a:pPr>
            <a:r>
              <a:rPr lang="cs-CZ" sz="2200" dirty="0" smtClean="0"/>
              <a:t>která se konala před podáním žádosti</a:t>
            </a:r>
            <a:endParaRPr lang="cs-CZ" sz="2200" dirty="0"/>
          </a:p>
          <a:p>
            <a:pPr marL="457200" lvl="0" indent="-457200">
              <a:lnSpc>
                <a:spcPct val="120000"/>
              </a:lnSpc>
              <a:buAutoNum type="arabicPeriod" startAt="3"/>
            </a:pPr>
            <a:r>
              <a:rPr lang="cs-CZ" sz="2200" b="1" dirty="0" smtClean="0"/>
              <a:t>Smlouvy </a:t>
            </a:r>
            <a:r>
              <a:rPr lang="cs-CZ" sz="2200" b="1" dirty="0"/>
              <a:t>s </a:t>
            </a:r>
            <a:r>
              <a:rPr lang="cs-CZ" sz="2200" b="1" dirty="0" smtClean="0"/>
              <a:t>dodavateli</a:t>
            </a:r>
          </a:p>
          <a:p>
            <a:pPr>
              <a:lnSpc>
                <a:spcPct val="120000"/>
              </a:lnSpc>
            </a:pPr>
            <a:r>
              <a:rPr lang="cs-CZ" sz="2200" dirty="0" smtClean="0"/>
              <a:t>smlouvy na zpracování ÚP nebo změny ÚP, na </a:t>
            </a:r>
            <a:r>
              <a:rPr lang="cs-CZ" sz="2200" dirty="0"/>
              <a:t>vyhodnocení příslušných vlivů </a:t>
            </a:r>
          </a:p>
          <a:p>
            <a:pPr marL="457200" lvl="0" indent="-457200">
              <a:lnSpc>
                <a:spcPct val="120000"/>
              </a:lnSpc>
              <a:buAutoNum type="arabicPeriod" startAt="4"/>
            </a:pPr>
            <a:r>
              <a:rPr lang="cs-CZ" sz="2200" b="1" dirty="0" smtClean="0"/>
              <a:t>Podklady </a:t>
            </a:r>
            <a:r>
              <a:rPr lang="cs-CZ" sz="2200" b="1" dirty="0"/>
              <a:t>pro hodnocení žádosti o </a:t>
            </a:r>
            <a:r>
              <a:rPr lang="cs-CZ" sz="2200" b="1" dirty="0" smtClean="0"/>
              <a:t>podporu</a:t>
            </a:r>
          </a:p>
          <a:p>
            <a:pPr>
              <a:lnSpc>
                <a:spcPct val="120000"/>
              </a:lnSpc>
            </a:pPr>
            <a:r>
              <a:rPr lang="cs-CZ" sz="2200" dirty="0"/>
              <a:t>d</a:t>
            </a:r>
            <a:r>
              <a:rPr lang="cs-CZ" sz="2200" dirty="0" smtClean="0"/>
              <a:t>okument</a:t>
            </a:r>
            <a:r>
              <a:rPr lang="cs-CZ" sz="2200" dirty="0"/>
              <a:t>, ve kterém žadatel odůvodní potřebnost pořízení </a:t>
            </a:r>
            <a:r>
              <a:rPr lang="cs-CZ" sz="2200" dirty="0" smtClean="0"/>
              <a:t>ÚP a </a:t>
            </a:r>
            <a:r>
              <a:rPr lang="cs-CZ" sz="2200" dirty="0"/>
              <a:t>uvede území, kterého se </a:t>
            </a:r>
            <a:r>
              <a:rPr lang="cs-CZ" sz="2200" dirty="0" smtClean="0"/>
              <a:t>týká; v případě změny ÚP je zde zmíněna územní studie, </a:t>
            </a:r>
            <a:r>
              <a:rPr lang="cs-CZ" sz="2200" dirty="0"/>
              <a:t>z</a:t>
            </a:r>
            <a:r>
              <a:rPr lang="cs-CZ" sz="2200" dirty="0" smtClean="0"/>
              <a:t>e které změna vychází</a:t>
            </a:r>
            <a:endParaRPr lang="cs-CZ" sz="2200" dirty="0"/>
          </a:p>
          <a:p>
            <a:pPr marL="0" lvl="0" indent="0">
              <a:lnSpc>
                <a:spcPct val="170000"/>
              </a:lnSpc>
              <a:buNone/>
            </a:pPr>
            <a:endParaRPr lang="cs-CZ" sz="31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92</a:t>
            </a:fld>
            <a:endParaRPr lang="en-US" dirty="0"/>
          </a:p>
        </p:txBody>
      </p:sp>
    </p:spTree>
    <p:extLst>
      <p:ext uri="{BB962C8B-B14F-4D97-AF65-F5344CB8AC3E}">
        <p14:creationId xmlns:p14="http://schemas.microsoft.com/office/powerpoint/2010/main" val="22948949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lnSpcReduction="10000"/>
          </a:bodyPr>
          <a:lstStyle/>
          <a:p>
            <a:pPr marL="0" lvl="0" indent="0">
              <a:lnSpc>
                <a:spcPct val="120000"/>
              </a:lnSpc>
              <a:buNone/>
            </a:pPr>
            <a:r>
              <a:rPr lang="cs-CZ" sz="2200" b="1" u="sng" dirty="0" smtClean="0"/>
              <a:t>Podklady </a:t>
            </a:r>
            <a:r>
              <a:rPr lang="cs-CZ" sz="2200" b="1" u="sng" dirty="0"/>
              <a:t>pro hodnocení žádosti o </a:t>
            </a:r>
            <a:r>
              <a:rPr lang="cs-CZ" sz="2200" b="1" u="sng" dirty="0" smtClean="0"/>
              <a:t>podporu:</a:t>
            </a:r>
          </a:p>
          <a:p>
            <a:pPr marL="0" lvl="0" indent="0">
              <a:lnSpc>
                <a:spcPct val="120000"/>
              </a:lnSpc>
              <a:buNone/>
            </a:pPr>
            <a:endParaRPr lang="cs-CZ" sz="2200" b="1" u="sng" dirty="0" smtClean="0"/>
          </a:p>
          <a:p>
            <a:pPr marL="0" lvl="0" indent="0">
              <a:lnSpc>
                <a:spcPct val="120000"/>
              </a:lnSpc>
              <a:buNone/>
            </a:pPr>
            <a:r>
              <a:rPr lang="cs-CZ" sz="2200" b="1" dirty="0" smtClean="0"/>
              <a:t>a</a:t>
            </a:r>
            <a:r>
              <a:rPr lang="cs-CZ" sz="2200" b="1" dirty="0"/>
              <a:t>)</a:t>
            </a:r>
            <a:r>
              <a:rPr lang="cs-CZ" sz="2200" b="1" dirty="0" smtClean="0"/>
              <a:t> Základní informace o žadateli</a:t>
            </a:r>
          </a:p>
          <a:p>
            <a:pPr>
              <a:lnSpc>
                <a:spcPct val="120000"/>
              </a:lnSpc>
            </a:pPr>
            <a:r>
              <a:rPr lang="cs-CZ" sz="2200" dirty="0"/>
              <a:t>n</a:t>
            </a:r>
            <a:r>
              <a:rPr lang="cs-CZ" sz="2200" dirty="0" smtClean="0"/>
              <a:t>ázev obce</a:t>
            </a:r>
            <a:r>
              <a:rPr lang="cs-CZ" sz="2200" dirty="0"/>
              <a:t> </a:t>
            </a:r>
            <a:r>
              <a:rPr lang="cs-CZ" sz="2200" dirty="0" smtClean="0"/>
              <a:t>a projektu, kontaktní informace</a:t>
            </a:r>
          </a:p>
          <a:p>
            <a:pPr marL="0" lvl="0" indent="0">
              <a:lnSpc>
                <a:spcPct val="120000"/>
              </a:lnSpc>
              <a:buNone/>
            </a:pPr>
            <a:r>
              <a:rPr lang="cs-CZ" sz="2200" b="1" dirty="0" smtClean="0"/>
              <a:t>b) Charakteristika projektu a jeho soulad s programem</a:t>
            </a:r>
          </a:p>
          <a:p>
            <a:pPr lvl="0">
              <a:lnSpc>
                <a:spcPct val="120000"/>
              </a:lnSpc>
              <a:buFont typeface="Arial" panose="020B0604020202020204" pitchFamily="34" charset="0"/>
              <a:buChar char="•"/>
            </a:pPr>
            <a:r>
              <a:rPr lang="cs-CZ" sz="2200" dirty="0"/>
              <a:t>c</a:t>
            </a:r>
            <a:r>
              <a:rPr lang="cs-CZ" sz="2200" dirty="0" smtClean="0"/>
              <a:t>íle projektu, územní realizace, indikátory</a:t>
            </a:r>
          </a:p>
          <a:p>
            <a:pPr marL="0" lvl="0" indent="0">
              <a:lnSpc>
                <a:spcPct val="120000"/>
              </a:lnSpc>
              <a:buNone/>
            </a:pPr>
            <a:r>
              <a:rPr lang="cs-CZ" sz="2200" b="1" dirty="0" smtClean="0"/>
              <a:t>c</a:t>
            </a:r>
            <a:r>
              <a:rPr lang="cs-CZ" sz="2200" b="1" smtClean="0"/>
              <a:t>) Podrobný </a:t>
            </a:r>
            <a:r>
              <a:rPr lang="cs-CZ" sz="2200" b="1" dirty="0" smtClean="0"/>
              <a:t>popis projektu</a:t>
            </a:r>
          </a:p>
          <a:p>
            <a:pPr>
              <a:lnSpc>
                <a:spcPct val="120000"/>
              </a:lnSpc>
            </a:pPr>
            <a:r>
              <a:rPr lang="cs-CZ" sz="2200" dirty="0"/>
              <a:t>p</a:t>
            </a:r>
            <a:r>
              <a:rPr lang="cs-CZ" sz="2200" dirty="0" smtClean="0"/>
              <a:t>opis výchozího stavu, popis aktivit projektu, harmonogram, udržitelnost projektu</a:t>
            </a:r>
          </a:p>
          <a:p>
            <a:pPr marL="0" lvl="0" indent="0">
              <a:lnSpc>
                <a:spcPct val="120000"/>
              </a:lnSpc>
              <a:buNone/>
            </a:pPr>
            <a:r>
              <a:rPr lang="cs-CZ" sz="2200" b="1" dirty="0" smtClean="0"/>
              <a:t>d) Zdůvodnění potřebnosti realizace projektu</a:t>
            </a:r>
          </a:p>
          <a:p>
            <a:pPr>
              <a:lnSpc>
                <a:spcPct val="120000"/>
              </a:lnSpc>
            </a:pPr>
            <a:r>
              <a:rPr lang="cs-CZ" sz="2200" dirty="0" smtClean="0"/>
              <a:t>souhrnné zdůvodnění projektu </a:t>
            </a:r>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93</a:t>
            </a:fld>
            <a:endParaRPr lang="en-US" dirty="0"/>
          </a:p>
        </p:txBody>
      </p:sp>
    </p:spTree>
    <p:extLst>
      <p:ext uri="{BB962C8B-B14F-4D97-AF65-F5344CB8AC3E}">
        <p14:creationId xmlns:p14="http://schemas.microsoft.com/office/powerpoint/2010/main" val="42039217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lvl="0" indent="0">
              <a:lnSpc>
                <a:spcPct val="170000"/>
              </a:lnSpc>
              <a:buNone/>
            </a:pPr>
            <a:r>
              <a:rPr lang="cs-CZ" sz="2000" b="1" u="sng" dirty="0" smtClean="0"/>
              <a:t>Povinné přílohy k žádosti o podporu</a:t>
            </a:r>
          </a:p>
          <a:p>
            <a:pPr marL="0" lvl="0" indent="0">
              <a:lnSpc>
                <a:spcPct val="120000"/>
              </a:lnSpc>
              <a:buNone/>
            </a:pPr>
            <a:r>
              <a:rPr lang="cs-CZ" sz="2000" b="1" dirty="0" smtClean="0"/>
              <a:t>5</a:t>
            </a:r>
            <a:r>
              <a:rPr lang="cs-CZ" sz="2000" dirty="0" smtClean="0"/>
              <a:t>.	</a:t>
            </a:r>
            <a:r>
              <a:rPr lang="cs-CZ" sz="2000" b="1" dirty="0" smtClean="0"/>
              <a:t>Výpis </a:t>
            </a:r>
            <a:r>
              <a:rPr lang="cs-CZ" sz="2000" b="1" dirty="0"/>
              <a:t>z usnesení zastupitelstva o schválení zadání územního 	plánu </a:t>
            </a:r>
            <a:r>
              <a:rPr lang="cs-CZ" sz="2000" dirty="0" smtClean="0"/>
              <a:t>/ </a:t>
            </a:r>
            <a:r>
              <a:rPr lang="cs-CZ" sz="2000" b="1" dirty="0"/>
              <a:t>Výpis z usnesení zastupitelstva o schválení zadání </a:t>
            </a:r>
            <a:r>
              <a:rPr lang="cs-CZ" sz="2000" b="1" dirty="0" smtClean="0"/>
              <a:t>	změny 	územního </a:t>
            </a:r>
            <a:r>
              <a:rPr lang="cs-CZ" sz="2000" b="1" dirty="0"/>
              <a:t>plánu nebo o schválení zprávy o uplatňování </a:t>
            </a:r>
            <a:r>
              <a:rPr lang="cs-CZ" sz="2000" b="1" dirty="0" smtClean="0"/>
              <a:t>	územního 	plánu</a:t>
            </a:r>
            <a:endParaRPr lang="cs-CZ" sz="2000" b="1" dirty="0"/>
          </a:p>
          <a:p>
            <a:pPr marL="457200" indent="-457200">
              <a:lnSpc>
                <a:spcPct val="120000"/>
              </a:lnSpc>
              <a:buFont typeface="Arial"/>
              <a:buAutoNum type="arabicPeriod" startAt="6"/>
            </a:pPr>
            <a:r>
              <a:rPr lang="cs-CZ" sz="2000" b="1" dirty="0" smtClean="0"/>
              <a:t>Zadání </a:t>
            </a:r>
            <a:r>
              <a:rPr lang="cs-CZ" sz="2000" b="1" dirty="0"/>
              <a:t>územního </a:t>
            </a:r>
            <a:r>
              <a:rPr lang="cs-CZ" sz="2000" b="1" dirty="0" smtClean="0"/>
              <a:t>plánu </a:t>
            </a:r>
            <a:r>
              <a:rPr lang="cs-CZ" sz="2000" dirty="0"/>
              <a:t>/ </a:t>
            </a:r>
            <a:r>
              <a:rPr lang="cs-CZ" sz="2000" b="1" dirty="0"/>
              <a:t>Zadání změny územního plánu nebo schválená zpráva o uplatňování územního plánu, která obsahuje pokyny pro zpracování návrhu změny územního </a:t>
            </a:r>
            <a:r>
              <a:rPr lang="cs-CZ" sz="2000" b="1" dirty="0" smtClean="0"/>
              <a:t>plánu</a:t>
            </a:r>
          </a:p>
          <a:p>
            <a:pPr marL="457200" lvl="0" indent="-457200">
              <a:lnSpc>
                <a:spcPct val="120000"/>
              </a:lnSpc>
              <a:buAutoNum type="arabicPeriod" startAt="7"/>
            </a:pPr>
            <a:r>
              <a:rPr lang="cs-CZ" sz="2000" b="1" dirty="0" smtClean="0"/>
              <a:t>Seznam </a:t>
            </a:r>
            <a:r>
              <a:rPr lang="cs-CZ" sz="2000" b="1" dirty="0"/>
              <a:t>objednávek – přímých </a:t>
            </a:r>
            <a:r>
              <a:rPr lang="cs-CZ" sz="2000" b="1" dirty="0" smtClean="0"/>
              <a:t>nákupů</a:t>
            </a:r>
          </a:p>
          <a:p>
            <a:pPr>
              <a:lnSpc>
                <a:spcPct val="120000"/>
              </a:lnSpc>
            </a:pPr>
            <a:r>
              <a:rPr lang="cs-CZ" sz="2000" dirty="0"/>
              <a:t>všechny </a:t>
            </a:r>
            <a:r>
              <a:rPr lang="cs-CZ" sz="2000" dirty="0" smtClean="0"/>
              <a:t>objednávky </a:t>
            </a:r>
            <a:r>
              <a:rPr lang="cs-CZ" sz="2000" dirty="0"/>
              <a:t>– přímé nákupy ve výši od 100 tis. do 400 tis. bez </a:t>
            </a:r>
            <a:r>
              <a:rPr lang="cs-CZ" sz="2000" dirty="0" smtClean="0"/>
              <a:t>DPH, vynaložené </a:t>
            </a:r>
            <a:r>
              <a:rPr lang="cs-CZ" sz="2000" dirty="0"/>
              <a:t>před podáním žádosti o podporu</a:t>
            </a:r>
            <a:endParaRPr lang="cs-CZ" sz="2000" b="1" dirty="0"/>
          </a:p>
          <a:p>
            <a:pPr marL="0" lvl="0" indent="0">
              <a:lnSpc>
                <a:spcPct val="170000"/>
              </a:lnSpc>
              <a:buNone/>
            </a:pPr>
            <a:endParaRPr lang="cs-CZ" sz="31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94</a:t>
            </a:fld>
            <a:endParaRPr lang="en-US" dirty="0"/>
          </a:p>
        </p:txBody>
      </p:sp>
    </p:spTree>
    <p:extLst>
      <p:ext uri="{BB962C8B-B14F-4D97-AF65-F5344CB8AC3E}">
        <p14:creationId xmlns:p14="http://schemas.microsoft.com/office/powerpoint/2010/main" val="42368337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lnSpcReduction="10000"/>
          </a:bodyPr>
          <a:lstStyle/>
          <a:p>
            <a:pPr marL="0" indent="0">
              <a:buNone/>
            </a:pPr>
            <a:r>
              <a:rPr lang="cs-CZ" sz="2200" b="1" dirty="0"/>
              <a:t>Indikátor </a:t>
            </a:r>
            <a:r>
              <a:rPr lang="cs-CZ" sz="2200" b="1" dirty="0" smtClean="0"/>
              <a:t>výsledku</a:t>
            </a:r>
            <a:r>
              <a:rPr lang="cs-CZ" sz="2200" dirty="0" smtClean="0"/>
              <a:t> - </a:t>
            </a:r>
            <a:r>
              <a:rPr lang="cs-CZ" sz="2200" b="1" dirty="0" smtClean="0"/>
              <a:t>Plocha </a:t>
            </a:r>
            <a:r>
              <a:rPr lang="cs-CZ" sz="2200" b="1" dirty="0"/>
              <a:t>území pokrytá územním plánem, </a:t>
            </a:r>
            <a:r>
              <a:rPr lang="cs-CZ" sz="2200" b="1" dirty="0" smtClean="0"/>
              <a:t>					      regulačním </a:t>
            </a:r>
            <a:r>
              <a:rPr lang="cs-CZ" sz="2200" b="1" dirty="0"/>
              <a:t>plánem a územní </a:t>
            </a:r>
            <a:r>
              <a:rPr lang="cs-CZ" sz="2200" b="1" dirty="0" smtClean="0"/>
              <a:t>studií</a:t>
            </a:r>
          </a:p>
          <a:p>
            <a:pPr marL="0" indent="0">
              <a:buNone/>
            </a:pPr>
            <a:endParaRPr lang="cs-CZ" sz="800" dirty="0"/>
          </a:p>
          <a:p>
            <a:r>
              <a:rPr lang="cs-CZ" sz="2200" dirty="0"/>
              <a:t>p</a:t>
            </a:r>
            <a:r>
              <a:rPr lang="cs-CZ" sz="2200" dirty="0" smtClean="0"/>
              <a:t>ouze pro projekty, které nahradí </a:t>
            </a:r>
            <a:r>
              <a:rPr lang="cs-CZ" sz="2200" dirty="0"/>
              <a:t>územní plán, </a:t>
            </a:r>
            <a:r>
              <a:rPr lang="cs-CZ" sz="2200" dirty="0" smtClean="0"/>
              <a:t>vytvořený </a:t>
            </a:r>
            <a:r>
              <a:rPr lang="cs-CZ" sz="2200" dirty="0"/>
              <a:t>před 1. 1. </a:t>
            </a:r>
            <a:r>
              <a:rPr lang="cs-CZ" sz="2200" dirty="0" smtClean="0"/>
              <a:t>2007</a:t>
            </a:r>
          </a:p>
          <a:p>
            <a:r>
              <a:rPr lang="cs-CZ" sz="2200" dirty="0"/>
              <a:t>v</a:t>
            </a:r>
            <a:r>
              <a:rPr lang="cs-CZ" sz="2200" dirty="0" smtClean="0"/>
              <a:t>ýchozí </a:t>
            </a:r>
            <a:r>
              <a:rPr lang="cs-CZ" sz="2200" dirty="0"/>
              <a:t>hodnota indikátoru je vždy </a:t>
            </a:r>
            <a:r>
              <a:rPr lang="cs-CZ" sz="2200" dirty="0" smtClean="0"/>
              <a:t>0</a:t>
            </a:r>
          </a:p>
          <a:p>
            <a:r>
              <a:rPr lang="cs-CZ" sz="2200" dirty="0"/>
              <a:t>c</a:t>
            </a:r>
            <a:r>
              <a:rPr lang="cs-CZ" sz="2200" dirty="0" smtClean="0"/>
              <a:t>ílová </a:t>
            </a:r>
            <a:r>
              <a:rPr lang="cs-CZ" sz="2200" dirty="0"/>
              <a:t>hodnota indikátoru </a:t>
            </a:r>
            <a:r>
              <a:rPr lang="cs-CZ" sz="2200" dirty="0" smtClean="0"/>
              <a:t>odpovídá </a:t>
            </a:r>
            <a:r>
              <a:rPr lang="cs-CZ" sz="2200" dirty="0"/>
              <a:t>ploše </a:t>
            </a:r>
            <a:r>
              <a:rPr lang="cs-CZ" sz="2200" dirty="0" smtClean="0"/>
              <a:t>ORP</a:t>
            </a:r>
          </a:p>
          <a:p>
            <a:pPr marL="0" indent="0">
              <a:buNone/>
            </a:pPr>
            <a:endParaRPr lang="cs-CZ" sz="2200" dirty="0"/>
          </a:p>
          <a:p>
            <a:pPr marL="0" indent="0">
              <a:buNone/>
            </a:pPr>
            <a:r>
              <a:rPr lang="cs-CZ" sz="2200" b="1" dirty="0"/>
              <a:t>Indikátor </a:t>
            </a:r>
            <a:r>
              <a:rPr lang="cs-CZ" sz="2200" b="1" dirty="0" smtClean="0"/>
              <a:t>výstupu</a:t>
            </a:r>
            <a:r>
              <a:rPr lang="cs-CZ" sz="2200" dirty="0" smtClean="0"/>
              <a:t> - </a:t>
            </a:r>
            <a:r>
              <a:rPr lang="cs-CZ" sz="2200" b="1" dirty="0" smtClean="0"/>
              <a:t>Počet </a:t>
            </a:r>
            <a:r>
              <a:rPr lang="cs-CZ" sz="2200" b="1" dirty="0"/>
              <a:t>územních </a:t>
            </a:r>
            <a:r>
              <a:rPr lang="cs-CZ" sz="2200" b="1" dirty="0" smtClean="0"/>
              <a:t>plánů</a:t>
            </a:r>
          </a:p>
          <a:p>
            <a:pPr marL="0" indent="0">
              <a:buNone/>
            </a:pPr>
            <a:endParaRPr lang="cs-CZ" sz="900" dirty="0"/>
          </a:p>
          <a:p>
            <a:r>
              <a:rPr lang="cs-CZ" sz="2200" dirty="0"/>
              <a:t>p</a:t>
            </a:r>
            <a:r>
              <a:rPr lang="cs-CZ" sz="2200" dirty="0" smtClean="0"/>
              <a:t>ro každý projekt</a:t>
            </a:r>
            <a:endParaRPr lang="cs-CZ" sz="2200" dirty="0"/>
          </a:p>
          <a:p>
            <a:r>
              <a:rPr lang="cs-CZ" sz="2200" dirty="0"/>
              <a:t>výchozí hodnota indikátoru je vždy 0</a:t>
            </a:r>
          </a:p>
          <a:p>
            <a:pPr algn="just"/>
            <a:r>
              <a:rPr lang="cs-CZ" sz="2200" dirty="0"/>
              <a:t>cílová hodnota indikátoru </a:t>
            </a:r>
            <a:r>
              <a:rPr lang="cs-CZ" sz="2200" dirty="0" smtClean="0"/>
              <a:t>odpovídá počtu </a:t>
            </a:r>
            <a:r>
              <a:rPr lang="cs-CZ" sz="2200" dirty="0"/>
              <a:t>pořízených územních plánů nebo změn územních </a:t>
            </a:r>
            <a:r>
              <a:rPr lang="cs-CZ" sz="2200" dirty="0" smtClean="0"/>
              <a:t>plánů</a:t>
            </a:r>
            <a:r>
              <a:rPr lang="cs-CZ" sz="2200" dirty="0"/>
              <a:t> </a:t>
            </a:r>
            <a:r>
              <a:rPr lang="cs-CZ" sz="2200" i="1" dirty="0" smtClean="0"/>
              <a:t>– </a:t>
            </a:r>
            <a:r>
              <a:rPr lang="cs-CZ" sz="2200" dirty="0" smtClean="0"/>
              <a:t>vždy 1</a:t>
            </a:r>
            <a:endParaRPr lang="cs-CZ" sz="2200" dirty="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95</a:t>
            </a:fld>
            <a:endParaRPr lang="en-US" dirty="0"/>
          </a:p>
        </p:txBody>
      </p:sp>
    </p:spTree>
    <p:extLst>
      <p:ext uri="{BB962C8B-B14F-4D97-AF65-F5344CB8AC3E}">
        <p14:creationId xmlns:p14="http://schemas.microsoft.com/office/powerpoint/2010/main" val="33809366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20000"/>
          </a:bodyPr>
          <a:lstStyle/>
          <a:p>
            <a:pPr marL="0" indent="0">
              <a:buNone/>
            </a:pPr>
            <a:r>
              <a:rPr lang="cs-CZ" sz="2200" b="1" dirty="0"/>
              <a:t>Podmínky Rozhodnutí o poskytnutí dotace</a:t>
            </a:r>
          </a:p>
          <a:p>
            <a:pPr marL="0" indent="0">
              <a:buNone/>
            </a:pPr>
            <a:endParaRPr lang="cs-CZ" sz="800" dirty="0"/>
          </a:p>
          <a:p>
            <a:r>
              <a:rPr lang="cs-CZ" sz="2200" dirty="0"/>
              <a:t>nedílná součást právního aktu – </a:t>
            </a:r>
            <a:r>
              <a:rPr lang="cs-CZ" sz="2200" dirty="0" err="1"/>
              <a:t>RoD</a:t>
            </a:r>
            <a:endParaRPr lang="cs-CZ" sz="2200" dirty="0"/>
          </a:p>
          <a:p>
            <a:r>
              <a:rPr lang="cs-CZ" sz="2200" dirty="0"/>
              <a:t>pravidla, kterými se musí příjemce řídit po celou dobu realizace</a:t>
            </a:r>
            <a:br>
              <a:rPr lang="cs-CZ" sz="2200" dirty="0"/>
            </a:br>
            <a:r>
              <a:rPr lang="cs-CZ" sz="2200" dirty="0"/>
              <a:t>a udržitelnosti projektu</a:t>
            </a:r>
          </a:p>
          <a:p>
            <a:r>
              <a:rPr lang="cs-CZ" sz="2200" dirty="0"/>
              <a:t>5 částí – Obecná ustanovení, Finanční rámec, Podmínky, na které je poskytnutí dotace vázáno (16 podmínek), Pozastavení nebo vrácení dotace, Závěrečná ustanovení</a:t>
            </a:r>
          </a:p>
          <a:p>
            <a:r>
              <a:rPr lang="cs-CZ" sz="2200" dirty="0"/>
              <a:t>vzor – příloha č. 2 Specifických pravidel</a:t>
            </a:r>
          </a:p>
          <a:p>
            <a:pPr marL="0" indent="0">
              <a:buNone/>
            </a:pPr>
            <a:endParaRPr lang="cs-CZ" sz="2200" dirty="0"/>
          </a:p>
          <a:p>
            <a:pPr marL="0" indent="0">
              <a:buNone/>
            </a:pPr>
            <a:r>
              <a:rPr lang="cs-CZ" sz="2200" b="1" dirty="0"/>
              <a:t>Publicita</a:t>
            </a:r>
          </a:p>
          <a:p>
            <a:pPr marL="0" indent="0">
              <a:buNone/>
            </a:pPr>
            <a:endParaRPr lang="cs-CZ" sz="800" dirty="0"/>
          </a:p>
          <a:p>
            <a:r>
              <a:rPr lang="cs-CZ" sz="2200" dirty="0"/>
              <a:t>informování veřejnosti o podpoře z ESIF během realizace i po </a:t>
            </a:r>
            <a:r>
              <a:rPr lang="cs-CZ" sz="2200" dirty="0" smtClean="0"/>
              <a:t>ukončení realizace </a:t>
            </a:r>
            <a:r>
              <a:rPr lang="cs-CZ" sz="2200" dirty="0"/>
              <a:t>projektu</a:t>
            </a:r>
          </a:p>
          <a:p>
            <a:r>
              <a:rPr lang="cs-CZ" sz="2200" dirty="0"/>
              <a:t>povinné informační a propagační nástroje – internetové stránky, </a:t>
            </a:r>
            <a:r>
              <a:rPr lang="cs-CZ" sz="2200" dirty="0" smtClean="0"/>
              <a:t>informační plakát v sídle MěÚ (min A3)</a:t>
            </a:r>
            <a:endParaRPr lang="cs-CZ" sz="2200" dirty="0"/>
          </a:p>
          <a:p>
            <a:r>
              <a:rPr lang="cs-CZ" sz="2200" dirty="0"/>
              <a:t>prvky povinné publicity – logo IROP, logo MMR ČR</a:t>
            </a:r>
          </a:p>
          <a:p>
            <a:r>
              <a:rPr lang="cs-CZ" sz="2200" dirty="0"/>
              <a:t>podrobná pravidla publicity – kapitola 13 Obecných pravidel</a:t>
            </a:r>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96</a:t>
            </a:fld>
            <a:endParaRPr lang="en-US" dirty="0"/>
          </a:p>
        </p:txBody>
      </p:sp>
    </p:spTree>
    <p:extLst>
      <p:ext uri="{BB962C8B-B14F-4D97-AF65-F5344CB8AC3E}">
        <p14:creationId xmlns:p14="http://schemas.microsoft.com/office/powerpoint/2010/main" val="28965858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fontScale="92500" lnSpcReduction="10000"/>
          </a:bodyPr>
          <a:lstStyle/>
          <a:p>
            <a:pPr marL="0" indent="0">
              <a:buNone/>
            </a:pPr>
            <a:r>
              <a:rPr lang="cs-CZ" sz="2200" b="1" dirty="0"/>
              <a:t>Udržitelnost – 5 let od poslední platby příjemci: </a:t>
            </a:r>
          </a:p>
          <a:p>
            <a:pPr lvl="0"/>
            <a:r>
              <a:rPr lang="cs-CZ" sz="2400" dirty="0"/>
              <a:t>zajistit vydání územního plánu nebo zněny územního plánu zastupitelstvem obce a nabytí jeho účinnosti nejpozději do pěti let od zahájení doby udržitelnosti;</a:t>
            </a:r>
          </a:p>
          <a:p>
            <a:pPr lvl="0"/>
            <a:r>
              <a:rPr lang="cs-CZ" sz="2400" dirty="0"/>
              <a:t>zajistit platnost územního plánu nebo změny územního plánu od nabytí jeho účinnosti do konce doby udržitelnosti;</a:t>
            </a:r>
          </a:p>
          <a:p>
            <a:pPr lvl="0"/>
            <a:r>
              <a:rPr lang="cs-CZ" sz="2400" dirty="0"/>
              <a:t>plně a prokazatelně splnit účel projektu, na který mu bude dotace poskytnuta, a zachovat výsledky realizace projektu po dobu pěti let od </a:t>
            </a:r>
            <a:r>
              <a:rPr lang="cs-CZ" sz="2400" dirty="0" smtClean="0"/>
              <a:t>poslední platby příjemci – </a:t>
            </a:r>
            <a:r>
              <a:rPr lang="cs-CZ" sz="2400" u="sng" dirty="0"/>
              <a:t>případná změna územního plánu není v rozporu s udržením výsledků projektu</a:t>
            </a:r>
            <a:r>
              <a:rPr lang="cs-CZ" sz="2400" dirty="0"/>
              <a:t>;</a:t>
            </a:r>
          </a:p>
          <a:p>
            <a:r>
              <a:rPr lang="cs-CZ" sz="2400" dirty="0"/>
              <a:t>zveřejnit územní plán nebo změnu územního plánu nejpozději v den účinnosti územního plánu nebo změny územního na internetových stránkách obce a mít dokument zveřejněn po celou dobu </a:t>
            </a:r>
            <a:r>
              <a:rPr lang="cs-CZ" sz="2400" dirty="0" smtClean="0"/>
              <a:t>udržitelnosti.</a:t>
            </a: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97</a:t>
            </a:fld>
            <a:endParaRPr lang="en-US" dirty="0"/>
          </a:p>
        </p:txBody>
      </p:sp>
    </p:spTree>
    <p:extLst>
      <p:ext uri="{BB962C8B-B14F-4D97-AF65-F5344CB8AC3E}">
        <p14:creationId xmlns:p14="http://schemas.microsoft.com/office/powerpoint/2010/main" val="20393987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smtClean="0"/>
              <a:t>2. výzva IROP – Územní plány</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buNone/>
            </a:pPr>
            <a:r>
              <a:rPr lang="cs-CZ" sz="2200" b="1" dirty="0" smtClean="0"/>
              <a:t>Udržitelnost: </a:t>
            </a:r>
          </a:p>
          <a:p>
            <a:pPr marL="0" indent="0">
              <a:buNone/>
            </a:pPr>
            <a:endParaRPr lang="cs-CZ" sz="2200" b="1" dirty="0"/>
          </a:p>
          <a:p>
            <a:pPr marL="0" lvl="0" indent="0">
              <a:buNone/>
            </a:pPr>
            <a:r>
              <a:rPr lang="cs-CZ" sz="2400" dirty="0"/>
              <a:t>Z</a:t>
            </a:r>
            <a:r>
              <a:rPr lang="cs-CZ" sz="2400" dirty="0" smtClean="0"/>
              <a:t>rušení ÚP / změny ÚP soudem </a:t>
            </a:r>
            <a:r>
              <a:rPr lang="cs-CZ" sz="2400" dirty="0"/>
              <a:t>nebo </a:t>
            </a:r>
            <a:r>
              <a:rPr lang="cs-CZ" sz="2400" dirty="0" smtClean="0"/>
              <a:t>krajským úřadem nedochází k porušení </a:t>
            </a:r>
            <a:r>
              <a:rPr lang="cs-CZ" sz="2400" dirty="0"/>
              <a:t>Podmínek </a:t>
            </a:r>
            <a:r>
              <a:rPr lang="cs-CZ" sz="2400" dirty="0" smtClean="0"/>
              <a:t>Rozhodnutí.</a:t>
            </a:r>
          </a:p>
          <a:p>
            <a:pPr marL="0" lvl="0" indent="0">
              <a:buNone/>
            </a:pPr>
            <a:endParaRPr lang="cs-CZ" sz="2400" b="1" dirty="0"/>
          </a:p>
          <a:p>
            <a:pPr marL="0" lvl="0" indent="0">
              <a:buNone/>
            </a:pPr>
            <a:r>
              <a:rPr lang="cs-CZ" sz="2400" dirty="0"/>
              <a:t>D</a:t>
            </a:r>
            <a:r>
              <a:rPr lang="cs-CZ" sz="2400" dirty="0" smtClean="0"/>
              <a:t>o </a:t>
            </a:r>
            <a:r>
              <a:rPr lang="cs-CZ" sz="2400" dirty="0"/>
              <a:t>konce doby udržitelnosti projektu musí </a:t>
            </a:r>
            <a:r>
              <a:rPr lang="cs-CZ" sz="2400" dirty="0" smtClean="0"/>
              <a:t>být znovu </a:t>
            </a:r>
            <a:r>
              <a:rPr lang="cs-CZ" sz="2400" dirty="0"/>
              <a:t>územní plán anebo změnu územního plánu </a:t>
            </a:r>
            <a:r>
              <a:rPr lang="cs-CZ" sz="2400" dirty="0" smtClean="0"/>
              <a:t>vydán, </a:t>
            </a:r>
            <a:r>
              <a:rPr lang="cs-CZ" sz="2400" dirty="0"/>
              <a:t>včetně nabytí </a:t>
            </a:r>
            <a:r>
              <a:rPr lang="cs-CZ" sz="2400" dirty="0" smtClean="0"/>
              <a:t>účinnosti.</a:t>
            </a: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98</a:t>
            </a:fld>
            <a:endParaRPr lang="en-US" dirty="0"/>
          </a:p>
        </p:txBody>
      </p:sp>
    </p:spTree>
    <p:extLst>
      <p:ext uri="{BB962C8B-B14F-4D97-AF65-F5344CB8AC3E}">
        <p14:creationId xmlns:p14="http://schemas.microsoft.com/office/powerpoint/2010/main" val="28788688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790700"/>
            <a:ext cx="8229600" cy="4067175"/>
          </a:xfrm>
        </p:spPr>
        <p:txBody>
          <a:bodyPr>
            <a:normAutofit/>
          </a:bodyPr>
          <a:lstStyle/>
          <a:p>
            <a:pPr marL="0" indent="0" algn="ctr">
              <a:buNone/>
            </a:pPr>
            <a:r>
              <a:rPr lang="cs-CZ" dirty="0">
                <a:hlinkClick r:id="rId2"/>
              </a:rPr>
              <a:t>http://</a:t>
            </a:r>
            <a:r>
              <a:rPr lang="cs-CZ" dirty="0" smtClean="0">
                <a:hlinkClick r:id="rId2"/>
              </a:rPr>
              <a:t>www.dotaceeu.cz/irop</a:t>
            </a:r>
            <a:endParaRPr lang="cs-CZ" dirty="0" smtClean="0"/>
          </a:p>
          <a:p>
            <a:pPr marL="0" indent="0" algn="ctr">
              <a:buNone/>
            </a:pPr>
            <a:endParaRPr lang="cs-CZ" dirty="0"/>
          </a:p>
          <a:p>
            <a:pPr marL="0" indent="0" algn="ctr">
              <a:buNone/>
            </a:pPr>
            <a:r>
              <a:rPr lang="cs-CZ" dirty="0">
                <a:solidFill>
                  <a:srgbClr val="000000"/>
                </a:solidFill>
                <a:cs typeface="Myriad Pro"/>
              </a:rPr>
              <a:t/>
            </a:r>
            <a:br>
              <a:rPr lang="cs-CZ" dirty="0">
                <a:solidFill>
                  <a:srgbClr val="000000"/>
                </a:solidFill>
                <a:cs typeface="Myriad Pro"/>
              </a:rPr>
            </a:br>
            <a:r>
              <a:rPr lang="cs-CZ" dirty="0">
                <a:solidFill>
                  <a:srgbClr val="000000"/>
                </a:solidFill>
                <a:cs typeface="Myriad Pro"/>
              </a:rPr>
              <a:t/>
            </a:r>
            <a:br>
              <a:rPr lang="cs-CZ" dirty="0">
                <a:solidFill>
                  <a:srgbClr val="000000"/>
                </a:solidFill>
                <a:cs typeface="Myriad Pro"/>
              </a:rPr>
            </a:br>
            <a:endParaRPr lang="cs-CZ" dirty="0"/>
          </a:p>
        </p:txBody>
      </p:sp>
      <p:sp>
        <p:nvSpPr>
          <p:cNvPr id="5" name="Obdélník 4"/>
          <p:cNvSpPr/>
          <p:nvPr/>
        </p:nvSpPr>
        <p:spPr>
          <a:xfrm>
            <a:off x="934188" y="2430276"/>
            <a:ext cx="6896986" cy="3739485"/>
          </a:xfrm>
          <a:prstGeom prst="rect">
            <a:avLst/>
          </a:prstGeom>
        </p:spPr>
        <p:txBody>
          <a:bodyPr wrap="square">
            <a:spAutoFit/>
          </a:bodyPr>
          <a:lstStyle/>
          <a:p>
            <a:pPr algn="ctr">
              <a:lnSpc>
                <a:spcPct val="150000"/>
              </a:lnSpc>
            </a:pPr>
            <a:endParaRPr lang="cs-CZ" sz="2800" dirty="0" smtClean="0">
              <a:solidFill>
                <a:srgbClr val="000000"/>
              </a:solidFill>
              <a:latin typeface="Myriad Pro Black"/>
              <a:cs typeface="Myriad Pro Black"/>
            </a:endParaRPr>
          </a:p>
          <a:p>
            <a:pPr algn="ctr">
              <a:lnSpc>
                <a:spcPct val="150000"/>
              </a:lnSpc>
            </a:pPr>
            <a:r>
              <a:rPr lang="cs-CZ" sz="2800" dirty="0" smtClean="0">
                <a:solidFill>
                  <a:srgbClr val="000000"/>
                </a:solidFill>
                <a:latin typeface="Myriad Pro Black"/>
                <a:cs typeface="Myriad Pro Black"/>
              </a:rPr>
              <a:t>DĚKUJEME VÁM ZA POZORNOST</a:t>
            </a:r>
            <a:r>
              <a:rPr lang="cs-CZ" sz="2800" b="1" dirty="0" smtClean="0">
                <a:solidFill>
                  <a:srgbClr val="000000"/>
                </a:solidFill>
                <a:cs typeface="Myriad Pro"/>
              </a:rPr>
              <a:t/>
            </a:r>
            <a:br>
              <a:rPr lang="cs-CZ" sz="2800" b="1" dirty="0" smtClean="0">
                <a:solidFill>
                  <a:srgbClr val="000000"/>
                </a:solidFill>
                <a:cs typeface="Myriad Pro"/>
              </a:rPr>
            </a:br>
            <a:r>
              <a:rPr lang="cs-CZ" dirty="0" smtClean="0">
                <a:solidFill>
                  <a:srgbClr val="000000"/>
                </a:solidFill>
                <a:cs typeface="Myriad Pro"/>
              </a:rPr>
              <a:t/>
            </a:r>
            <a:br>
              <a:rPr lang="cs-CZ" dirty="0" smtClean="0">
                <a:solidFill>
                  <a:srgbClr val="000000"/>
                </a:solidFill>
                <a:cs typeface="Myriad Pro"/>
              </a:rPr>
            </a:br>
            <a:r>
              <a:rPr lang="pl-PL" sz="2800" dirty="0">
                <a:solidFill>
                  <a:srgbClr val="000000"/>
                </a:solidFill>
                <a:latin typeface="Myriad Pro"/>
                <a:cs typeface="Myriad Pro"/>
              </a:rPr>
              <a:t>V případě dotazů nás kontaktujte na </a:t>
            </a:r>
          </a:p>
          <a:p>
            <a:pPr algn="ctr">
              <a:lnSpc>
                <a:spcPct val="150000"/>
              </a:lnSpc>
            </a:pPr>
            <a:r>
              <a:rPr lang="pl-PL" sz="2800" dirty="0">
                <a:solidFill>
                  <a:srgbClr val="000000"/>
                </a:solidFill>
                <a:latin typeface="Myriad Pro"/>
                <a:cs typeface="Myriad Pro"/>
              </a:rPr>
              <a:t>irop@mmr.cz </a:t>
            </a:r>
            <a:endParaRPr lang="pl-PL" sz="2800" dirty="0" smtClean="0">
              <a:solidFill>
                <a:srgbClr val="000000"/>
              </a:solidFill>
              <a:latin typeface="Myriad Pro"/>
              <a:cs typeface="Myriad Pro"/>
            </a:endParaRPr>
          </a:p>
          <a:p>
            <a:pPr algn="ctr">
              <a:lnSpc>
                <a:spcPct val="150000"/>
              </a:lnSpc>
            </a:pPr>
            <a:endParaRPr lang="pl-PL" sz="2800" dirty="0">
              <a:solidFill>
                <a:srgbClr val="000000"/>
              </a:solidFill>
              <a:latin typeface="Myriad Pro"/>
              <a:cs typeface="Myriad Pro"/>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99</a:t>
            </a:fld>
            <a:endParaRPr lang="en-US" dirty="0"/>
          </a:p>
        </p:txBody>
      </p:sp>
    </p:spTree>
    <p:extLst>
      <p:ext uri="{BB962C8B-B14F-4D97-AF65-F5344CB8AC3E}">
        <p14:creationId xmlns:p14="http://schemas.microsoft.com/office/powerpoint/2010/main" val="1671712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A9BE06D-B319-48B7-B5A2-AEB520ADF612}">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0ECBAF2-612A-4AE4-9F88-62784706A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2094</TotalTime>
  <Words>3801</Words>
  <Application>Microsoft Office PowerPoint</Application>
  <PresentationFormat>Předvádění na obrazovce (4:3)</PresentationFormat>
  <Paragraphs>929</Paragraphs>
  <Slides>99</Slides>
  <Notes>15</Notes>
  <HiddenSlides>0</HiddenSlides>
  <MMClips>0</MMClips>
  <ScaleCrop>false</ScaleCrop>
  <HeadingPairs>
    <vt:vector size="4" baseType="variant">
      <vt:variant>
        <vt:lpstr>Motiv</vt:lpstr>
      </vt:variant>
      <vt:variant>
        <vt:i4>1</vt:i4>
      </vt:variant>
      <vt:variant>
        <vt:lpstr>Nadpisy snímků</vt:lpstr>
      </vt:variant>
      <vt:variant>
        <vt:i4>99</vt:i4>
      </vt:variant>
    </vt:vector>
  </HeadingPairs>
  <TitlesOfParts>
    <vt:vector size="100" baseType="lpstr">
      <vt:lpstr>Office Theme</vt:lpstr>
      <vt:lpstr>seminář pro žadatele A PŘÍJEMCE  3. výzvA IROP - „REGULAČNÍ plány“ 9. VÝZVA irop - „Územní studie“</vt:lpstr>
      <vt:lpstr>Program SEMINÁŘE</vt:lpstr>
      <vt:lpstr>Integrovaný regionální operační program</vt:lpstr>
      <vt:lpstr>Role MMR a CRR</vt:lpstr>
      <vt:lpstr>Pravidla pro žadatele a příjemce</vt:lpstr>
      <vt:lpstr>Pravidla pro žadatele a příjemce</vt:lpstr>
      <vt:lpstr>Harmonogram výzev IROP 2015</vt:lpstr>
      <vt:lpstr> StruktUra IROP </vt:lpstr>
      <vt:lpstr>Prioritní osa 1: Konkurenceschopné, dostupné a bezpečné regiony </vt:lpstr>
      <vt:lpstr> Prioritní osa 1</vt:lpstr>
      <vt:lpstr>Prezentace aplikace PowerPoint</vt:lpstr>
      <vt:lpstr>Prezentace aplikace PowerPoint</vt:lpstr>
      <vt:lpstr>Prezentace aplikace PowerPoint</vt:lpstr>
      <vt:lpstr>Prezentace aplikace PowerPoint</vt:lpstr>
      <vt:lpstr>Prioritní osa 2: Zkvalitnění veřejných služeb a podmínek života pro obyvatele regionů </vt:lpstr>
      <vt:lpstr> Prioritní osa 2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PRIORITNÍ OSA 3: Dobrá správa území a zefektivnění veřejných institucí </vt:lpstr>
      <vt:lpstr>Prioritní osa 3</vt:lpstr>
      <vt:lpstr>Prezentace aplikace PowerPoint</vt:lpstr>
      <vt:lpstr>Prezentace aplikace PowerPoint</vt:lpstr>
      <vt:lpstr>Prezentace aplikace PowerPoint</vt:lpstr>
      <vt:lpstr> Prioritní osa 4 </vt:lpstr>
      <vt:lpstr>PRIORITNÍ OSA 4 KOMUNITNĚ VEDENÝ MÍSTNÍ ROZVOJ </vt:lpstr>
      <vt:lpstr> SC 3.3 – Podpora pořizování a uplatňování dokumentů územního rozvoje </vt:lpstr>
      <vt:lpstr> Přehled výzev v SC 3.3 IROP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3. výzva IROP – REGULAČNÍ PLÁNY </vt:lpstr>
      <vt:lpstr>         Přestávka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 9. výzva IROP – Územní studie </vt:lpstr>
      <vt:lpstr>Prezentace aplikace PowerPoint</vt:lpstr>
      <vt:lpstr>Prezentace aplikace PowerPoint</vt:lpstr>
      <vt:lpstr> 9. výzva IROP – Územní studie </vt:lpstr>
      <vt:lpstr> 9. výzva IROP – Územní studie </vt:lpstr>
      <vt:lpstr> 9. výzva IROP – Územní studie </vt:lpstr>
      <vt:lpstr> 9. výzva IROP – Územní studie </vt:lpstr>
      <vt:lpstr>          </vt:lpstr>
      <vt:lpstr>         2. výzva IROP – Územní plány </vt:lpstr>
      <vt:lpstr> 2. výzva IROP – Územní plány </vt:lpstr>
      <vt:lpstr> 2. výzva IROP – Územní plány </vt:lpstr>
      <vt:lpstr>Prezentace aplikace PowerPoint</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 2. výzva IROP – Územní plány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Ondřej Pešek</dc:creator>
  <cp:lastModifiedBy>Ondřej Pešek</cp:lastModifiedBy>
  <cp:revision>174</cp:revision>
  <cp:lastPrinted>2015-08-12T09:04:10Z</cp:lastPrinted>
  <dcterms:created xsi:type="dcterms:W3CDTF">2013-09-17T08:01:02Z</dcterms:created>
  <dcterms:modified xsi:type="dcterms:W3CDTF">2015-10-26T07:07:19Z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