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8" r:id="rId4"/>
    <p:sldId id="268" r:id="rId5"/>
    <p:sldId id="257" r:id="rId6"/>
    <p:sldId id="269" r:id="rId7"/>
    <p:sldId id="263" r:id="rId8"/>
    <p:sldId id="266" r:id="rId9"/>
    <p:sldId id="265" r:id="rId10"/>
    <p:sldId id="262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bová Lenka, Mgr. (MPSV)" initials="LLM(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07T13:00:45.287" idx="4">
    <p:pos x="4184" y="2013"/>
    <p:text>široké pole působnosti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07T12:58:23.343" idx="2">
    <p:pos x="2813" y="1443"/>
    <p:text>identifikovány chybějící soc. služby pro osoby s duš. onemocněním</p:text>
  </p:cm>
  <p:cm authorId="0" dt="2012-09-07T12:59:28.644" idx="3">
    <p:pos x="1558" y="206"/>
    <p:text>ne podle cílových skupin, ale podle oblastí, které tvoří rámec sociálního začleňování všech osob sociálně vyloučených (či sociálním vyloučením z různých důvodů ohrožených)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32723-D83D-4315-BA78-0610A079D26E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DE806C2-ECC8-48CD-9F14-F6F8058B146C}">
      <dgm:prSet phldrT="[Text]"/>
      <dgm:spPr/>
      <dgm:t>
        <a:bodyPr/>
        <a:lstStyle/>
        <a:p>
          <a:r>
            <a:rPr lang="cs-CZ" b="1"/>
            <a:t>Sociální začleňování</a:t>
          </a:r>
          <a:endParaRPr lang="cs-CZ"/>
        </a:p>
      </dgm:t>
    </dgm:pt>
    <dgm:pt modelId="{BC1D0133-1000-444A-90A4-0C917BB74703}" type="parTrans" cxnId="{11393B63-1D82-4DBA-94ED-E8D4433A1152}">
      <dgm:prSet/>
      <dgm:spPr/>
      <dgm:t>
        <a:bodyPr/>
        <a:lstStyle/>
        <a:p>
          <a:endParaRPr lang="cs-CZ"/>
        </a:p>
      </dgm:t>
    </dgm:pt>
    <dgm:pt modelId="{35D65B9C-54AA-42B8-9C5A-9F97DF79DCEA}" type="sibTrans" cxnId="{11393B63-1D82-4DBA-94ED-E8D4433A1152}">
      <dgm:prSet/>
      <dgm:spPr/>
      <dgm:t>
        <a:bodyPr/>
        <a:lstStyle/>
        <a:p>
          <a:endParaRPr lang="cs-CZ"/>
        </a:p>
      </dgm:t>
    </dgm:pt>
    <dgm:pt modelId="{AAF09A30-97FF-4B0E-8FAC-1F27C60BF3D0}">
      <dgm:prSet phldrT="[Text]"/>
      <dgm:spPr/>
      <dgm:t>
        <a:bodyPr/>
        <a:lstStyle/>
        <a:p>
          <a:r>
            <a:rPr lang="cs-CZ"/>
            <a:t>Evropa 2020</a:t>
          </a:r>
        </a:p>
      </dgm:t>
    </dgm:pt>
    <dgm:pt modelId="{F877DA8A-F571-4EA5-8C83-9B939DF198E2}" type="parTrans" cxnId="{358F93CC-DBF8-4378-A0E9-09AC74DD0821}">
      <dgm:prSet/>
      <dgm:spPr/>
      <dgm:t>
        <a:bodyPr/>
        <a:lstStyle/>
        <a:p>
          <a:endParaRPr lang="cs-CZ"/>
        </a:p>
      </dgm:t>
    </dgm:pt>
    <dgm:pt modelId="{D47B42FF-4954-4389-A82E-ECDB86F738FB}" type="sibTrans" cxnId="{358F93CC-DBF8-4378-A0E9-09AC74DD0821}">
      <dgm:prSet/>
      <dgm:spPr/>
      <dgm:t>
        <a:bodyPr/>
        <a:lstStyle/>
        <a:p>
          <a:endParaRPr lang="cs-CZ"/>
        </a:p>
      </dgm:t>
    </dgm:pt>
    <dgm:pt modelId="{6C66426B-2A8A-4BA1-A304-86CCC8B229FE}">
      <dgm:prSet phldrT="[Text]"/>
      <dgm:spPr/>
      <dgm:t>
        <a:bodyPr/>
        <a:lstStyle/>
        <a:p>
          <a:r>
            <a:rPr lang="cs-CZ"/>
            <a:t>Lisabonská strategie </a:t>
          </a:r>
        </a:p>
        <a:p>
          <a:r>
            <a:rPr lang="cs-CZ"/>
            <a:t>(2000-2010)</a:t>
          </a:r>
        </a:p>
      </dgm:t>
    </dgm:pt>
    <dgm:pt modelId="{A36044C6-1574-490A-BDCB-D65FC5A64FA8}" type="parTrans" cxnId="{0EAA6CB6-EC77-427E-AC2A-1AC3A347B084}">
      <dgm:prSet/>
      <dgm:spPr/>
      <dgm:t>
        <a:bodyPr/>
        <a:lstStyle/>
        <a:p>
          <a:endParaRPr lang="cs-CZ"/>
        </a:p>
      </dgm:t>
    </dgm:pt>
    <dgm:pt modelId="{772D1EEF-52D6-4A0E-B457-05113B92BD15}" type="sibTrans" cxnId="{0EAA6CB6-EC77-427E-AC2A-1AC3A347B084}">
      <dgm:prSet/>
      <dgm:spPr/>
      <dgm:t>
        <a:bodyPr/>
        <a:lstStyle/>
        <a:p>
          <a:endParaRPr lang="cs-CZ"/>
        </a:p>
      </dgm:t>
    </dgm:pt>
    <dgm:pt modelId="{4D19BC31-45F6-498F-945C-486456B4C7B9}">
      <dgm:prSet phldrT="[Text]"/>
      <dgm:spPr/>
      <dgm:t>
        <a:bodyPr/>
        <a:lstStyle/>
        <a:p>
          <a:r>
            <a:rPr lang="cs-CZ"/>
            <a:t>Národní program reforem</a:t>
          </a:r>
        </a:p>
      </dgm:t>
    </dgm:pt>
    <dgm:pt modelId="{00691B1A-FBF6-4B45-8B88-E95607030FE1}" type="parTrans" cxnId="{DD00C96D-F537-4577-AA2F-D3CEA8CFCFD0}">
      <dgm:prSet/>
      <dgm:spPr/>
      <dgm:t>
        <a:bodyPr/>
        <a:lstStyle/>
        <a:p>
          <a:endParaRPr lang="cs-CZ"/>
        </a:p>
      </dgm:t>
    </dgm:pt>
    <dgm:pt modelId="{E5FE0B7F-FCE1-4B46-AFD4-F094F5AD8859}" type="sibTrans" cxnId="{DD00C96D-F537-4577-AA2F-D3CEA8CFCFD0}">
      <dgm:prSet/>
      <dgm:spPr/>
      <dgm:t>
        <a:bodyPr/>
        <a:lstStyle/>
        <a:p>
          <a:endParaRPr lang="cs-CZ"/>
        </a:p>
      </dgm:t>
    </dgm:pt>
    <dgm:pt modelId="{8D01A0E8-07F0-4FA6-B7A7-91523024A36B}">
      <dgm:prSet phldrT="[Text]"/>
      <dgm:spPr/>
      <dgm:t>
        <a:bodyPr/>
        <a:lstStyle/>
        <a:p>
          <a:r>
            <a:rPr lang="cs-CZ" b="0"/>
            <a:t>Národní zpráva o strategiích sociální ochrany a sociálního začleňování ČR (2006-2010)</a:t>
          </a:r>
        </a:p>
      </dgm:t>
    </dgm:pt>
    <dgm:pt modelId="{E05EDC25-2B62-4BC4-AF76-C130B31DCC83}" type="parTrans" cxnId="{202CBB80-2AB7-4353-912C-3C3DB5CF28C7}">
      <dgm:prSet/>
      <dgm:spPr/>
      <dgm:t>
        <a:bodyPr/>
        <a:lstStyle/>
        <a:p>
          <a:endParaRPr lang="cs-CZ"/>
        </a:p>
      </dgm:t>
    </dgm:pt>
    <dgm:pt modelId="{D6740EDB-D2A3-4346-ABE6-9755F659B4F9}" type="sibTrans" cxnId="{202CBB80-2AB7-4353-912C-3C3DB5CF28C7}">
      <dgm:prSet/>
      <dgm:spPr/>
      <dgm:t>
        <a:bodyPr/>
        <a:lstStyle/>
        <a:p>
          <a:endParaRPr lang="cs-CZ"/>
        </a:p>
      </dgm:t>
    </dgm:pt>
    <dgm:pt modelId="{9924A68E-94A2-47C3-AD1B-6D02DEEFEA31}">
      <dgm:prSet phldrT="[Text]"/>
      <dgm:spPr/>
      <dgm:t>
        <a:bodyPr/>
        <a:lstStyle/>
        <a:p>
          <a:r>
            <a:rPr lang="cs-CZ"/>
            <a:t>Národní program reforem</a:t>
          </a:r>
        </a:p>
      </dgm:t>
    </dgm:pt>
    <dgm:pt modelId="{2B4261E6-5E45-42DF-B445-08079865272A}" type="parTrans" cxnId="{0B80CD02-E7BD-48C6-88F7-F68D85ABF4B9}">
      <dgm:prSet/>
      <dgm:spPr/>
      <dgm:t>
        <a:bodyPr/>
        <a:lstStyle/>
        <a:p>
          <a:endParaRPr lang="cs-CZ"/>
        </a:p>
      </dgm:t>
    </dgm:pt>
    <dgm:pt modelId="{D2AF38F3-FB70-4958-B648-D6326FD24DD7}" type="sibTrans" cxnId="{0B80CD02-E7BD-48C6-88F7-F68D85ABF4B9}">
      <dgm:prSet/>
      <dgm:spPr/>
      <dgm:t>
        <a:bodyPr/>
        <a:lstStyle/>
        <a:p>
          <a:endParaRPr lang="cs-CZ"/>
        </a:p>
      </dgm:t>
    </dgm:pt>
    <dgm:pt modelId="{46F33FFF-51F8-4BE9-970B-DF99E87EF32D}">
      <dgm:prSet phldrT="[Text]"/>
      <dgm:spPr/>
      <dgm:t>
        <a:bodyPr/>
        <a:lstStyle/>
        <a:p>
          <a:r>
            <a:rPr lang="cs-CZ"/>
            <a:t>Dlouhodobá vize resortu MPSV v oblasti sociálního začleňování</a:t>
          </a:r>
        </a:p>
      </dgm:t>
    </dgm:pt>
    <dgm:pt modelId="{9AA10853-D2A3-4244-9F26-0066409BD7D7}" type="parTrans" cxnId="{4C723387-6CA1-4B80-BD1B-DB424ED0842A}">
      <dgm:prSet/>
      <dgm:spPr/>
      <dgm:t>
        <a:bodyPr/>
        <a:lstStyle/>
        <a:p>
          <a:endParaRPr lang="cs-CZ"/>
        </a:p>
      </dgm:t>
    </dgm:pt>
    <dgm:pt modelId="{A51C77B9-46A4-48B5-B4DA-B8314EEF6546}" type="sibTrans" cxnId="{4C723387-6CA1-4B80-BD1B-DB424ED0842A}">
      <dgm:prSet/>
      <dgm:spPr/>
      <dgm:t>
        <a:bodyPr/>
        <a:lstStyle/>
        <a:p>
          <a:endParaRPr lang="cs-CZ"/>
        </a:p>
      </dgm:t>
    </dgm:pt>
    <dgm:pt modelId="{36D2FEE8-E276-4FE5-A737-CE45668B5351}">
      <dgm:prSet phldrT="[Text]"/>
      <dgm:spPr/>
      <dgm:t>
        <a:bodyPr/>
        <a:lstStyle/>
        <a:p>
          <a:r>
            <a:rPr lang="cs-CZ" b="0"/>
            <a:t>NAPSI (2006-2010)</a:t>
          </a:r>
        </a:p>
      </dgm:t>
    </dgm:pt>
    <dgm:pt modelId="{5BBA146D-40A7-4545-BD4F-650BF4B1517C}" type="parTrans" cxnId="{C8520325-8343-45F2-B15C-A1BDB8844051}">
      <dgm:prSet/>
      <dgm:spPr/>
      <dgm:t>
        <a:bodyPr/>
        <a:lstStyle/>
        <a:p>
          <a:endParaRPr lang="cs-CZ"/>
        </a:p>
      </dgm:t>
    </dgm:pt>
    <dgm:pt modelId="{94DDDB18-1E68-4603-B09B-CE840A6D2EA9}" type="sibTrans" cxnId="{C8520325-8343-45F2-B15C-A1BDB8844051}">
      <dgm:prSet/>
      <dgm:spPr/>
      <dgm:t>
        <a:bodyPr/>
        <a:lstStyle/>
        <a:p>
          <a:endParaRPr lang="cs-CZ"/>
        </a:p>
      </dgm:t>
    </dgm:pt>
    <dgm:pt modelId="{549B1B6B-4A13-4067-B7DD-3FA271F737D2}">
      <dgm:prSet/>
      <dgm:spPr/>
      <dgm:t>
        <a:bodyPr/>
        <a:lstStyle/>
        <a:p>
          <a:r>
            <a:rPr lang="cs-CZ"/>
            <a:t>Národní sociální zpráva</a:t>
          </a:r>
        </a:p>
      </dgm:t>
    </dgm:pt>
    <dgm:pt modelId="{E7AA2E6F-B9D6-4E34-BC05-13C57CB7DC9E}" type="parTrans" cxnId="{3A5840D2-260F-4891-8004-1CCDCA228FE6}">
      <dgm:prSet/>
      <dgm:spPr/>
      <dgm:t>
        <a:bodyPr/>
        <a:lstStyle/>
        <a:p>
          <a:endParaRPr lang="cs-CZ"/>
        </a:p>
      </dgm:t>
    </dgm:pt>
    <dgm:pt modelId="{BC9EF15A-90E8-4B38-9A7A-6BA73B9E3140}" type="sibTrans" cxnId="{3A5840D2-260F-4891-8004-1CCDCA228FE6}">
      <dgm:prSet/>
      <dgm:spPr/>
      <dgm:t>
        <a:bodyPr/>
        <a:lstStyle/>
        <a:p>
          <a:endParaRPr lang="cs-CZ"/>
        </a:p>
      </dgm:t>
    </dgm:pt>
    <dgm:pt modelId="{1A91246E-90C9-42E8-B42B-C07AF32E560D}">
      <dgm:prSet/>
      <dgm:spPr/>
      <dgm:t>
        <a:bodyPr/>
        <a:lstStyle/>
        <a:p>
          <a:r>
            <a:rPr lang="cs-CZ"/>
            <a:t>NAPSI (2004 - 2006)</a:t>
          </a:r>
        </a:p>
      </dgm:t>
    </dgm:pt>
    <dgm:pt modelId="{E19A63D2-B37C-40DD-A962-A6CAEED48C2C}" type="parTrans" cxnId="{DBA18140-075E-4D34-9C12-F45DC6979AEA}">
      <dgm:prSet/>
      <dgm:spPr/>
      <dgm:t>
        <a:bodyPr/>
        <a:lstStyle/>
        <a:p>
          <a:endParaRPr lang="cs-CZ"/>
        </a:p>
      </dgm:t>
    </dgm:pt>
    <dgm:pt modelId="{698A785E-076F-47A5-A97F-B250769C0178}" type="sibTrans" cxnId="{DBA18140-075E-4D34-9C12-F45DC6979AEA}">
      <dgm:prSet/>
      <dgm:spPr/>
      <dgm:t>
        <a:bodyPr/>
        <a:lstStyle/>
        <a:p>
          <a:endParaRPr lang="cs-CZ"/>
        </a:p>
      </dgm:t>
    </dgm:pt>
    <dgm:pt modelId="{1566CB39-06A3-494C-BC5F-8DC0FA84382C}" type="pres">
      <dgm:prSet presAssocID="{1D932723-D83D-4315-BA78-0610A079D2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71D94C4-08C7-44F2-9170-7666CACBCAF1}" type="pres">
      <dgm:prSet presAssocID="{2DE806C2-ECC8-48CD-9F14-F6F8058B146C}" presName="hierRoot1" presStyleCnt="0">
        <dgm:presLayoutVars>
          <dgm:hierBranch val="init"/>
        </dgm:presLayoutVars>
      </dgm:prSet>
      <dgm:spPr/>
    </dgm:pt>
    <dgm:pt modelId="{73B2B584-A48E-42A6-B866-58661E6413AA}" type="pres">
      <dgm:prSet presAssocID="{2DE806C2-ECC8-48CD-9F14-F6F8058B146C}" presName="rootComposite1" presStyleCnt="0"/>
      <dgm:spPr/>
    </dgm:pt>
    <dgm:pt modelId="{A1DA320D-ADB2-4E94-ACD5-67B3F4EC020B}" type="pres">
      <dgm:prSet presAssocID="{2DE806C2-ECC8-48CD-9F14-F6F8058B146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77F23A6-D046-416C-9C08-7E26332F49A5}" type="pres">
      <dgm:prSet presAssocID="{2DE806C2-ECC8-48CD-9F14-F6F8058B146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872E71C-7178-4CA3-B452-1EF6EF7FD2B8}" type="pres">
      <dgm:prSet presAssocID="{2DE806C2-ECC8-48CD-9F14-F6F8058B146C}" presName="hierChild2" presStyleCnt="0"/>
      <dgm:spPr/>
    </dgm:pt>
    <dgm:pt modelId="{7173016E-63CE-40D3-92C7-3E35216A3B8F}" type="pres">
      <dgm:prSet presAssocID="{F877DA8A-F571-4EA5-8C83-9B939DF198E2}" presName="Name64" presStyleLbl="parChTrans1D2" presStyleIdx="0" presStyleCnt="2"/>
      <dgm:spPr/>
      <dgm:t>
        <a:bodyPr/>
        <a:lstStyle/>
        <a:p>
          <a:endParaRPr lang="cs-CZ"/>
        </a:p>
      </dgm:t>
    </dgm:pt>
    <dgm:pt modelId="{8D9CF02D-E7DE-4A8C-88E9-E21AFC09EA7D}" type="pres">
      <dgm:prSet presAssocID="{AAF09A30-97FF-4B0E-8FAC-1F27C60BF3D0}" presName="hierRoot2" presStyleCnt="0">
        <dgm:presLayoutVars>
          <dgm:hierBranch val="init"/>
        </dgm:presLayoutVars>
      </dgm:prSet>
      <dgm:spPr/>
    </dgm:pt>
    <dgm:pt modelId="{98AD0B93-0BA4-49F5-B67E-2FEA0AA556C0}" type="pres">
      <dgm:prSet presAssocID="{AAF09A30-97FF-4B0E-8FAC-1F27C60BF3D0}" presName="rootComposite" presStyleCnt="0"/>
      <dgm:spPr/>
    </dgm:pt>
    <dgm:pt modelId="{07DE4ECA-F3A2-4878-90FE-AA52A4DBA57D}" type="pres">
      <dgm:prSet presAssocID="{AAF09A30-97FF-4B0E-8FAC-1F27C60BF3D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2E772B-73A1-442A-B022-1345EA8CDB3A}" type="pres">
      <dgm:prSet presAssocID="{AAF09A30-97FF-4B0E-8FAC-1F27C60BF3D0}" presName="rootConnector" presStyleLbl="node2" presStyleIdx="0" presStyleCnt="2"/>
      <dgm:spPr/>
      <dgm:t>
        <a:bodyPr/>
        <a:lstStyle/>
        <a:p>
          <a:endParaRPr lang="cs-CZ"/>
        </a:p>
      </dgm:t>
    </dgm:pt>
    <dgm:pt modelId="{EA54F05E-ADC3-41E9-85A6-A6E5B858ECDA}" type="pres">
      <dgm:prSet presAssocID="{AAF09A30-97FF-4B0E-8FAC-1F27C60BF3D0}" presName="hierChild4" presStyleCnt="0"/>
      <dgm:spPr/>
    </dgm:pt>
    <dgm:pt modelId="{9C9FDB7C-6350-408B-AFAE-0FD37A98BACD}" type="pres">
      <dgm:prSet presAssocID="{2B4261E6-5E45-42DF-B445-08079865272A}" presName="Name64" presStyleLbl="parChTrans1D3" presStyleIdx="0" presStyleCnt="5"/>
      <dgm:spPr/>
      <dgm:t>
        <a:bodyPr/>
        <a:lstStyle/>
        <a:p>
          <a:endParaRPr lang="cs-CZ"/>
        </a:p>
      </dgm:t>
    </dgm:pt>
    <dgm:pt modelId="{4B8972F1-BF19-45D6-ACB7-244EB46B5ED7}" type="pres">
      <dgm:prSet presAssocID="{9924A68E-94A2-47C3-AD1B-6D02DEEFEA31}" presName="hierRoot2" presStyleCnt="0">
        <dgm:presLayoutVars>
          <dgm:hierBranch val="init"/>
        </dgm:presLayoutVars>
      </dgm:prSet>
      <dgm:spPr/>
    </dgm:pt>
    <dgm:pt modelId="{2555474C-E5DA-4F34-B85A-DF5722872EE7}" type="pres">
      <dgm:prSet presAssocID="{9924A68E-94A2-47C3-AD1B-6D02DEEFEA31}" presName="rootComposite" presStyleCnt="0"/>
      <dgm:spPr/>
    </dgm:pt>
    <dgm:pt modelId="{1B455BE6-A35F-4C34-97E9-63774D6B6D16}" type="pres">
      <dgm:prSet presAssocID="{9924A68E-94A2-47C3-AD1B-6D02DEEFEA31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830CD5-33E5-45F0-BA77-F9B62905AC4F}" type="pres">
      <dgm:prSet presAssocID="{9924A68E-94A2-47C3-AD1B-6D02DEEFEA31}" presName="rootConnector" presStyleLbl="node3" presStyleIdx="0" presStyleCnt="5"/>
      <dgm:spPr/>
      <dgm:t>
        <a:bodyPr/>
        <a:lstStyle/>
        <a:p>
          <a:endParaRPr lang="cs-CZ"/>
        </a:p>
      </dgm:t>
    </dgm:pt>
    <dgm:pt modelId="{CDD766B0-A28C-4581-B814-9B9F326C0BB1}" type="pres">
      <dgm:prSet presAssocID="{9924A68E-94A2-47C3-AD1B-6D02DEEFEA31}" presName="hierChild4" presStyleCnt="0"/>
      <dgm:spPr/>
    </dgm:pt>
    <dgm:pt modelId="{8AB7E2ED-0561-4E33-9460-1EED6D7EAB8D}" type="pres">
      <dgm:prSet presAssocID="{9AA10853-D2A3-4244-9F26-0066409BD7D7}" presName="Name64" presStyleLbl="parChTrans1D4" presStyleIdx="0" presStyleCnt="2"/>
      <dgm:spPr/>
      <dgm:t>
        <a:bodyPr/>
        <a:lstStyle/>
        <a:p>
          <a:endParaRPr lang="cs-CZ"/>
        </a:p>
      </dgm:t>
    </dgm:pt>
    <dgm:pt modelId="{CDA93ED4-C733-40B4-8AE7-A7B4AA69D2E5}" type="pres">
      <dgm:prSet presAssocID="{46F33FFF-51F8-4BE9-970B-DF99E87EF32D}" presName="hierRoot2" presStyleCnt="0">
        <dgm:presLayoutVars>
          <dgm:hierBranch val="init"/>
        </dgm:presLayoutVars>
      </dgm:prSet>
      <dgm:spPr/>
    </dgm:pt>
    <dgm:pt modelId="{8F5994F7-D1C3-422E-B338-E227B817C24F}" type="pres">
      <dgm:prSet presAssocID="{46F33FFF-51F8-4BE9-970B-DF99E87EF32D}" presName="rootComposite" presStyleCnt="0"/>
      <dgm:spPr/>
    </dgm:pt>
    <dgm:pt modelId="{0A679839-8EE1-4343-8D71-4500D36CE15C}" type="pres">
      <dgm:prSet presAssocID="{46F33FFF-51F8-4BE9-970B-DF99E87EF32D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3446D77-A309-48C7-9A3E-7D2CCD3B7CE6}" type="pres">
      <dgm:prSet presAssocID="{46F33FFF-51F8-4BE9-970B-DF99E87EF32D}" presName="rootConnector" presStyleLbl="node4" presStyleIdx="0" presStyleCnt="2"/>
      <dgm:spPr/>
      <dgm:t>
        <a:bodyPr/>
        <a:lstStyle/>
        <a:p>
          <a:endParaRPr lang="cs-CZ"/>
        </a:p>
      </dgm:t>
    </dgm:pt>
    <dgm:pt modelId="{735B3567-1097-4A07-BDE7-6BA35BFFA131}" type="pres">
      <dgm:prSet presAssocID="{46F33FFF-51F8-4BE9-970B-DF99E87EF32D}" presName="hierChild4" presStyleCnt="0"/>
      <dgm:spPr/>
    </dgm:pt>
    <dgm:pt modelId="{B18B7721-4F69-47AD-9564-2F17890A3790}" type="pres">
      <dgm:prSet presAssocID="{46F33FFF-51F8-4BE9-970B-DF99E87EF32D}" presName="hierChild5" presStyleCnt="0"/>
      <dgm:spPr/>
    </dgm:pt>
    <dgm:pt modelId="{0FD234C6-B718-482C-8EC3-B3C6FC1336A2}" type="pres">
      <dgm:prSet presAssocID="{9924A68E-94A2-47C3-AD1B-6D02DEEFEA31}" presName="hierChild5" presStyleCnt="0"/>
      <dgm:spPr/>
    </dgm:pt>
    <dgm:pt modelId="{9468AEEF-40CE-458D-9E58-FA161ED56E9F}" type="pres">
      <dgm:prSet presAssocID="{E7AA2E6F-B9D6-4E34-BC05-13C57CB7DC9E}" presName="Name64" presStyleLbl="parChTrans1D3" presStyleIdx="1" presStyleCnt="5"/>
      <dgm:spPr/>
      <dgm:t>
        <a:bodyPr/>
        <a:lstStyle/>
        <a:p>
          <a:endParaRPr lang="cs-CZ"/>
        </a:p>
      </dgm:t>
    </dgm:pt>
    <dgm:pt modelId="{AED28E6C-075C-4077-9192-AA2D2CFC8279}" type="pres">
      <dgm:prSet presAssocID="{549B1B6B-4A13-4067-B7DD-3FA271F737D2}" presName="hierRoot2" presStyleCnt="0">
        <dgm:presLayoutVars>
          <dgm:hierBranch val="init"/>
        </dgm:presLayoutVars>
      </dgm:prSet>
      <dgm:spPr/>
    </dgm:pt>
    <dgm:pt modelId="{2AFA3E42-CF51-42A4-8EB1-73543C40BD02}" type="pres">
      <dgm:prSet presAssocID="{549B1B6B-4A13-4067-B7DD-3FA271F737D2}" presName="rootComposite" presStyleCnt="0"/>
      <dgm:spPr/>
    </dgm:pt>
    <dgm:pt modelId="{C98B3683-A5AA-4EEB-B838-13D93C9F8852}" type="pres">
      <dgm:prSet presAssocID="{549B1B6B-4A13-4067-B7DD-3FA271F737D2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DAEE05-F06B-4780-8558-3914E38D7A95}" type="pres">
      <dgm:prSet presAssocID="{549B1B6B-4A13-4067-B7DD-3FA271F737D2}" presName="rootConnector" presStyleLbl="node3" presStyleIdx="1" presStyleCnt="5"/>
      <dgm:spPr/>
      <dgm:t>
        <a:bodyPr/>
        <a:lstStyle/>
        <a:p>
          <a:endParaRPr lang="cs-CZ"/>
        </a:p>
      </dgm:t>
    </dgm:pt>
    <dgm:pt modelId="{A9EE977C-BCC3-4EA2-BFC3-115F1FC3A17B}" type="pres">
      <dgm:prSet presAssocID="{549B1B6B-4A13-4067-B7DD-3FA271F737D2}" presName="hierChild4" presStyleCnt="0"/>
      <dgm:spPr/>
    </dgm:pt>
    <dgm:pt modelId="{F2C11B37-F7CA-4B6B-8F1A-5EB7DFED4685}" type="pres">
      <dgm:prSet presAssocID="{549B1B6B-4A13-4067-B7DD-3FA271F737D2}" presName="hierChild5" presStyleCnt="0"/>
      <dgm:spPr/>
    </dgm:pt>
    <dgm:pt modelId="{DA7DEE09-24F2-4CFE-9696-C34CE0DFCFDF}" type="pres">
      <dgm:prSet presAssocID="{AAF09A30-97FF-4B0E-8FAC-1F27C60BF3D0}" presName="hierChild5" presStyleCnt="0"/>
      <dgm:spPr/>
    </dgm:pt>
    <dgm:pt modelId="{CC32AB0D-23E3-4AD3-86F1-D2B3B12BC3B2}" type="pres">
      <dgm:prSet presAssocID="{A36044C6-1574-490A-BDCB-D65FC5A64FA8}" presName="Name64" presStyleLbl="parChTrans1D2" presStyleIdx="1" presStyleCnt="2"/>
      <dgm:spPr/>
      <dgm:t>
        <a:bodyPr/>
        <a:lstStyle/>
        <a:p>
          <a:endParaRPr lang="cs-CZ"/>
        </a:p>
      </dgm:t>
    </dgm:pt>
    <dgm:pt modelId="{998B7679-9E7C-40C2-9685-8AC23C44C21F}" type="pres">
      <dgm:prSet presAssocID="{6C66426B-2A8A-4BA1-A304-86CCC8B229FE}" presName="hierRoot2" presStyleCnt="0">
        <dgm:presLayoutVars>
          <dgm:hierBranch val="init"/>
        </dgm:presLayoutVars>
      </dgm:prSet>
      <dgm:spPr/>
    </dgm:pt>
    <dgm:pt modelId="{8EEC1A80-2262-44D3-876B-ECA2877A42BA}" type="pres">
      <dgm:prSet presAssocID="{6C66426B-2A8A-4BA1-A304-86CCC8B229FE}" presName="rootComposite" presStyleCnt="0"/>
      <dgm:spPr/>
    </dgm:pt>
    <dgm:pt modelId="{1925B04E-3FCF-47DA-8FA8-3630E3D3CC1B}" type="pres">
      <dgm:prSet presAssocID="{6C66426B-2A8A-4BA1-A304-86CCC8B229F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87F46-0225-4737-9FD1-28E10FE7F82A}" type="pres">
      <dgm:prSet presAssocID="{6C66426B-2A8A-4BA1-A304-86CCC8B229FE}" presName="rootConnector" presStyleLbl="node2" presStyleIdx="1" presStyleCnt="2"/>
      <dgm:spPr/>
      <dgm:t>
        <a:bodyPr/>
        <a:lstStyle/>
        <a:p>
          <a:endParaRPr lang="cs-CZ"/>
        </a:p>
      </dgm:t>
    </dgm:pt>
    <dgm:pt modelId="{43348D24-DE41-4E80-8CB3-AB832B2532BD}" type="pres">
      <dgm:prSet presAssocID="{6C66426B-2A8A-4BA1-A304-86CCC8B229FE}" presName="hierChild4" presStyleCnt="0"/>
      <dgm:spPr/>
    </dgm:pt>
    <dgm:pt modelId="{E74284F0-945A-4F52-BBA9-C30D5FE0ABC0}" type="pres">
      <dgm:prSet presAssocID="{00691B1A-FBF6-4B45-8B88-E95607030FE1}" presName="Name64" presStyleLbl="parChTrans1D3" presStyleIdx="2" presStyleCnt="5"/>
      <dgm:spPr/>
      <dgm:t>
        <a:bodyPr/>
        <a:lstStyle/>
        <a:p>
          <a:endParaRPr lang="cs-CZ"/>
        </a:p>
      </dgm:t>
    </dgm:pt>
    <dgm:pt modelId="{A6D8017D-3598-44DB-B8DB-854C8B2E2831}" type="pres">
      <dgm:prSet presAssocID="{4D19BC31-45F6-498F-945C-486456B4C7B9}" presName="hierRoot2" presStyleCnt="0">
        <dgm:presLayoutVars>
          <dgm:hierBranch val="init"/>
        </dgm:presLayoutVars>
      </dgm:prSet>
      <dgm:spPr/>
    </dgm:pt>
    <dgm:pt modelId="{FE3ADE98-63DD-42FE-BE77-DC06B154160B}" type="pres">
      <dgm:prSet presAssocID="{4D19BC31-45F6-498F-945C-486456B4C7B9}" presName="rootComposite" presStyleCnt="0"/>
      <dgm:spPr/>
    </dgm:pt>
    <dgm:pt modelId="{5B390291-C031-4452-AF56-B4AA6D298E73}" type="pres">
      <dgm:prSet presAssocID="{4D19BC31-45F6-498F-945C-486456B4C7B9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40475F5-CBC8-4F6F-9915-223CEDAC2FB0}" type="pres">
      <dgm:prSet presAssocID="{4D19BC31-45F6-498F-945C-486456B4C7B9}" presName="rootConnector" presStyleLbl="node3" presStyleIdx="2" presStyleCnt="5"/>
      <dgm:spPr/>
      <dgm:t>
        <a:bodyPr/>
        <a:lstStyle/>
        <a:p>
          <a:endParaRPr lang="cs-CZ"/>
        </a:p>
      </dgm:t>
    </dgm:pt>
    <dgm:pt modelId="{8663D3EC-5C5D-4F36-A275-BF5F444383BF}" type="pres">
      <dgm:prSet presAssocID="{4D19BC31-45F6-498F-945C-486456B4C7B9}" presName="hierChild4" presStyleCnt="0"/>
      <dgm:spPr/>
    </dgm:pt>
    <dgm:pt modelId="{7BD03F26-BECD-466F-A74E-F90EECC6C5B4}" type="pres">
      <dgm:prSet presAssocID="{4D19BC31-45F6-498F-945C-486456B4C7B9}" presName="hierChild5" presStyleCnt="0"/>
      <dgm:spPr/>
    </dgm:pt>
    <dgm:pt modelId="{89FE7159-FDE9-43EE-A1D5-921600AD06E9}" type="pres">
      <dgm:prSet presAssocID="{E19A63D2-B37C-40DD-A962-A6CAEED48C2C}" presName="Name64" presStyleLbl="parChTrans1D3" presStyleIdx="3" presStyleCnt="5"/>
      <dgm:spPr/>
      <dgm:t>
        <a:bodyPr/>
        <a:lstStyle/>
        <a:p>
          <a:endParaRPr lang="cs-CZ"/>
        </a:p>
      </dgm:t>
    </dgm:pt>
    <dgm:pt modelId="{3500D3E7-57E6-4EE4-AFD7-479C3CEF43C9}" type="pres">
      <dgm:prSet presAssocID="{1A91246E-90C9-42E8-B42B-C07AF32E560D}" presName="hierRoot2" presStyleCnt="0">
        <dgm:presLayoutVars>
          <dgm:hierBranch val="init"/>
        </dgm:presLayoutVars>
      </dgm:prSet>
      <dgm:spPr/>
    </dgm:pt>
    <dgm:pt modelId="{EF0C0664-0CF7-4555-94DC-F02A5877BD7E}" type="pres">
      <dgm:prSet presAssocID="{1A91246E-90C9-42E8-B42B-C07AF32E560D}" presName="rootComposite" presStyleCnt="0"/>
      <dgm:spPr/>
    </dgm:pt>
    <dgm:pt modelId="{F38E582D-9589-44C0-ABC8-EEC370B957EF}" type="pres">
      <dgm:prSet presAssocID="{1A91246E-90C9-42E8-B42B-C07AF32E560D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E6F242-DB8B-489B-A19D-35F6553C320E}" type="pres">
      <dgm:prSet presAssocID="{1A91246E-90C9-42E8-B42B-C07AF32E560D}" presName="rootConnector" presStyleLbl="node3" presStyleIdx="3" presStyleCnt="5"/>
      <dgm:spPr/>
      <dgm:t>
        <a:bodyPr/>
        <a:lstStyle/>
        <a:p>
          <a:endParaRPr lang="cs-CZ"/>
        </a:p>
      </dgm:t>
    </dgm:pt>
    <dgm:pt modelId="{5DD77DAA-321B-4C8B-94D9-F9DE07E7E617}" type="pres">
      <dgm:prSet presAssocID="{1A91246E-90C9-42E8-B42B-C07AF32E560D}" presName="hierChild4" presStyleCnt="0"/>
      <dgm:spPr/>
    </dgm:pt>
    <dgm:pt modelId="{AE31E609-0A00-40C6-9B65-2322AE37717F}" type="pres">
      <dgm:prSet presAssocID="{1A91246E-90C9-42E8-B42B-C07AF32E560D}" presName="hierChild5" presStyleCnt="0"/>
      <dgm:spPr/>
    </dgm:pt>
    <dgm:pt modelId="{339AFA16-CB7E-416D-BECF-2452A1F20470}" type="pres">
      <dgm:prSet presAssocID="{E05EDC25-2B62-4BC4-AF76-C130B31DCC83}" presName="Name64" presStyleLbl="parChTrans1D3" presStyleIdx="4" presStyleCnt="5"/>
      <dgm:spPr/>
      <dgm:t>
        <a:bodyPr/>
        <a:lstStyle/>
        <a:p>
          <a:endParaRPr lang="cs-CZ"/>
        </a:p>
      </dgm:t>
    </dgm:pt>
    <dgm:pt modelId="{2D7E372C-8BBE-42DD-B75F-A3C26C10B065}" type="pres">
      <dgm:prSet presAssocID="{8D01A0E8-07F0-4FA6-B7A7-91523024A36B}" presName="hierRoot2" presStyleCnt="0">
        <dgm:presLayoutVars>
          <dgm:hierBranch val="init"/>
        </dgm:presLayoutVars>
      </dgm:prSet>
      <dgm:spPr/>
    </dgm:pt>
    <dgm:pt modelId="{9B33AA3B-F7A0-4492-9755-514466BC1299}" type="pres">
      <dgm:prSet presAssocID="{8D01A0E8-07F0-4FA6-B7A7-91523024A36B}" presName="rootComposite" presStyleCnt="0"/>
      <dgm:spPr/>
    </dgm:pt>
    <dgm:pt modelId="{D22233BE-91AD-4FAC-96D3-266D358032A6}" type="pres">
      <dgm:prSet presAssocID="{8D01A0E8-07F0-4FA6-B7A7-91523024A36B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F4AF08-1CB8-4131-A0BD-1CF077963A68}" type="pres">
      <dgm:prSet presAssocID="{8D01A0E8-07F0-4FA6-B7A7-91523024A36B}" presName="rootConnector" presStyleLbl="node3" presStyleIdx="4" presStyleCnt="5"/>
      <dgm:spPr/>
      <dgm:t>
        <a:bodyPr/>
        <a:lstStyle/>
        <a:p>
          <a:endParaRPr lang="cs-CZ"/>
        </a:p>
      </dgm:t>
    </dgm:pt>
    <dgm:pt modelId="{6C6B188A-6A92-4AA3-8C6C-32E2C3F85F50}" type="pres">
      <dgm:prSet presAssocID="{8D01A0E8-07F0-4FA6-B7A7-91523024A36B}" presName="hierChild4" presStyleCnt="0"/>
      <dgm:spPr/>
    </dgm:pt>
    <dgm:pt modelId="{11D3163E-AB01-4321-BEA0-D0CDB85C193A}" type="pres">
      <dgm:prSet presAssocID="{5BBA146D-40A7-4545-BD4F-650BF4B1517C}" presName="Name64" presStyleLbl="parChTrans1D4" presStyleIdx="1" presStyleCnt="2"/>
      <dgm:spPr/>
      <dgm:t>
        <a:bodyPr/>
        <a:lstStyle/>
        <a:p>
          <a:endParaRPr lang="cs-CZ"/>
        </a:p>
      </dgm:t>
    </dgm:pt>
    <dgm:pt modelId="{873F035E-FADF-4160-B5F6-00926ACDC16C}" type="pres">
      <dgm:prSet presAssocID="{36D2FEE8-E276-4FE5-A737-CE45668B5351}" presName="hierRoot2" presStyleCnt="0">
        <dgm:presLayoutVars>
          <dgm:hierBranch val="init"/>
        </dgm:presLayoutVars>
      </dgm:prSet>
      <dgm:spPr/>
    </dgm:pt>
    <dgm:pt modelId="{CBCDBECA-E209-413A-8FB9-04029C234495}" type="pres">
      <dgm:prSet presAssocID="{36D2FEE8-E276-4FE5-A737-CE45668B5351}" presName="rootComposite" presStyleCnt="0"/>
      <dgm:spPr/>
    </dgm:pt>
    <dgm:pt modelId="{3DA1FA4D-2E8C-4F4F-BCEB-C7EFA4D7B8D1}" type="pres">
      <dgm:prSet presAssocID="{36D2FEE8-E276-4FE5-A737-CE45668B5351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1BA8E8-A208-4712-9797-848A39EE72AC}" type="pres">
      <dgm:prSet presAssocID="{36D2FEE8-E276-4FE5-A737-CE45668B5351}" presName="rootConnector" presStyleLbl="node4" presStyleIdx="1" presStyleCnt="2"/>
      <dgm:spPr/>
      <dgm:t>
        <a:bodyPr/>
        <a:lstStyle/>
        <a:p>
          <a:endParaRPr lang="cs-CZ"/>
        </a:p>
      </dgm:t>
    </dgm:pt>
    <dgm:pt modelId="{E2D61EC7-7E75-48B9-9A57-F828DACFFE84}" type="pres">
      <dgm:prSet presAssocID="{36D2FEE8-E276-4FE5-A737-CE45668B5351}" presName="hierChild4" presStyleCnt="0"/>
      <dgm:spPr/>
    </dgm:pt>
    <dgm:pt modelId="{378F37C1-2B9B-4C9A-982F-208D5C05B8CC}" type="pres">
      <dgm:prSet presAssocID="{36D2FEE8-E276-4FE5-A737-CE45668B5351}" presName="hierChild5" presStyleCnt="0"/>
      <dgm:spPr/>
    </dgm:pt>
    <dgm:pt modelId="{128559D8-369B-49D7-ABD5-427D943C5230}" type="pres">
      <dgm:prSet presAssocID="{8D01A0E8-07F0-4FA6-B7A7-91523024A36B}" presName="hierChild5" presStyleCnt="0"/>
      <dgm:spPr/>
    </dgm:pt>
    <dgm:pt modelId="{2F0AA594-09D0-4917-BCD4-83456ECD025F}" type="pres">
      <dgm:prSet presAssocID="{6C66426B-2A8A-4BA1-A304-86CCC8B229FE}" presName="hierChild5" presStyleCnt="0"/>
      <dgm:spPr/>
    </dgm:pt>
    <dgm:pt modelId="{450D061E-EEAD-47A3-BCF0-CEA08EBB1B56}" type="pres">
      <dgm:prSet presAssocID="{2DE806C2-ECC8-48CD-9F14-F6F8058B146C}" presName="hierChild3" presStyleCnt="0"/>
      <dgm:spPr/>
    </dgm:pt>
  </dgm:ptLst>
  <dgm:cxnLst>
    <dgm:cxn modelId="{711405A9-7F92-4855-9DE6-871735AA35B2}" type="presOf" srcId="{A36044C6-1574-490A-BDCB-D65FC5A64FA8}" destId="{CC32AB0D-23E3-4AD3-86F1-D2B3B12BC3B2}" srcOrd="0" destOrd="0" presId="urn:microsoft.com/office/officeart/2009/3/layout/HorizontalOrganizationChart"/>
    <dgm:cxn modelId="{0EAA6CB6-EC77-427E-AC2A-1AC3A347B084}" srcId="{2DE806C2-ECC8-48CD-9F14-F6F8058B146C}" destId="{6C66426B-2A8A-4BA1-A304-86CCC8B229FE}" srcOrd="1" destOrd="0" parTransId="{A36044C6-1574-490A-BDCB-D65FC5A64FA8}" sibTransId="{772D1EEF-52D6-4A0E-B457-05113B92BD15}"/>
    <dgm:cxn modelId="{11393B63-1D82-4DBA-94ED-E8D4433A1152}" srcId="{1D932723-D83D-4315-BA78-0610A079D26E}" destId="{2DE806C2-ECC8-48CD-9F14-F6F8058B146C}" srcOrd="0" destOrd="0" parTransId="{BC1D0133-1000-444A-90A4-0C917BB74703}" sibTransId="{35D65B9C-54AA-42B8-9C5A-9F97DF79DCEA}"/>
    <dgm:cxn modelId="{5A82662A-2255-411F-8708-FA15064D0EC6}" type="presOf" srcId="{36D2FEE8-E276-4FE5-A737-CE45668B5351}" destId="{3DA1FA4D-2E8C-4F4F-BCEB-C7EFA4D7B8D1}" srcOrd="0" destOrd="0" presId="urn:microsoft.com/office/officeart/2009/3/layout/HorizontalOrganizationChart"/>
    <dgm:cxn modelId="{76895643-61AE-4562-A9E9-AF609E41CC97}" type="presOf" srcId="{6C66426B-2A8A-4BA1-A304-86CCC8B229FE}" destId="{1925B04E-3FCF-47DA-8FA8-3630E3D3CC1B}" srcOrd="0" destOrd="0" presId="urn:microsoft.com/office/officeart/2009/3/layout/HorizontalOrganizationChart"/>
    <dgm:cxn modelId="{358F93CC-DBF8-4378-A0E9-09AC74DD0821}" srcId="{2DE806C2-ECC8-48CD-9F14-F6F8058B146C}" destId="{AAF09A30-97FF-4B0E-8FAC-1F27C60BF3D0}" srcOrd="0" destOrd="0" parTransId="{F877DA8A-F571-4EA5-8C83-9B939DF198E2}" sibTransId="{D47B42FF-4954-4389-A82E-ECDB86F738FB}"/>
    <dgm:cxn modelId="{2EEAD921-081E-4AAF-8140-FBAF75A8FAC3}" type="presOf" srcId="{E7AA2E6F-B9D6-4E34-BC05-13C57CB7DC9E}" destId="{9468AEEF-40CE-458D-9E58-FA161ED56E9F}" srcOrd="0" destOrd="0" presId="urn:microsoft.com/office/officeart/2009/3/layout/HorizontalOrganizationChart"/>
    <dgm:cxn modelId="{526643BB-8218-46A5-A063-9947D8941FC9}" type="presOf" srcId="{4D19BC31-45F6-498F-945C-486456B4C7B9}" destId="{5B390291-C031-4452-AF56-B4AA6D298E73}" srcOrd="0" destOrd="0" presId="urn:microsoft.com/office/officeart/2009/3/layout/HorizontalOrganizationChart"/>
    <dgm:cxn modelId="{EBB415D5-83F0-4ABE-9F1D-DD74AB290FF7}" type="presOf" srcId="{8D01A0E8-07F0-4FA6-B7A7-91523024A36B}" destId="{D22233BE-91AD-4FAC-96D3-266D358032A6}" srcOrd="0" destOrd="0" presId="urn:microsoft.com/office/officeart/2009/3/layout/HorizontalOrganizationChart"/>
    <dgm:cxn modelId="{519A34DA-4149-4D8D-B24B-ADCF90E00106}" type="presOf" srcId="{F877DA8A-F571-4EA5-8C83-9B939DF198E2}" destId="{7173016E-63CE-40D3-92C7-3E35216A3B8F}" srcOrd="0" destOrd="0" presId="urn:microsoft.com/office/officeart/2009/3/layout/HorizontalOrganizationChart"/>
    <dgm:cxn modelId="{5B181BFC-904E-48C7-9109-A9B4562CE194}" type="presOf" srcId="{46F33FFF-51F8-4BE9-970B-DF99E87EF32D}" destId="{93446D77-A309-48C7-9A3E-7D2CCD3B7CE6}" srcOrd="1" destOrd="0" presId="urn:microsoft.com/office/officeart/2009/3/layout/HorizontalOrganizationChart"/>
    <dgm:cxn modelId="{A07BEDD2-B24E-4DA0-9599-58589CFAA0EB}" type="presOf" srcId="{1A91246E-90C9-42E8-B42B-C07AF32E560D}" destId="{5FE6F242-DB8B-489B-A19D-35F6553C320E}" srcOrd="1" destOrd="0" presId="urn:microsoft.com/office/officeart/2009/3/layout/HorizontalOrganizationChart"/>
    <dgm:cxn modelId="{A964F304-6B25-4EDF-8B0C-5D2807099963}" type="presOf" srcId="{9924A68E-94A2-47C3-AD1B-6D02DEEFEA31}" destId="{1B455BE6-A35F-4C34-97E9-63774D6B6D16}" srcOrd="0" destOrd="0" presId="urn:microsoft.com/office/officeart/2009/3/layout/HorizontalOrganizationChart"/>
    <dgm:cxn modelId="{3452F26E-0473-4E73-943D-F9A0906689DE}" type="presOf" srcId="{549B1B6B-4A13-4067-B7DD-3FA271F737D2}" destId="{C98B3683-A5AA-4EEB-B838-13D93C9F8852}" srcOrd="0" destOrd="0" presId="urn:microsoft.com/office/officeart/2009/3/layout/HorizontalOrganizationChart"/>
    <dgm:cxn modelId="{0018AB1E-957D-4B78-B3F3-B73ABF07185B}" type="presOf" srcId="{AAF09A30-97FF-4B0E-8FAC-1F27C60BF3D0}" destId="{07DE4ECA-F3A2-4878-90FE-AA52A4DBA57D}" srcOrd="0" destOrd="0" presId="urn:microsoft.com/office/officeart/2009/3/layout/HorizontalOrganizationChart"/>
    <dgm:cxn modelId="{BAEBCAB7-98EE-48C1-AE06-437C6147A823}" type="presOf" srcId="{46F33FFF-51F8-4BE9-970B-DF99E87EF32D}" destId="{0A679839-8EE1-4343-8D71-4500D36CE15C}" srcOrd="0" destOrd="0" presId="urn:microsoft.com/office/officeart/2009/3/layout/HorizontalOrganizationChart"/>
    <dgm:cxn modelId="{0B80CD02-E7BD-48C6-88F7-F68D85ABF4B9}" srcId="{AAF09A30-97FF-4B0E-8FAC-1F27C60BF3D0}" destId="{9924A68E-94A2-47C3-AD1B-6D02DEEFEA31}" srcOrd="0" destOrd="0" parTransId="{2B4261E6-5E45-42DF-B445-08079865272A}" sibTransId="{D2AF38F3-FB70-4958-B648-D6326FD24DD7}"/>
    <dgm:cxn modelId="{BC3C0D28-CB4E-4E6A-8D88-0DCA6C748B31}" type="presOf" srcId="{549B1B6B-4A13-4067-B7DD-3FA271F737D2}" destId="{77DAEE05-F06B-4780-8558-3914E38D7A95}" srcOrd="1" destOrd="0" presId="urn:microsoft.com/office/officeart/2009/3/layout/HorizontalOrganizationChart"/>
    <dgm:cxn modelId="{C8520325-8343-45F2-B15C-A1BDB8844051}" srcId="{8D01A0E8-07F0-4FA6-B7A7-91523024A36B}" destId="{36D2FEE8-E276-4FE5-A737-CE45668B5351}" srcOrd="0" destOrd="0" parTransId="{5BBA146D-40A7-4545-BD4F-650BF4B1517C}" sibTransId="{94DDDB18-1E68-4603-B09B-CE840A6D2EA9}"/>
    <dgm:cxn modelId="{4C723387-6CA1-4B80-BD1B-DB424ED0842A}" srcId="{9924A68E-94A2-47C3-AD1B-6D02DEEFEA31}" destId="{46F33FFF-51F8-4BE9-970B-DF99E87EF32D}" srcOrd="0" destOrd="0" parTransId="{9AA10853-D2A3-4244-9F26-0066409BD7D7}" sibTransId="{A51C77B9-46A4-48B5-B4DA-B8314EEF6546}"/>
    <dgm:cxn modelId="{96F97243-AD77-4C73-9CEF-00E21665B46F}" type="presOf" srcId="{5BBA146D-40A7-4545-BD4F-650BF4B1517C}" destId="{11D3163E-AB01-4321-BEA0-D0CDB85C193A}" srcOrd="0" destOrd="0" presId="urn:microsoft.com/office/officeart/2009/3/layout/HorizontalOrganizationChart"/>
    <dgm:cxn modelId="{FCF56EDA-00FF-4D0C-A7F2-A305B19EF836}" type="presOf" srcId="{E19A63D2-B37C-40DD-A962-A6CAEED48C2C}" destId="{89FE7159-FDE9-43EE-A1D5-921600AD06E9}" srcOrd="0" destOrd="0" presId="urn:microsoft.com/office/officeart/2009/3/layout/HorizontalOrganizationChart"/>
    <dgm:cxn modelId="{E60DBDB6-59C4-431D-80A1-49FA3CB95107}" type="presOf" srcId="{2DE806C2-ECC8-48CD-9F14-F6F8058B146C}" destId="{A77F23A6-D046-416C-9C08-7E26332F49A5}" srcOrd="1" destOrd="0" presId="urn:microsoft.com/office/officeart/2009/3/layout/HorizontalOrganizationChart"/>
    <dgm:cxn modelId="{D7D05159-D122-4958-8AC9-3E2E46629BEB}" type="presOf" srcId="{36D2FEE8-E276-4FE5-A737-CE45668B5351}" destId="{B51BA8E8-A208-4712-9797-848A39EE72AC}" srcOrd="1" destOrd="0" presId="urn:microsoft.com/office/officeart/2009/3/layout/HorizontalOrganizationChart"/>
    <dgm:cxn modelId="{3A5840D2-260F-4891-8004-1CCDCA228FE6}" srcId="{AAF09A30-97FF-4B0E-8FAC-1F27C60BF3D0}" destId="{549B1B6B-4A13-4067-B7DD-3FA271F737D2}" srcOrd="1" destOrd="0" parTransId="{E7AA2E6F-B9D6-4E34-BC05-13C57CB7DC9E}" sibTransId="{BC9EF15A-90E8-4B38-9A7A-6BA73B9E3140}"/>
    <dgm:cxn modelId="{67A82716-04FA-4FA0-B32C-E805895C12CC}" type="presOf" srcId="{2DE806C2-ECC8-48CD-9F14-F6F8058B146C}" destId="{A1DA320D-ADB2-4E94-ACD5-67B3F4EC020B}" srcOrd="0" destOrd="0" presId="urn:microsoft.com/office/officeart/2009/3/layout/HorizontalOrganizationChart"/>
    <dgm:cxn modelId="{84CAE5C0-C2CA-4837-A4B4-70CD0CF79D1B}" type="presOf" srcId="{E05EDC25-2B62-4BC4-AF76-C130B31DCC83}" destId="{339AFA16-CB7E-416D-BECF-2452A1F20470}" srcOrd="0" destOrd="0" presId="urn:microsoft.com/office/officeart/2009/3/layout/HorizontalOrganizationChart"/>
    <dgm:cxn modelId="{0D26DF13-FB62-434B-A6CD-F97B9E28F306}" type="presOf" srcId="{1A91246E-90C9-42E8-B42B-C07AF32E560D}" destId="{F38E582D-9589-44C0-ABC8-EEC370B957EF}" srcOrd="0" destOrd="0" presId="urn:microsoft.com/office/officeart/2009/3/layout/HorizontalOrganizationChart"/>
    <dgm:cxn modelId="{DBA18140-075E-4D34-9C12-F45DC6979AEA}" srcId="{6C66426B-2A8A-4BA1-A304-86CCC8B229FE}" destId="{1A91246E-90C9-42E8-B42B-C07AF32E560D}" srcOrd="1" destOrd="0" parTransId="{E19A63D2-B37C-40DD-A962-A6CAEED48C2C}" sibTransId="{698A785E-076F-47A5-A97F-B250769C0178}"/>
    <dgm:cxn modelId="{667DB253-6688-455A-97F0-7E98B1CA6FFB}" type="presOf" srcId="{8D01A0E8-07F0-4FA6-B7A7-91523024A36B}" destId="{C5F4AF08-1CB8-4131-A0BD-1CF077963A68}" srcOrd="1" destOrd="0" presId="urn:microsoft.com/office/officeart/2009/3/layout/HorizontalOrganizationChart"/>
    <dgm:cxn modelId="{DD00C96D-F537-4577-AA2F-D3CEA8CFCFD0}" srcId="{6C66426B-2A8A-4BA1-A304-86CCC8B229FE}" destId="{4D19BC31-45F6-498F-945C-486456B4C7B9}" srcOrd="0" destOrd="0" parTransId="{00691B1A-FBF6-4B45-8B88-E95607030FE1}" sibTransId="{E5FE0B7F-FCE1-4B46-AFD4-F094F5AD8859}"/>
    <dgm:cxn modelId="{34032DB6-8AAA-440B-990D-7AB5E5EB2319}" type="presOf" srcId="{4D19BC31-45F6-498F-945C-486456B4C7B9}" destId="{240475F5-CBC8-4F6F-9915-223CEDAC2FB0}" srcOrd="1" destOrd="0" presId="urn:microsoft.com/office/officeart/2009/3/layout/HorizontalOrganizationChart"/>
    <dgm:cxn modelId="{60FBF858-FE33-4810-A412-C41E7CD8F499}" type="presOf" srcId="{1D932723-D83D-4315-BA78-0610A079D26E}" destId="{1566CB39-06A3-494C-BC5F-8DC0FA84382C}" srcOrd="0" destOrd="0" presId="urn:microsoft.com/office/officeart/2009/3/layout/HorizontalOrganizationChart"/>
    <dgm:cxn modelId="{5A3B8CEE-90C6-42EA-9845-0ED9D046F808}" type="presOf" srcId="{AAF09A30-97FF-4B0E-8FAC-1F27C60BF3D0}" destId="{D12E772B-73A1-442A-B022-1345EA8CDB3A}" srcOrd="1" destOrd="0" presId="urn:microsoft.com/office/officeart/2009/3/layout/HorizontalOrganizationChart"/>
    <dgm:cxn modelId="{B961242C-FBD7-4EAF-8D0E-1B7F4CDAC3A4}" type="presOf" srcId="{2B4261E6-5E45-42DF-B445-08079865272A}" destId="{9C9FDB7C-6350-408B-AFAE-0FD37A98BACD}" srcOrd="0" destOrd="0" presId="urn:microsoft.com/office/officeart/2009/3/layout/HorizontalOrganizationChart"/>
    <dgm:cxn modelId="{E39E3495-A48E-46C4-BED3-46F49F8244B3}" type="presOf" srcId="{9924A68E-94A2-47C3-AD1B-6D02DEEFEA31}" destId="{C7830CD5-33E5-45F0-BA77-F9B62905AC4F}" srcOrd="1" destOrd="0" presId="urn:microsoft.com/office/officeart/2009/3/layout/HorizontalOrganizationChart"/>
    <dgm:cxn modelId="{22DDA04A-DB84-472D-BBD1-05211CADB782}" type="presOf" srcId="{00691B1A-FBF6-4B45-8B88-E95607030FE1}" destId="{E74284F0-945A-4F52-BBA9-C30D5FE0ABC0}" srcOrd="0" destOrd="0" presId="urn:microsoft.com/office/officeart/2009/3/layout/HorizontalOrganizationChart"/>
    <dgm:cxn modelId="{202CBB80-2AB7-4353-912C-3C3DB5CF28C7}" srcId="{6C66426B-2A8A-4BA1-A304-86CCC8B229FE}" destId="{8D01A0E8-07F0-4FA6-B7A7-91523024A36B}" srcOrd="2" destOrd="0" parTransId="{E05EDC25-2B62-4BC4-AF76-C130B31DCC83}" sibTransId="{D6740EDB-D2A3-4346-ABE6-9755F659B4F9}"/>
    <dgm:cxn modelId="{2D00FFA2-A1EB-4E2F-907F-B4ACA6DE69A6}" type="presOf" srcId="{6C66426B-2A8A-4BA1-A304-86CCC8B229FE}" destId="{95887F46-0225-4737-9FD1-28E10FE7F82A}" srcOrd="1" destOrd="0" presId="urn:microsoft.com/office/officeart/2009/3/layout/HorizontalOrganizationChart"/>
    <dgm:cxn modelId="{4D0B275E-AAD1-4EB1-A11C-E58AA510ADEA}" type="presOf" srcId="{9AA10853-D2A3-4244-9F26-0066409BD7D7}" destId="{8AB7E2ED-0561-4E33-9460-1EED6D7EAB8D}" srcOrd="0" destOrd="0" presId="urn:microsoft.com/office/officeart/2009/3/layout/HorizontalOrganizationChart"/>
    <dgm:cxn modelId="{B21E8DBB-3CF1-4E94-8467-7B880C61A4D5}" type="presParOf" srcId="{1566CB39-06A3-494C-BC5F-8DC0FA84382C}" destId="{971D94C4-08C7-44F2-9170-7666CACBCAF1}" srcOrd="0" destOrd="0" presId="urn:microsoft.com/office/officeart/2009/3/layout/HorizontalOrganizationChart"/>
    <dgm:cxn modelId="{607F6733-5DC0-4BC4-8C9D-792852D46143}" type="presParOf" srcId="{971D94C4-08C7-44F2-9170-7666CACBCAF1}" destId="{73B2B584-A48E-42A6-B866-58661E6413AA}" srcOrd="0" destOrd="0" presId="urn:microsoft.com/office/officeart/2009/3/layout/HorizontalOrganizationChart"/>
    <dgm:cxn modelId="{80A58EE7-01B7-45A5-9B88-A396B55BB2F7}" type="presParOf" srcId="{73B2B584-A48E-42A6-B866-58661E6413AA}" destId="{A1DA320D-ADB2-4E94-ACD5-67B3F4EC020B}" srcOrd="0" destOrd="0" presId="urn:microsoft.com/office/officeart/2009/3/layout/HorizontalOrganizationChart"/>
    <dgm:cxn modelId="{92E31675-6E09-4FC1-923E-42A29E5036A3}" type="presParOf" srcId="{73B2B584-A48E-42A6-B866-58661E6413AA}" destId="{A77F23A6-D046-416C-9C08-7E26332F49A5}" srcOrd="1" destOrd="0" presId="urn:microsoft.com/office/officeart/2009/3/layout/HorizontalOrganizationChart"/>
    <dgm:cxn modelId="{E924087E-E44C-4FC4-BA9C-0B6E8A8BDD81}" type="presParOf" srcId="{971D94C4-08C7-44F2-9170-7666CACBCAF1}" destId="{F872E71C-7178-4CA3-B452-1EF6EF7FD2B8}" srcOrd="1" destOrd="0" presId="urn:microsoft.com/office/officeart/2009/3/layout/HorizontalOrganizationChart"/>
    <dgm:cxn modelId="{BE37D154-FF0F-4ACB-8629-98B92EE43C2C}" type="presParOf" srcId="{F872E71C-7178-4CA3-B452-1EF6EF7FD2B8}" destId="{7173016E-63CE-40D3-92C7-3E35216A3B8F}" srcOrd="0" destOrd="0" presId="urn:microsoft.com/office/officeart/2009/3/layout/HorizontalOrganizationChart"/>
    <dgm:cxn modelId="{14F6A173-64CC-4036-9F23-365E2F9F3A30}" type="presParOf" srcId="{F872E71C-7178-4CA3-B452-1EF6EF7FD2B8}" destId="{8D9CF02D-E7DE-4A8C-88E9-E21AFC09EA7D}" srcOrd="1" destOrd="0" presId="urn:microsoft.com/office/officeart/2009/3/layout/HorizontalOrganizationChart"/>
    <dgm:cxn modelId="{8A6E3BD3-7FF9-41D0-AB0F-06BCC4671D8C}" type="presParOf" srcId="{8D9CF02D-E7DE-4A8C-88E9-E21AFC09EA7D}" destId="{98AD0B93-0BA4-49F5-B67E-2FEA0AA556C0}" srcOrd="0" destOrd="0" presId="urn:microsoft.com/office/officeart/2009/3/layout/HorizontalOrganizationChart"/>
    <dgm:cxn modelId="{2E2618A3-22F0-4D3C-968A-CD56337E6957}" type="presParOf" srcId="{98AD0B93-0BA4-49F5-B67E-2FEA0AA556C0}" destId="{07DE4ECA-F3A2-4878-90FE-AA52A4DBA57D}" srcOrd="0" destOrd="0" presId="urn:microsoft.com/office/officeart/2009/3/layout/HorizontalOrganizationChart"/>
    <dgm:cxn modelId="{C686AECE-40BD-428C-8C13-B27F5E0445CB}" type="presParOf" srcId="{98AD0B93-0BA4-49F5-B67E-2FEA0AA556C0}" destId="{D12E772B-73A1-442A-B022-1345EA8CDB3A}" srcOrd="1" destOrd="0" presId="urn:microsoft.com/office/officeart/2009/3/layout/HorizontalOrganizationChart"/>
    <dgm:cxn modelId="{0A6F0233-A6F7-4043-A2FA-79EF27545FCE}" type="presParOf" srcId="{8D9CF02D-E7DE-4A8C-88E9-E21AFC09EA7D}" destId="{EA54F05E-ADC3-41E9-85A6-A6E5B858ECDA}" srcOrd="1" destOrd="0" presId="urn:microsoft.com/office/officeart/2009/3/layout/HorizontalOrganizationChart"/>
    <dgm:cxn modelId="{875BDA2C-33CE-4229-AC84-BA91BA33BF36}" type="presParOf" srcId="{EA54F05E-ADC3-41E9-85A6-A6E5B858ECDA}" destId="{9C9FDB7C-6350-408B-AFAE-0FD37A98BACD}" srcOrd="0" destOrd="0" presId="urn:microsoft.com/office/officeart/2009/3/layout/HorizontalOrganizationChart"/>
    <dgm:cxn modelId="{908C656A-ABEE-48BF-969D-3C41B66396A1}" type="presParOf" srcId="{EA54F05E-ADC3-41E9-85A6-A6E5B858ECDA}" destId="{4B8972F1-BF19-45D6-ACB7-244EB46B5ED7}" srcOrd="1" destOrd="0" presId="urn:microsoft.com/office/officeart/2009/3/layout/HorizontalOrganizationChart"/>
    <dgm:cxn modelId="{E9F6C26D-76A8-4EA0-84DB-F77FFC5966DD}" type="presParOf" srcId="{4B8972F1-BF19-45D6-ACB7-244EB46B5ED7}" destId="{2555474C-E5DA-4F34-B85A-DF5722872EE7}" srcOrd="0" destOrd="0" presId="urn:microsoft.com/office/officeart/2009/3/layout/HorizontalOrganizationChart"/>
    <dgm:cxn modelId="{C8B3FDA4-B545-4E5D-87D1-0EC605D392A5}" type="presParOf" srcId="{2555474C-E5DA-4F34-B85A-DF5722872EE7}" destId="{1B455BE6-A35F-4C34-97E9-63774D6B6D16}" srcOrd="0" destOrd="0" presId="urn:microsoft.com/office/officeart/2009/3/layout/HorizontalOrganizationChart"/>
    <dgm:cxn modelId="{88BD6545-35C8-47EB-A1F0-D16924000568}" type="presParOf" srcId="{2555474C-E5DA-4F34-B85A-DF5722872EE7}" destId="{C7830CD5-33E5-45F0-BA77-F9B62905AC4F}" srcOrd="1" destOrd="0" presId="urn:microsoft.com/office/officeart/2009/3/layout/HorizontalOrganizationChart"/>
    <dgm:cxn modelId="{803732B6-4719-4A8A-82AD-CED4F33D9B70}" type="presParOf" srcId="{4B8972F1-BF19-45D6-ACB7-244EB46B5ED7}" destId="{CDD766B0-A28C-4581-B814-9B9F326C0BB1}" srcOrd="1" destOrd="0" presId="urn:microsoft.com/office/officeart/2009/3/layout/HorizontalOrganizationChart"/>
    <dgm:cxn modelId="{CC616122-0553-4C43-88AC-55D169969A94}" type="presParOf" srcId="{CDD766B0-A28C-4581-B814-9B9F326C0BB1}" destId="{8AB7E2ED-0561-4E33-9460-1EED6D7EAB8D}" srcOrd="0" destOrd="0" presId="urn:microsoft.com/office/officeart/2009/3/layout/HorizontalOrganizationChart"/>
    <dgm:cxn modelId="{2C78FFFF-F9E5-4221-B657-204819BCE52C}" type="presParOf" srcId="{CDD766B0-A28C-4581-B814-9B9F326C0BB1}" destId="{CDA93ED4-C733-40B4-8AE7-A7B4AA69D2E5}" srcOrd="1" destOrd="0" presId="urn:microsoft.com/office/officeart/2009/3/layout/HorizontalOrganizationChart"/>
    <dgm:cxn modelId="{1E776250-AA0C-4C92-81E4-A97882FAFED7}" type="presParOf" srcId="{CDA93ED4-C733-40B4-8AE7-A7B4AA69D2E5}" destId="{8F5994F7-D1C3-422E-B338-E227B817C24F}" srcOrd="0" destOrd="0" presId="urn:microsoft.com/office/officeart/2009/3/layout/HorizontalOrganizationChart"/>
    <dgm:cxn modelId="{4C11266B-23A8-457E-86D3-4BE252E6B3F4}" type="presParOf" srcId="{8F5994F7-D1C3-422E-B338-E227B817C24F}" destId="{0A679839-8EE1-4343-8D71-4500D36CE15C}" srcOrd="0" destOrd="0" presId="urn:microsoft.com/office/officeart/2009/3/layout/HorizontalOrganizationChart"/>
    <dgm:cxn modelId="{2DF94EB8-B4C9-4F39-A2C7-49F8D8E76795}" type="presParOf" srcId="{8F5994F7-D1C3-422E-B338-E227B817C24F}" destId="{93446D77-A309-48C7-9A3E-7D2CCD3B7CE6}" srcOrd="1" destOrd="0" presId="urn:microsoft.com/office/officeart/2009/3/layout/HorizontalOrganizationChart"/>
    <dgm:cxn modelId="{1E52BDF3-0696-4082-B508-113A2724ACA8}" type="presParOf" srcId="{CDA93ED4-C733-40B4-8AE7-A7B4AA69D2E5}" destId="{735B3567-1097-4A07-BDE7-6BA35BFFA131}" srcOrd="1" destOrd="0" presId="urn:microsoft.com/office/officeart/2009/3/layout/HorizontalOrganizationChart"/>
    <dgm:cxn modelId="{A1EA2827-009A-4436-9ED9-4730A68D7C71}" type="presParOf" srcId="{CDA93ED4-C733-40B4-8AE7-A7B4AA69D2E5}" destId="{B18B7721-4F69-47AD-9564-2F17890A3790}" srcOrd="2" destOrd="0" presId="urn:microsoft.com/office/officeart/2009/3/layout/HorizontalOrganizationChart"/>
    <dgm:cxn modelId="{A5B4C2E7-A611-46E0-80A6-D6F94B5179CF}" type="presParOf" srcId="{4B8972F1-BF19-45D6-ACB7-244EB46B5ED7}" destId="{0FD234C6-B718-482C-8EC3-B3C6FC1336A2}" srcOrd="2" destOrd="0" presId="urn:microsoft.com/office/officeart/2009/3/layout/HorizontalOrganizationChart"/>
    <dgm:cxn modelId="{7C931987-3A55-44EA-AD81-1E855365601B}" type="presParOf" srcId="{EA54F05E-ADC3-41E9-85A6-A6E5B858ECDA}" destId="{9468AEEF-40CE-458D-9E58-FA161ED56E9F}" srcOrd="2" destOrd="0" presId="urn:microsoft.com/office/officeart/2009/3/layout/HorizontalOrganizationChart"/>
    <dgm:cxn modelId="{94CB6815-C1CC-4C0D-BB78-232276F03B4C}" type="presParOf" srcId="{EA54F05E-ADC3-41E9-85A6-A6E5B858ECDA}" destId="{AED28E6C-075C-4077-9192-AA2D2CFC8279}" srcOrd="3" destOrd="0" presId="urn:microsoft.com/office/officeart/2009/3/layout/HorizontalOrganizationChart"/>
    <dgm:cxn modelId="{0648CDE3-E32F-49D0-8B94-355274AA105F}" type="presParOf" srcId="{AED28E6C-075C-4077-9192-AA2D2CFC8279}" destId="{2AFA3E42-CF51-42A4-8EB1-73543C40BD02}" srcOrd="0" destOrd="0" presId="urn:microsoft.com/office/officeart/2009/3/layout/HorizontalOrganizationChart"/>
    <dgm:cxn modelId="{06B64656-18D6-4B0C-A8F6-7B3405D1ACE9}" type="presParOf" srcId="{2AFA3E42-CF51-42A4-8EB1-73543C40BD02}" destId="{C98B3683-A5AA-4EEB-B838-13D93C9F8852}" srcOrd="0" destOrd="0" presId="urn:microsoft.com/office/officeart/2009/3/layout/HorizontalOrganizationChart"/>
    <dgm:cxn modelId="{A6553818-AAE7-404A-90E3-5FC327BD98B1}" type="presParOf" srcId="{2AFA3E42-CF51-42A4-8EB1-73543C40BD02}" destId="{77DAEE05-F06B-4780-8558-3914E38D7A95}" srcOrd="1" destOrd="0" presId="urn:microsoft.com/office/officeart/2009/3/layout/HorizontalOrganizationChart"/>
    <dgm:cxn modelId="{9F32CC4F-7DE2-4496-A607-C05C17450889}" type="presParOf" srcId="{AED28E6C-075C-4077-9192-AA2D2CFC8279}" destId="{A9EE977C-BCC3-4EA2-BFC3-115F1FC3A17B}" srcOrd="1" destOrd="0" presId="urn:microsoft.com/office/officeart/2009/3/layout/HorizontalOrganizationChart"/>
    <dgm:cxn modelId="{C854DD58-4425-472C-A4D4-B31678686F70}" type="presParOf" srcId="{AED28E6C-075C-4077-9192-AA2D2CFC8279}" destId="{F2C11B37-F7CA-4B6B-8F1A-5EB7DFED4685}" srcOrd="2" destOrd="0" presId="urn:microsoft.com/office/officeart/2009/3/layout/HorizontalOrganizationChart"/>
    <dgm:cxn modelId="{2F36BDDB-F766-41B1-A7DA-6E9C5498C515}" type="presParOf" srcId="{8D9CF02D-E7DE-4A8C-88E9-E21AFC09EA7D}" destId="{DA7DEE09-24F2-4CFE-9696-C34CE0DFCFDF}" srcOrd="2" destOrd="0" presId="urn:microsoft.com/office/officeart/2009/3/layout/HorizontalOrganizationChart"/>
    <dgm:cxn modelId="{052EF25F-EA06-4478-AE06-5709C4EE510C}" type="presParOf" srcId="{F872E71C-7178-4CA3-B452-1EF6EF7FD2B8}" destId="{CC32AB0D-23E3-4AD3-86F1-D2B3B12BC3B2}" srcOrd="2" destOrd="0" presId="urn:microsoft.com/office/officeart/2009/3/layout/HorizontalOrganizationChart"/>
    <dgm:cxn modelId="{0DD4FB9D-BB4E-4ABA-91CD-ACC85ECCDFD6}" type="presParOf" srcId="{F872E71C-7178-4CA3-B452-1EF6EF7FD2B8}" destId="{998B7679-9E7C-40C2-9685-8AC23C44C21F}" srcOrd="3" destOrd="0" presId="urn:microsoft.com/office/officeart/2009/3/layout/HorizontalOrganizationChart"/>
    <dgm:cxn modelId="{3438CA32-B70A-4253-82DE-102F446808CD}" type="presParOf" srcId="{998B7679-9E7C-40C2-9685-8AC23C44C21F}" destId="{8EEC1A80-2262-44D3-876B-ECA2877A42BA}" srcOrd="0" destOrd="0" presId="urn:microsoft.com/office/officeart/2009/3/layout/HorizontalOrganizationChart"/>
    <dgm:cxn modelId="{8B57B742-EAE4-4CF9-83B5-E7E2D0B65E14}" type="presParOf" srcId="{8EEC1A80-2262-44D3-876B-ECA2877A42BA}" destId="{1925B04E-3FCF-47DA-8FA8-3630E3D3CC1B}" srcOrd="0" destOrd="0" presId="urn:microsoft.com/office/officeart/2009/3/layout/HorizontalOrganizationChart"/>
    <dgm:cxn modelId="{D1B2B5D0-E6F5-4848-A7D2-6C2D202E69AF}" type="presParOf" srcId="{8EEC1A80-2262-44D3-876B-ECA2877A42BA}" destId="{95887F46-0225-4737-9FD1-28E10FE7F82A}" srcOrd="1" destOrd="0" presId="urn:microsoft.com/office/officeart/2009/3/layout/HorizontalOrganizationChart"/>
    <dgm:cxn modelId="{D963FD68-765C-4A8F-A94D-5035DBD3E4B2}" type="presParOf" srcId="{998B7679-9E7C-40C2-9685-8AC23C44C21F}" destId="{43348D24-DE41-4E80-8CB3-AB832B2532BD}" srcOrd="1" destOrd="0" presId="urn:microsoft.com/office/officeart/2009/3/layout/HorizontalOrganizationChart"/>
    <dgm:cxn modelId="{7212E4FE-58A8-4C61-8B5E-AEC36B313879}" type="presParOf" srcId="{43348D24-DE41-4E80-8CB3-AB832B2532BD}" destId="{E74284F0-945A-4F52-BBA9-C30D5FE0ABC0}" srcOrd="0" destOrd="0" presId="urn:microsoft.com/office/officeart/2009/3/layout/HorizontalOrganizationChart"/>
    <dgm:cxn modelId="{3B3E2DCE-DE31-4B5A-B902-58A29C0118EC}" type="presParOf" srcId="{43348D24-DE41-4E80-8CB3-AB832B2532BD}" destId="{A6D8017D-3598-44DB-B8DB-854C8B2E2831}" srcOrd="1" destOrd="0" presId="urn:microsoft.com/office/officeart/2009/3/layout/HorizontalOrganizationChart"/>
    <dgm:cxn modelId="{7E275232-5D33-4A15-BA8C-2F0EDE8BCA93}" type="presParOf" srcId="{A6D8017D-3598-44DB-B8DB-854C8B2E2831}" destId="{FE3ADE98-63DD-42FE-BE77-DC06B154160B}" srcOrd="0" destOrd="0" presId="urn:microsoft.com/office/officeart/2009/3/layout/HorizontalOrganizationChart"/>
    <dgm:cxn modelId="{84E36620-8064-45B6-B606-93BFFEAB16B8}" type="presParOf" srcId="{FE3ADE98-63DD-42FE-BE77-DC06B154160B}" destId="{5B390291-C031-4452-AF56-B4AA6D298E73}" srcOrd="0" destOrd="0" presId="urn:microsoft.com/office/officeart/2009/3/layout/HorizontalOrganizationChart"/>
    <dgm:cxn modelId="{02AA9E03-844B-479D-8E10-695B802519CC}" type="presParOf" srcId="{FE3ADE98-63DD-42FE-BE77-DC06B154160B}" destId="{240475F5-CBC8-4F6F-9915-223CEDAC2FB0}" srcOrd="1" destOrd="0" presId="urn:microsoft.com/office/officeart/2009/3/layout/HorizontalOrganizationChart"/>
    <dgm:cxn modelId="{F647CC2A-17F8-4C3B-A45B-66552B354289}" type="presParOf" srcId="{A6D8017D-3598-44DB-B8DB-854C8B2E2831}" destId="{8663D3EC-5C5D-4F36-A275-BF5F444383BF}" srcOrd="1" destOrd="0" presId="urn:microsoft.com/office/officeart/2009/3/layout/HorizontalOrganizationChart"/>
    <dgm:cxn modelId="{CEC1F967-2C87-44F7-B832-ECDEEEE39757}" type="presParOf" srcId="{A6D8017D-3598-44DB-B8DB-854C8B2E2831}" destId="{7BD03F26-BECD-466F-A74E-F90EECC6C5B4}" srcOrd="2" destOrd="0" presId="urn:microsoft.com/office/officeart/2009/3/layout/HorizontalOrganizationChart"/>
    <dgm:cxn modelId="{FFD295E6-CB2B-4B87-A2FC-C0767E17BBB6}" type="presParOf" srcId="{43348D24-DE41-4E80-8CB3-AB832B2532BD}" destId="{89FE7159-FDE9-43EE-A1D5-921600AD06E9}" srcOrd="2" destOrd="0" presId="urn:microsoft.com/office/officeart/2009/3/layout/HorizontalOrganizationChart"/>
    <dgm:cxn modelId="{109DAB03-6DA6-4082-A3E3-906CB15646C9}" type="presParOf" srcId="{43348D24-DE41-4E80-8CB3-AB832B2532BD}" destId="{3500D3E7-57E6-4EE4-AFD7-479C3CEF43C9}" srcOrd="3" destOrd="0" presId="urn:microsoft.com/office/officeart/2009/3/layout/HorizontalOrganizationChart"/>
    <dgm:cxn modelId="{2A646CA0-FE32-4156-B5B1-ADA6580F35E2}" type="presParOf" srcId="{3500D3E7-57E6-4EE4-AFD7-479C3CEF43C9}" destId="{EF0C0664-0CF7-4555-94DC-F02A5877BD7E}" srcOrd="0" destOrd="0" presId="urn:microsoft.com/office/officeart/2009/3/layout/HorizontalOrganizationChart"/>
    <dgm:cxn modelId="{2612F13D-9720-46C4-95E9-3302B8DA05D4}" type="presParOf" srcId="{EF0C0664-0CF7-4555-94DC-F02A5877BD7E}" destId="{F38E582D-9589-44C0-ABC8-EEC370B957EF}" srcOrd="0" destOrd="0" presId="urn:microsoft.com/office/officeart/2009/3/layout/HorizontalOrganizationChart"/>
    <dgm:cxn modelId="{CA95FE77-5B1B-4CB4-92D0-3A71DDE77163}" type="presParOf" srcId="{EF0C0664-0CF7-4555-94DC-F02A5877BD7E}" destId="{5FE6F242-DB8B-489B-A19D-35F6553C320E}" srcOrd="1" destOrd="0" presId="urn:microsoft.com/office/officeart/2009/3/layout/HorizontalOrganizationChart"/>
    <dgm:cxn modelId="{3EA6DE4C-BFED-441D-8C68-9D44228ED55C}" type="presParOf" srcId="{3500D3E7-57E6-4EE4-AFD7-479C3CEF43C9}" destId="{5DD77DAA-321B-4C8B-94D9-F9DE07E7E617}" srcOrd="1" destOrd="0" presId="urn:microsoft.com/office/officeart/2009/3/layout/HorizontalOrganizationChart"/>
    <dgm:cxn modelId="{54962588-CAD6-41CB-B986-3AC2DBFB93E1}" type="presParOf" srcId="{3500D3E7-57E6-4EE4-AFD7-479C3CEF43C9}" destId="{AE31E609-0A00-40C6-9B65-2322AE37717F}" srcOrd="2" destOrd="0" presId="urn:microsoft.com/office/officeart/2009/3/layout/HorizontalOrganizationChart"/>
    <dgm:cxn modelId="{D5ACD689-0F80-4FA1-9FB0-F56898699B13}" type="presParOf" srcId="{43348D24-DE41-4E80-8CB3-AB832B2532BD}" destId="{339AFA16-CB7E-416D-BECF-2452A1F20470}" srcOrd="4" destOrd="0" presId="urn:microsoft.com/office/officeart/2009/3/layout/HorizontalOrganizationChart"/>
    <dgm:cxn modelId="{224B1C9E-9B71-47AB-96DC-0F4A7CA8C43B}" type="presParOf" srcId="{43348D24-DE41-4E80-8CB3-AB832B2532BD}" destId="{2D7E372C-8BBE-42DD-B75F-A3C26C10B065}" srcOrd="5" destOrd="0" presId="urn:microsoft.com/office/officeart/2009/3/layout/HorizontalOrganizationChart"/>
    <dgm:cxn modelId="{06DC3619-2532-42BF-891E-E57D7C8DD8D8}" type="presParOf" srcId="{2D7E372C-8BBE-42DD-B75F-A3C26C10B065}" destId="{9B33AA3B-F7A0-4492-9755-514466BC1299}" srcOrd="0" destOrd="0" presId="urn:microsoft.com/office/officeart/2009/3/layout/HorizontalOrganizationChart"/>
    <dgm:cxn modelId="{55BF63E8-B8EF-404C-8D85-E119446F6393}" type="presParOf" srcId="{9B33AA3B-F7A0-4492-9755-514466BC1299}" destId="{D22233BE-91AD-4FAC-96D3-266D358032A6}" srcOrd="0" destOrd="0" presId="urn:microsoft.com/office/officeart/2009/3/layout/HorizontalOrganizationChart"/>
    <dgm:cxn modelId="{2B9FA79F-8104-4903-86C5-97DFD3186BDF}" type="presParOf" srcId="{9B33AA3B-F7A0-4492-9755-514466BC1299}" destId="{C5F4AF08-1CB8-4131-A0BD-1CF077963A68}" srcOrd="1" destOrd="0" presId="urn:microsoft.com/office/officeart/2009/3/layout/HorizontalOrganizationChart"/>
    <dgm:cxn modelId="{8E488C37-BD58-4184-A979-61788F6AAEBF}" type="presParOf" srcId="{2D7E372C-8BBE-42DD-B75F-A3C26C10B065}" destId="{6C6B188A-6A92-4AA3-8C6C-32E2C3F85F50}" srcOrd="1" destOrd="0" presId="urn:microsoft.com/office/officeart/2009/3/layout/HorizontalOrganizationChart"/>
    <dgm:cxn modelId="{83ADC68B-5E02-466F-9943-2AF266DDECE5}" type="presParOf" srcId="{6C6B188A-6A92-4AA3-8C6C-32E2C3F85F50}" destId="{11D3163E-AB01-4321-BEA0-D0CDB85C193A}" srcOrd="0" destOrd="0" presId="urn:microsoft.com/office/officeart/2009/3/layout/HorizontalOrganizationChart"/>
    <dgm:cxn modelId="{702CB9C3-1B4E-4681-9BFF-BA0FE1BCA5E0}" type="presParOf" srcId="{6C6B188A-6A92-4AA3-8C6C-32E2C3F85F50}" destId="{873F035E-FADF-4160-B5F6-00926ACDC16C}" srcOrd="1" destOrd="0" presId="urn:microsoft.com/office/officeart/2009/3/layout/HorizontalOrganizationChart"/>
    <dgm:cxn modelId="{3D3CC336-B033-4A6F-9062-8DEC8CBB4DCE}" type="presParOf" srcId="{873F035E-FADF-4160-B5F6-00926ACDC16C}" destId="{CBCDBECA-E209-413A-8FB9-04029C234495}" srcOrd="0" destOrd="0" presId="urn:microsoft.com/office/officeart/2009/3/layout/HorizontalOrganizationChart"/>
    <dgm:cxn modelId="{735A06DC-5CC7-4DDB-AD88-B9352F6D3608}" type="presParOf" srcId="{CBCDBECA-E209-413A-8FB9-04029C234495}" destId="{3DA1FA4D-2E8C-4F4F-BCEB-C7EFA4D7B8D1}" srcOrd="0" destOrd="0" presId="urn:microsoft.com/office/officeart/2009/3/layout/HorizontalOrganizationChart"/>
    <dgm:cxn modelId="{5B843BE8-9257-4CEF-AA18-398C036D2A9D}" type="presParOf" srcId="{CBCDBECA-E209-413A-8FB9-04029C234495}" destId="{B51BA8E8-A208-4712-9797-848A39EE72AC}" srcOrd="1" destOrd="0" presId="urn:microsoft.com/office/officeart/2009/3/layout/HorizontalOrganizationChart"/>
    <dgm:cxn modelId="{51B5EC3C-ABB7-4F40-8507-178E2C8F7F18}" type="presParOf" srcId="{873F035E-FADF-4160-B5F6-00926ACDC16C}" destId="{E2D61EC7-7E75-48B9-9A57-F828DACFFE84}" srcOrd="1" destOrd="0" presId="urn:microsoft.com/office/officeart/2009/3/layout/HorizontalOrganizationChart"/>
    <dgm:cxn modelId="{BAA809F0-C13D-4A31-A6E8-728EA4082288}" type="presParOf" srcId="{873F035E-FADF-4160-B5F6-00926ACDC16C}" destId="{378F37C1-2B9B-4C9A-982F-208D5C05B8CC}" srcOrd="2" destOrd="0" presId="urn:microsoft.com/office/officeart/2009/3/layout/HorizontalOrganizationChart"/>
    <dgm:cxn modelId="{2B86B26C-9DC2-474B-87A7-84055B4ABF40}" type="presParOf" srcId="{2D7E372C-8BBE-42DD-B75F-A3C26C10B065}" destId="{128559D8-369B-49D7-ABD5-427D943C5230}" srcOrd="2" destOrd="0" presId="urn:microsoft.com/office/officeart/2009/3/layout/HorizontalOrganizationChart"/>
    <dgm:cxn modelId="{5355F545-A2D2-4E3A-9480-E5C6D9B6D01A}" type="presParOf" srcId="{998B7679-9E7C-40C2-9685-8AC23C44C21F}" destId="{2F0AA594-09D0-4917-BCD4-83456ECD025F}" srcOrd="2" destOrd="0" presId="urn:microsoft.com/office/officeart/2009/3/layout/HorizontalOrganizationChart"/>
    <dgm:cxn modelId="{7EC92F6E-1F35-452D-AF28-F97177EF022F}" type="presParOf" srcId="{971D94C4-08C7-44F2-9170-7666CACBCAF1}" destId="{450D061E-EEAD-47A3-BCF0-CEA08EBB1B5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3163E-AB01-4321-BEA0-D0CDB85C193A}">
      <dsp:nvSpPr>
        <dsp:cNvPr id="0" name=""/>
        <dsp:cNvSpPr/>
      </dsp:nvSpPr>
      <dsp:spPr>
        <a:xfrm>
          <a:off x="6081786" y="3755087"/>
          <a:ext cx="3576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63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AFA16-CB7E-416D-BECF-2452A1F20470}">
      <dsp:nvSpPr>
        <dsp:cNvPr id="0" name=""/>
        <dsp:cNvSpPr/>
      </dsp:nvSpPr>
      <dsp:spPr>
        <a:xfrm>
          <a:off x="3935983" y="3031894"/>
          <a:ext cx="357633" cy="76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816" y="0"/>
              </a:lnTo>
              <a:lnTo>
                <a:pt x="178816" y="768913"/>
              </a:lnTo>
              <a:lnTo>
                <a:pt x="357633" y="76891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E7159-FDE9-43EE-A1D5-921600AD06E9}">
      <dsp:nvSpPr>
        <dsp:cNvPr id="0" name=""/>
        <dsp:cNvSpPr/>
      </dsp:nvSpPr>
      <dsp:spPr>
        <a:xfrm>
          <a:off x="3935983" y="2986174"/>
          <a:ext cx="3576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633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284F0-945A-4F52-BBA9-C30D5FE0ABC0}">
      <dsp:nvSpPr>
        <dsp:cNvPr id="0" name=""/>
        <dsp:cNvSpPr/>
      </dsp:nvSpPr>
      <dsp:spPr>
        <a:xfrm>
          <a:off x="3935983" y="2262981"/>
          <a:ext cx="357633" cy="768913"/>
        </a:xfrm>
        <a:custGeom>
          <a:avLst/>
          <a:gdLst/>
          <a:ahLst/>
          <a:cxnLst/>
          <a:rect l="0" t="0" r="0" b="0"/>
          <a:pathLst>
            <a:path>
              <a:moveTo>
                <a:pt x="0" y="768913"/>
              </a:moveTo>
              <a:lnTo>
                <a:pt x="178816" y="768913"/>
              </a:lnTo>
              <a:lnTo>
                <a:pt x="178816" y="0"/>
              </a:lnTo>
              <a:lnTo>
                <a:pt x="357633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2AB0D-23E3-4AD3-86F1-D2B3B12BC3B2}">
      <dsp:nvSpPr>
        <dsp:cNvPr id="0" name=""/>
        <dsp:cNvSpPr/>
      </dsp:nvSpPr>
      <dsp:spPr>
        <a:xfrm>
          <a:off x="1790179" y="2070753"/>
          <a:ext cx="357633" cy="961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816" y="0"/>
              </a:lnTo>
              <a:lnTo>
                <a:pt x="178816" y="961141"/>
              </a:lnTo>
              <a:lnTo>
                <a:pt x="357633" y="96114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8AEEF-40CE-458D-9E58-FA161ED56E9F}">
      <dsp:nvSpPr>
        <dsp:cNvPr id="0" name=""/>
        <dsp:cNvSpPr/>
      </dsp:nvSpPr>
      <dsp:spPr>
        <a:xfrm>
          <a:off x="3935983" y="1109611"/>
          <a:ext cx="357633" cy="384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816" y="0"/>
              </a:lnTo>
              <a:lnTo>
                <a:pt x="178816" y="384456"/>
              </a:lnTo>
              <a:lnTo>
                <a:pt x="357633" y="38445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7E2ED-0561-4E33-9460-1EED6D7EAB8D}">
      <dsp:nvSpPr>
        <dsp:cNvPr id="0" name=""/>
        <dsp:cNvSpPr/>
      </dsp:nvSpPr>
      <dsp:spPr>
        <a:xfrm>
          <a:off x="6081786" y="679435"/>
          <a:ext cx="3576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7633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FDB7C-6350-408B-AFAE-0FD37A98BACD}">
      <dsp:nvSpPr>
        <dsp:cNvPr id="0" name=""/>
        <dsp:cNvSpPr/>
      </dsp:nvSpPr>
      <dsp:spPr>
        <a:xfrm>
          <a:off x="3935983" y="725155"/>
          <a:ext cx="357633" cy="384456"/>
        </a:xfrm>
        <a:custGeom>
          <a:avLst/>
          <a:gdLst/>
          <a:ahLst/>
          <a:cxnLst/>
          <a:rect l="0" t="0" r="0" b="0"/>
          <a:pathLst>
            <a:path>
              <a:moveTo>
                <a:pt x="0" y="384456"/>
              </a:moveTo>
              <a:lnTo>
                <a:pt x="178816" y="384456"/>
              </a:lnTo>
              <a:lnTo>
                <a:pt x="178816" y="0"/>
              </a:lnTo>
              <a:lnTo>
                <a:pt x="357633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3016E-63CE-40D3-92C7-3E35216A3B8F}">
      <dsp:nvSpPr>
        <dsp:cNvPr id="0" name=""/>
        <dsp:cNvSpPr/>
      </dsp:nvSpPr>
      <dsp:spPr>
        <a:xfrm>
          <a:off x="1790179" y="1109611"/>
          <a:ext cx="357633" cy="961141"/>
        </a:xfrm>
        <a:custGeom>
          <a:avLst/>
          <a:gdLst/>
          <a:ahLst/>
          <a:cxnLst/>
          <a:rect l="0" t="0" r="0" b="0"/>
          <a:pathLst>
            <a:path>
              <a:moveTo>
                <a:pt x="0" y="961141"/>
              </a:moveTo>
              <a:lnTo>
                <a:pt x="178816" y="961141"/>
              </a:lnTo>
              <a:lnTo>
                <a:pt x="178816" y="0"/>
              </a:lnTo>
              <a:lnTo>
                <a:pt x="357633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320D-ADB2-4E94-ACD5-67B3F4EC020B}">
      <dsp:nvSpPr>
        <dsp:cNvPr id="0" name=""/>
        <dsp:cNvSpPr/>
      </dsp:nvSpPr>
      <dsp:spPr>
        <a:xfrm>
          <a:off x="2009" y="1798057"/>
          <a:ext cx="1788169" cy="545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/>
            <a:t>Sociální začleňování</a:t>
          </a:r>
          <a:endParaRPr lang="cs-CZ" sz="1200" kern="1200"/>
        </a:p>
      </dsp:txBody>
      <dsp:txXfrm>
        <a:off x="2009" y="1798057"/>
        <a:ext cx="1788169" cy="545391"/>
      </dsp:txXfrm>
    </dsp:sp>
    <dsp:sp modelId="{07DE4ECA-F3A2-4878-90FE-AA52A4DBA57D}">
      <dsp:nvSpPr>
        <dsp:cNvPr id="0" name=""/>
        <dsp:cNvSpPr/>
      </dsp:nvSpPr>
      <dsp:spPr>
        <a:xfrm>
          <a:off x="2147813" y="836915"/>
          <a:ext cx="1788169" cy="5453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Evropa 2020</a:t>
          </a:r>
        </a:p>
      </dsp:txBody>
      <dsp:txXfrm>
        <a:off x="2147813" y="836915"/>
        <a:ext cx="1788169" cy="545391"/>
      </dsp:txXfrm>
    </dsp:sp>
    <dsp:sp modelId="{1B455BE6-A35F-4C34-97E9-63774D6B6D16}">
      <dsp:nvSpPr>
        <dsp:cNvPr id="0" name=""/>
        <dsp:cNvSpPr/>
      </dsp:nvSpPr>
      <dsp:spPr>
        <a:xfrm>
          <a:off x="4293616" y="452459"/>
          <a:ext cx="1788169" cy="5453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Národní program reforem</a:t>
          </a:r>
        </a:p>
      </dsp:txBody>
      <dsp:txXfrm>
        <a:off x="4293616" y="452459"/>
        <a:ext cx="1788169" cy="545391"/>
      </dsp:txXfrm>
    </dsp:sp>
    <dsp:sp modelId="{0A679839-8EE1-4343-8D71-4500D36CE15C}">
      <dsp:nvSpPr>
        <dsp:cNvPr id="0" name=""/>
        <dsp:cNvSpPr/>
      </dsp:nvSpPr>
      <dsp:spPr>
        <a:xfrm>
          <a:off x="6439420" y="452459"/>
          <a:ext cx="1788169" cy="5453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Dlouhodobá vize resortu MPSV v oblasti sociálního začleňování</a:t>
          </a:r>
        </a:p>
      </dsp:txBody>
      <dsp:txXfrm>
        <a:off x="6439420" y="452459"/>
        <a:ext cx="1788169" cy="545391"/>
      </dsp:txXfrm>
    </dsp:sp>
    <dsp:sp modelId="{C98B3683-A5AA-4EEB-B838-13D93C9F8852}">
      <dsp:nvSpPr>
        <dsp:cNvPr id="0" name=""/>
        <dsp:cNvSpPr/>
      </dsp:nvSpPr>
      <dsp:spPr>
        <a:xfrm>
          <a:off x="4293616" y="1221372"/>
          <a:ext cx="1788169" cy="5453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Národní sociální zpráva</a:t>
          </a:r>
        </a:p>
      </dsp:txBody>
      <dsp:txXfrm>
        <a:off x="4293616" y="1221372"/>
        <a:ext cx="1788169" cy="545391"/>
      </dsp:txXfrm>
    </dsp:sp>
    <dsp:sp modelId="{1925B04E-3FCF-47DA-8FA8-3630E3D3CC1B}">
      <dsp:nvSpPr>
        <dsp:cNvPr id="0" name=""/>
        <dsp:cNvSpPr/>
      </dsp:nvSpPr>
      <dsp:spPr>
        <a:xfrm>
          <a:off x="2147813" y="2759198"/>
          <a:ext cx="1788169" cy="5453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Lisabonská strategie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(2000-2010)</a:t>
          </a:r>
        </a:p>
      </dsp:txBody>
      <dsp:txXfrm>
        <a:off x="2147813" y="2759198"/>
        <a:ext cx="1788169" cy="545391"/>
      </dsp:txXfrm>
    </dsp:sp>
    <dsp:sp modelId="{5B390291-C031-4452-AF56-B4AA6D298E73}">
      <dsp:nvSpPr>
        <dsp:cNvPr id="0" name=""/>
        <dsp:cNvSpPr/>
      </dsp:nvSpPr>
      <dsp:spPr>
        <a:xfrm>
          <a:off x="4293616" y="1990285"/>
          <a:ext cx="1788169" cy="5453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Národní program reforem</a:t>
          </a:r>
        </a:p>
      </dsp:txBody>
      <dsp:txXfrm>
        <a:off x="4293616" y="1990285"/>
        <a:ext cx="1788169" cy="545391"/>
      </dsp:txXfrm>
    </dsp:sp>
    <dsp:sp modelId="{F38E582D-9589-44C0-ABC8-EEC370B957EF}">
      <dsp:nvSpPr>
        <dsp:cNvPr id="0" name=""/>
        <dsp:cNvSpPr/>
      </dsp:nvSpPr>
      <dsp:spPr>
        <a:xfrm>
          <a:off x="4293616" y="2759198"/>
          <a:ext cx="1788169" cy="5453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NAPSI (2004 - 2006)</a:t>
          </a:r>
        </a:p>
      </dsp:txBody>
      <dsp:txXfrm>
        <a:off x="4293616" y="2759198"/>
        <a:ext cx="1788169" cy="545391"/>
      </dsp:txXfrm>
    </dsp:sp>
    <dsp:sp modelId="{D22233BE-91AD-4FAC-96D3-266D358032A6}">
      <dsp:nvSpPr>
        <dsp:cNvPr id="0" name=""/>
        <dsp:cNvSpPr/>
      </dsp:nvSpPr>
      <dsp:spPr>
        <a:xfrm>
          <a:off x="4293616" y="3528111"/>
          <a:ext cx="1788169" cy="54539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/>
            <a:t>Národní zpráva o strategiích sociální ochrany a sociálního začleňování ČR (2006-2010)</a:t>
          </a:r>
        </a:p>
      </dsp:txBody>
      <dsp:txXfrm>
        <a:off x="4293616" y="3528111"/>
        <a:ext cx="1788169" cy="545391"/>
      </dsp:txXfrm>
    </dsp:sp>
    <dsp:sp modelId="{3DA1FA4D-2E8C-4F4F-BCEB-C7EFA4D7B8D1}">
      <dsp:nvSpPr>
        <dsp:cNvPr id="0" name=""/>
        <dsp:cNvSpPr/>
      </dsp:nvSpPr>
      <dsp:spPr>
        <a:xfrm>
          <a:off x="6439420" y="3528111"/>
          <a:ext cx="1788169" cy="5453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/>
            <a:t>NAPSI (2006-2010)</a:t>
          </a:r>
        </a:p>
      </dsp:txBody>
      <dsp:txXfrm>
        <a:off x="6439420" y="3528111"/>
        <a:ext cx="1788169" cy="54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EAB43-9AF8-483E-A6E3-5A466574F78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EF898-D829-4B5F-A348-F319812B2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86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EF898-D829-4B5F-A348-F319812B2DC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00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*) podíl osob žijících v domácnostech s příjmem nižším 60 % mediánu </a:t>
            </a:r>
            <a:r>
              <a:rPr lang="cs-CZ" dirty="0" err="1" smtClean="0"/>
              <a:t>ekvivalizovaného</a:t>
            </a:r>
            <a:r>
              <a:rPr lang="cs-CZ" dirty="0" smtClean="0"/>
              <a:t> disponibilního příjmu domácnosti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EF898-D829-4B5F-A348-F319812B2DC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66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Vycházíme z cílů</a:t>
            </a:r>
            <a:r>
              <a:rPr lang="cs-CZ" baseline="0" dirty="0" smtClean="0"/>
              <a:t> SE 2020, zmíněného národního cíle boje s chudobou a SV a relevantních doporučení EK.. To vše se odrazilo i ve tvorbě naší Dlouhodobé vize v oblasti sociálního začleňování.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EF898-D829-4B5F-A348-F319812B2DC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42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5) Promítání problematiky sociálního začleňování do všech dotčených politik, na všech úrovních (od ústřední po lokální). Zapojení samotných</a:t>
            </a:r>
            <a:r>
              <a:rPr lang="cs-CZ" baseline="0" dirty="0" smtClean="0"/>
              <a:t> osob, které jsou vyloučené nebo ohrožené, do tvorby politik. Odpovědná politika činěná na základě zjištěných dat a analýz, nejen podle politických rozhodnutí.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EF898-D829-4B5F-A348-F319812B2DC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7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zástupce sekcí 2, 4, 6, 8 a 9 MPSV, dalších resortů (MŠMT, MMR, MPO), případně MV,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MZdr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MZe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MŽP v závislosti na rozhodnutí vlády o vymezení operačních programů, a zástupce regionálních orgánů, sociálních partnerů a nestátních neziskových organizací (Asociace krajů, Svaz měst a obcí, Magistrát hl. m. Prahy, Svaz průmyslu a dopravy, Konfederace zaměstnavatelských a podnikatelských svazů, Českomoravské konfederace odborových svazů, Asociace samostatných odborů a Úřadu vlády - Rada vlády pro záležitosti romské menšiny, Rada vlády pro NNO, případně další).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EF898-D829-4B5F-A348-F319812B2DC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9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0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3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7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3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94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96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4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60F7-2BEF-4617-B463-CC2F77F4B7AE}" type="datetimeFigureOut">
              <a:rPr lang="cs-CZ" smtClean="0"/>
              <a:t>11.9.2012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71CD-EB4C-4C22-82E3-A4B1A61068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45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Lenka.Laubova@mpsv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484784"/>
            <a:ext cx="6624736" cy="208823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„Dlouhodobá </a:t>
            </a:r>
            <a:r>
              <a:rPr lang="cs-CZ" sz="3600" b="1" dirty="0"/>
              <a:t>vize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resortu </a:t>
            </a:r>
            <a:r>
              <a:rPr lang="cs-CZ" sz="3600" b="1" dirty="0"/>
              <a:t>práce a sociálních </a:t>
            </a:r>
            <a:r>
              <a:rPr lang="cs-CZ" sz="3600" b="1" dirty="0" smtClean="0"/>
              <a:t>věcí v</a:t>
            </a:r>
            <a:r>
              <a:rPr lang="cs-CZ" sz="3600" b="1" dirty="0"/>
              <a:t> oblasti sociálního </a:t>
            </a:r>
            <a:r>
              <a:rPr lang="cs-CZ" sz="3600" b="1" dirty="0" smtClean="0"/>
              <a:t>začleňování“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48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Prioritní oblasti podpory sociálního začleňování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5400600"/>
          </a:xfrm>
        </p:spPr>
        <p:txBody>
          <a:bodyPr>
            <a:normAutofit fontScale="85000" lnSpcReduction="20000"/>
          </a:bodyPr>
          <a:lstStyle/>
          <a:p>
            <a:pPr marL="331788" indent="-331788" algn="just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cs-CZ" sz="2600" b="1" dirty="0" smtClean="0"/>
              <a:t>Inkluzívní trh práce: </a:t>
            </a:r>
            <a:r>
              <a:rPr lang="cs-CZ" sz="2600" dirty="0" smtClean="0"/>
              <a:t>Podpora vstupu a udržení se na trhu práce; efektivní APZ, sociální podnikání..</a:t>
            </a:r>
          </a:p>
          <a:p>
            <a:pPr marL="331788" indent="-331788" algn="just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cs-CZ" sz="2600" dirty="0" smtClean="0"/>
              <a:t>Přístup ke kvalitním službám: Efektivní, dostupný, dlouhodobě udržitelný a </a:t>
            </a:r>
            <a:r>
              <a:rPr lang="cs-CZ" sz="2600" b="1" dirty="0" smtClean="0"/>
              <a:t>kvalitní systém sociálních služeb a služeb pro rodiny a děti</a:t>
            </a:r>
            <a:r>
              <a:rPr lang="cs-CZ" sz="2600" dirty="0" smtClean="0"/>
              <a:t>: Prevence CH a SV; síťování a návaznost služeb; podpora komunitních služeb; vzdělávání poskytovatelů; rozvoj sociální práce..</a:t>
            </a:r>
          </a:p>
          <a:p>
            <a:pPr marL="331788" indent="-331788" algn="just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cs-CZ" sz="2600" dirty="0" smtClean="0"/>
              <a:t>Zvyšování účinnosti </a:t>
            </a:r>
            <a:r>
              <a:rPr lang="cs-CZ" sz="2600" b="1" dirty="0" smtClean="0"/>
              <a:t>systému sociální ochrany </a:t>
            </a:r>
            <a:r>
              <a:rPr lang="cs-CZ" sz="2600" dirty="0" smtClean="0"/>
              <a:t>včetně systému péče o ohrožené děti a podpora aktivního stárnutí a sdílené a neformální péče: efektivnost soc. transferů; soulad politik; systém efektivní a komplexní vůči </a:t>
            </a:r>
            <a:r>
              <a:rPr lang="cs-CZ" sz="2600" dirty="0" err="1" smtClean="0"/>
              <a:t>nejohrož</a:t>
            </a:r>
            <a:r>
              <a:rPr lang="cs-CZ" sz="2600" dirty="0" smtClean="0"/>
              <a:t>. osobám..</a:t>
            </a:r>
          </a:p>
          <a:p>
            <a:pPr marL="331788" indent="-331788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arenR"/>
            </a:pPr>
            <a:r>
              <a:rPr lang="cs-CZ" sz="2600" b="1" dirty="0"/>
              <a:t>„</a:t>
            </a:r>
            <a:r>
              <a:rPr lang="cs-CZ" sz="2600" b="1" dirty="0" err="1"/>
              <a:t>Mainstreaming</a:t>
            </a:r>
            <a:r>
              <a:rPr lang="cs-CZ" sz="2600" b="1" dirty="0"/>
              <a:t>“ </a:t>
            </a:r>
            <a:r>
              <a:rPr lang="cs-CZ" sz="2600" dirty="0"/>
              <a:t>sociálního začleňování: data, znalosti, účast, </a:t>
            </a:r>
            <a:r>
              <a:rPr lang="cs-CZ" sz="2600" dirty="0" smtClean="0"/>
              <a:t>informace, vyhodnocování  </a:t>
            </a:r>
            <a:r>
              <a:rPr lang="cs-CZ" sz="2600" dirty="0"/>
              <a:t>x  politické rozhodnutí</a:t>
            </a:r>
          </a:p>
          <a:p>
            <a:pPr marL="331788" indent="-331788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AutoNum type="arabicParenR"/>
            </a:pPr>
            <a:r>
              <a:rPr lang="cs-CZ" sz="2600" b="1" dirty="0" smtClean="0"/>
              <a:t>Regionální disparity a role samosprávy</a:t>
            </a:r>
            <a:r>
              <a:rPr lang="cs-CZ" sz="2600" dirty="0" smtClean="0"/>
              <a:t>: </a:t>
            </a:r>
            <a:r>
              <a:rPr lang="cs-CZ" sz="2600" dirty="0"/>
              <a:t>problémovost území </a:t>
            </a:r>
            <a:r>
              <a:rPr lang="en-US" sz="2600" dirty="0"/>
              <a:t>~</a:t>
            </a:r>
            <a:r>
              <a:rPr lang="cs-CZ" sz="2600" dirty="0"/>
              <a:t> sociálně vyloučené </a:t>
            </a:r>
            <a:r>
              <a:rPr lang="cs-CZ" sz="2600" dirty="0" smtClean="0"/>
              <a:t>lokality; role obcí, spolupráce, koordinace..</a:t>
            </a:r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38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Tvorba prioritní </a:t>
            </a:r>
            <a:r>
              <a:rPr lang="cs-CZ" sz="3200" dirty="0"/>
              <a:t>osy </a:t>
            </a:r>
            <a:br>
              <a:rPr lang="cs-CZ" sz="3200" dirty="0"/>
            </a:br>
            <a:r>
              <a:rPr lang="cs-CZ" sz="3200" dirty="0"/>
              <a:t>Sociální začleňování a boj s chudobou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1" y="1700808"/>
            <a:ext cx="8064897" cy="48245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Pracovní </a:t>
            </a:r>
            <a:r>
              <a:rPr lang="cs-CZ" sz="2400" dirty="0" smtClean="0"/>
              <a:t>skupina </a:t>
            </a:r>
            <a:r>
              <a:rPr lang="cs-CZ" sz="2400" dirty="0"/>
              <a:t>pro programování na období </a:t>
            </a:r>
            <a:r>
              <a:rPr lang="cs-CZ" sz="2400" dirty="0" smtClean="0"/>
              <a:t>2014-2020 (využití ESF a ERDF):</a:t>
            </a:r>
          </a:p>
          <a:p>
            <a:pPr algn="just"/>
            <a:r>
              <a:rPr lang="cs-CZ" sz="2400" dirty="0"/>
              <a:t>p</a:t>
            </a:r>
            <a:r>
              <a:rPr lang="cs-CZ" sz="2400" dirty="0" smtClean="0"/>
              <a:t>romítnutí okruhů Dlouhodobé vize;</a:t>
            </a:r>
          </a:p>
          <a:p>
            <a:pPr algn="just"/>
            <a:r>
              <a:rPr lang="cs-CZ" sz="2400" i="1" dirty="0" smtClean="0"/>
              <a:t>Evaluace ESF se zaměřením na OP LZZ</a:t>
            </a:r>
            <a:r>
              <a:rPr lang="cs-CZ" sz="2400" dirty="0" smtClean="0"/>
              <a:t>;</a:t>
            </a:r>
          </a:p>
          <a:p>
            <a:pPr algn="just"/>
            <a:r>
              <a:rPr lang="cs-CZ" sz="2400" dirty="0"/>
              <a:t>h</a:t>
            </a:r>
            <a:r>
              <a:rPr lang="cs-CZ" sz="2400" dirty="0" smtClean="0"/>
              <a:t>raniční oblasti gescí (sociální podnikání, green </a:t>
            </a:r>
            <a:r>
              <a:rPr lang="cs-CZ" sz="2400" dirty="0" err="1" smtClean="0"/>
              <a:t>jobs</a:t>
            </a:r>
            <a:r>
              <a:rPr lang="cs-CZ" sz="2400" dirty="0" smtClean="0"/>
              <a:t>, </a:t>
            </a:r>
            <a:r>
              <a:rPr lang="cs-CZ" sz="2400" dirty="0" err="1" smtClean="0"/>
              <a:t>MZdr</a:t>
            </a:r>
            <a:r>
              <a:rPr lang="cs-CZ" sz="2400" dirty="0" smtClean="0"/>
              <a:t>..);</a:t>
            </a:r>
          </a:p>
          <a:p>
            <a:pPr algn="just"/>
            <a:r>
              <a:rPr lang="cs-CZ" sz="2400" dirty="0" smtClean="0"/>
              <a:t>integrovaný přístup, územní rozměr.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Zaměření i na „méně tradiční“ cílové skupiny – např. senioři</a:t>
            </a:r>
          </a:p>
          <a:p>
            <a:pPr marL="0" indent="0" algn="just">
              <a:buNone/>
            </a:pPr>
            <a:r>
              <a:rPr lang="cs-CZ" sz="2400" dirty="0" smtClean="0"/>
              <a:t>Indikátory - přičitatelnost výsledků intervenci ESF.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1</a:t>
            </a:r>
            <a:r>
              <a:rPr lang="cs-CZ" sz="2400" dirty="0"/>
              <a:t>. návrh textu. Rozhodnutí o podobě a počtu OP a řídících orgánech – MMR, ÚV - podzim 2012</a:t>
            </a:r>
            <a:r>
              <a:rPr lang="cs-CZ" sz="2400" dirty="0" smtClean="0"/>
              <a:t>.</a:t>
            </a:r>
            <a:endParaRPr lang="cs-CZ" sz="2400" dirty="0"/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Předložení prioritních os vládě – poč. roku 2013.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223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/>
              <a:t>Evaluace ESF </a:t>
            </a:r>
            <a:r>
              <a:rPr lang="cs-CZ" sz="3200" dirty="0" smtClean="0"/>
              <a:t>(2007 – 2013) </a:t>
            </a:r>
            <a:br>
              <a:rPr lang="cs-CZ" sz="3200" dirty="0" smtClean="0"/>
            </a:br>
            <a:r>
              <a:rPr lang="cs-CZ" sz="3200" dirty="0" smtClean="0"/>
              <a:t>se </a:t>
            </a:r>
            <a:r>
              <a:rPr lang="cs-CZ" sz="3200" dirty="0"/>
              <a:t>zaměřením na OP LZZ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556792"/>
            <a:ext cx="7776864" cy="504056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cs-CZ" sz="2400" b="1" dirty="0"/>
              <a:t>Obecná</a:t>
            </a:r>
            <a:r>
              <a:rPr lang="cs-CZ" sz="2400" dirty="0"/>
              <a:t> relevance intervencí ESF zaměřených na problematiku trhu práce a sociální </a:t>
            </a:r>
            <a:r>
              <a:rPr lang="cs-CZ" sz="2400" dirty="0" smtClean="0"/>
              <a:t>inkluzi;</a:t>
            </a:r>
            <a:endParaRPr lang="cs-CZ" sz="2400" dirty="0"/>
          </a:p>
          <a:p>
            <a:pPr lvl="0" algn="just">
              <a:buFont typeface="Wingdings" pitchFamily="2" charset="2"/>
              <a:buChar char="ü"/>
            </a:pPr>
            <a:r>
              <a:rPr lang="cs-CZ" sz="2400" b="1" dirty="0"/>
              <a:t>p</a:t>
            </a:r>
            <a:r>
              <a:rPr lang="cs-CZ" sz="2400" b="1" dirty="0" smtClean="0"/>
              <a:t>rotikrizově</a:t>
            </a:r>
            <a:r>
              <a:rPr lang="cs-CZ" sz="2400" dirty="0" smtClean="0"/>
              <a:t> orientované výzvy – zejména TP;</a:t>
            </a:r>
            <a:endParaRPr lang="cs-CZ" sz="2400" dirty="0"/>
          </a:p>
          <a:p>
            <a:pPr lvl="0" algn="just">
              <a:buFont typeface="Wingdings" pitchFamily="2" charset="2"/>
              <a:buChar char="ü"/>
            </a:pPr>
            <a:r>
              <a:rPr lang="cs-CZ" sz="2400" dirty="0" smtClean="0"/>
              <a:t>intervence zaměřené </a:t>
            </a:r>
            <a:r>
              <a:rPr lang="cs-CZ" sz="2400" dirty="0"/>
              <a:t>na cílovou skupinu </a:t>
            </a:r>
            <a:r>
              <a:rPr lang="cs-CZ" sz="2400" b="1" dirty="0"/>
              <a:t>dlouhodobě nezaměstnaných </a:t>
            </a:r>
            <a:r>
              <a:rPr lang="cs-CZ" sz="2400" dirty="0" smtClean="0"/>
              <a:t>(</a:t>
            </a:r>
            <a:r>
              <a:rPr lang="cs-CZ" sz="2400" dirty="0" err="1" smtClean="0"/>
              <a:t>hosp</a:t>
            </a:r>
            <a:r>
              <a:rPr lang="cs-CZ" sz="2400" dirty="0" smtClean="0"/>
              <a:t>. krize);</a:t>
            </a:r>
            <a:endParaRPr lang="cs-CZ" sz="2400" dirty="0"/>
          </a:p>
          <a:p>
            <a:pPr lvl="0" algn="just">
              <a:buFont typeface="Wingdings" pitchFamily="2" charset="2"/>
              <a:buChar char="ü"/>
            </a:pPr>
            <a:r>
              <a:rPr lang="cs-CZ" sz="2400" b="1" dirty="0" smtClean="0"/>
              <a:t>intervence </a:t>
            </a:r>
            <a:r>
              <a:rPr lang="cs-CZ" sz="2400" b="1" dirty="0"/>
              <a:t>přímo v </a:t>
            </a:r>
            <a:r>
              <a:rPr lang="cs-CZ" sz="2400" b="1" dirty="0" smtClean="0"/>
              <a:t>terénu</a:t>
            </a:r>
            <a:r>
              <a:rPr lang="cs-CZ" sz="2400" dirty="0"/>
              <a:t>;</a:t>
            </a:r>
            <a:r>
              <a:rPr lang="cs-CZ" sz="2400" dirty="0" smtClean="0"/>
              <a:t> </a:t>
            </a:r>
            <a:endParaRPr lang="cs-CZ" sz="2400" dirty="0"/>
          </a:p>
          <a:p>
            <a:pPr lvl="0" algn="just">
              <a:buFont typeface="Wingdings" pitchFamily="2" charset="2"/>
              <a:buChar char="ü"/>
            </a:pPr>
            <a:r>
              <a:rPr lang="cs-CZ" sz="2400" dirty="0"/>
              <a:t>specifické vyčlenění intervencí v oblasti sociálního začleňování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v </a:t>
            </a:r>
            <a:r>
              <a:rPr lang="cs-CZ" sz="2400" b="1" dirty="0"/>
              <a:t>sociálně vyloučených </a:t>
            </a:r>
            <a:r>
              <a:rPr lang="cs-CZ" sz="2400" b="1" dirty="0" smtClean="0"/>
              <a:t>„romských komunitách“</a:t>
            </a:r>
            <a:r>
              <a:rPr lang="cs-CZ" sz="2400" dirty="0" smtClean="0"/>
              <a:t> (kvalitativní přínos).</a:t>
            </a:r>
          </a:p>
          <a:p>
            <a:pPr marL="0" lvl="0" indent="0" algn="just">
              <a:buNone/>
            </a:pPr>
            <a:endParaRPr lang="cs-CZ" sz="2400" dirty="0"/>
          </a:p>
          <a:p>
            <a:pPr algn="just">
              <a:buFont typeface="Calibri" pitchFamily="34" charset="0"/>
              <a:buChar char="→"/>
            </a:pPr>
            <a:r>
              <a:rPr lang="cs-CZ" sz="2600" dirty="0"/>
              <a:t>P</a:t>
            </a:r>
            <a:r>
              <a:rPr lang="cs-CZ" sz="2600" dirty="0" smtClean="0"/>
              <a:t>rogramy schopné </a:t>
            </a:r>
            <a:r>
              <a:rPr lang="cs-CZ" sz="2600" b="1" dirty="0"/>
              <a:t>cílené akce na lokální </a:t>
            </a:r>
            <a:r>
              <a:rPr lang="cs-CZ" sz="2600" dirty="0" smtClean="0"/>
              <a:t>úrovni; </a:t>
            </a:r>
          </a:p>
          <a:p>
            <a:pPr algn="just">
              <a:buFont typeface="Calibri" pitchFamily="34" charset="0"/>
              <a:buChar char="→"/>
            </a:pPr>
            <a:r>
              <a:rPr lang="cs-CZ" sz="2600" dirty="0" smtClean="0"/>
              <a:t>projekty </a:t>
            </a:r>
            <a:r>
              <a:rPr lang="cs-CZ" sz="2600" dirty="0"/>
              <a:t>řešící </a:t>
            </a:r>
            <a:r>
              <a:rPr lang="cs-CZ" sz="2600" b="1" dirty="0"/>
              <a:t>komplexně</a:t>
            </a:r>
            <a:r>
              <a:rPr lang="cs-CZ" sz="2600" dirty="0"/>
              <a:t> problémy a potřeby cílové </a:t>
            </a:r>
            <a:r>
              <a:rPr lang="cs-CZ" sz="2600" dirty="0" smtClean="0"/>
              <a:t>skupiny;</a:t>
            </a:r>
          </a:p>
          <a:p>
            <a:pPr algn="just">
              <a:buFont typeface="Calibri" pitchFamily="34" charset="0"/>
              <a:buChar char="→"/>
            </a:pPr>
            <a:r>
              <a:rPr lang="cs-CZ" sz="2600" dirty="0"/>
              <a:t>c</a:t>
            </a:r>
            <a:r>
              <a:rPr lang="cs-CZ" sz="2600" dirty="0" smtClean="0"/>
              <a:t>hybějící cílové skupiny.</a:t>
            </a:r>
            <a:endParaRPr lang="cs-CZ" sz="2600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067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	    </a:t>
            </a:r>
            <a:r>
              <a:rPr lang="cs-CZ" sz="3600" dirty="0" smtClean="0"/>
              <a:t>Děkuji Vám za pozornost!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3440757"/>
            <a:ext cx="6419056" cy="222049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Mgr. Lenka </a:t>
            </a:r>
            <a:r>
              <a:rPr lang="cs-CZ" sz="2800" dirty="0" smtClean="0"/>
              <a:t>Laubová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tajemnice </a:t>
            </a:r>
            <a:r>
              <a:rPr lang="cs-CZ" sz="2400" dirty="0"/>
              <a:t>Komise pro sociální </a:t>
            </a:r>
            <a:r>
              <a:rPr lang="cs-CZ" sz="2400" dirty="0" smtClean="0"/>
              <a:t>začleňování Oddělení </a:t>
            </a:r>
            <a:r>
              <a:rPr lang="cs-CZ" sz="2400" dirty="0"/>
              <a:t>politiky sociálního </a:t>
            </a:r>
            <a:r>
              <a:rPr lang="cs-CZ" sz="2400" dirty="0" smtClean="0"/>
              <a:t>začleňování MPSV</a:t>
            </a:r>
          </a:p>
          <a:p>
            <a:pPr marL="0" indent="0">
              <a:buNone/>
            </a:pPr>
            <a:r>
              <a:rPr lang="cs-CZ" sz="2400" dirty="0" smtClean="0">
                <a:hlinkClick r:id="rId2"/>
              </a:rPr>
              <a:t>Lenka.Laubova@mpsv.cz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64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33" y="116632"/>
            <a:ext cx="8229600" cy="1143000"/>
          </a:xfrm>
        </p:spPr>
        <p:txBody>
          <a:bodyPr/>
          <a:lstStyle/>
          <a:p>
            <a:r>
              <a:rPr lang="cs-CZ" dirty="0" smtClean="0"/>
              <a:t>Co je sociální začleňování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313384"/>
            <a:ext cx="7632848" cy="55446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Sociální </a:t>
            </a:r>
            <a:r>
              <a:rPr lang="cs-CZ" b="1" dirty="0"/>
              <a:t>vyloučení: </a:t>
            </a:r>
            <a:r>
              <a:rPr lang="cs-CZ" dirty="0"/>
              <a:t>Proces, během kterého jsou jednotlivci či celé skupiny vytěsňovány na okraj společnosti a je jim ztížen či omezen </a:t>
            </a:r>
            <a:r>
              <a:rPr lang="cs-CZ" b="1" dirty="0"/>
              <a:t>přístup ke zdrojům a příležitostem</a:t>
            </a:r>
            <a:r>
              <a:rPr lang="cs-CZ" dirty="0"/>
              <a:t>, které jsou dostupné ostatním členům společnosti – zejm. zaměstnání, bydlení, sociální ochrana, zdravotní péče a vzdělání. 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Sociální začleňování: </a:t>
            </a:r>
            <a:r>
              <a:rPr lang="cs-CZ" dirty="0" smtClean="0"/>
              <a:t>Proces</a:t>
            </a:r>
            <a:r>
              <a:rPr lang="cs-CZ" dirty="0"/>
              <a:t>, který zajišťuje, že osoby sociálně vyloučené nebo sociálním vyloučením ohrožené </a:t>
            </a:r>
            <a:r>
              <a:rPr lang="cs-CZ" b="1" dirty="0"/>
              <a:t>dosáhnou</a:t>
            </a:r>
            <a:r>
              <a:rPr lang="cs-CZ" dirty="0"/>
              <a:t> příležitostí a možností, které jim napomáhají plně se zapojit do ekonomického, sociálního i kulturního života </a:t>
            </a:r>
            <a:r>
              <a:rPr lang="cs-CZ" dirty="0" smtClean="0"/>
              <a:t>společnosti.</a:t>
            </a:r>
          </a:p>
          <a:p>
            <a:pPr marL="0" indent="0" algn="just">
              <a:buNone/>
            </a:pPr>
            <a:r>
              <a:rPr lang="cs-CZ" dirty="0" smtClean="0"/>
              <a:t>Cíle:</a:t>
            </a:r>
            <a:endParaRPr lang="cs-CZ" dirty="0"/>
          </a:p>
          <a:p>
            <a:pPr algn="just"/>
            <a:r>
              <a:rPr lang="cs-CZ" dirty="0"/>
              <a:t>Zajištění účasti v </a:t>
            </a:r>
            <a:r>
              <a:rPr lang="cs-CZ" u="sng" dirty="0"/>
              <a:t>zaměstnání</a:t>
            </a:r>
            <a:r>
              <a:rPr lang="cs-CZ" dirty="0"/>
              <a:t> a rovného přístupu ke všem </a:t>
            </a:r>
            <a:r>
              <a:rPr lang="cs-CZ" dirty="0" smtClean="0"/>
              <a:t>zdrojům (vč. </a:t>
            </a:r>
            <a:r>
              <a:rPr lang="cs-CZ" u="sng" dirty="0"/>
              <a:t>a</a:t>
            </a:r>
            <a:r>
              <a:rPr lang="cs-CZ" u="sng" dirty="0" smtClean="0"/>
              <a:t>dekvátního příjmu</a:t>
            </a:r>
            <a:r>
              <a:rPr lang="cs-CZ" dirty="0" smtClean="0"/>
              <a:t>), </a:t>
            </a:r>
            <a:r>
              <a:rPr lang="cs-CZ" dirty="0"/>
              <a:t>právům, zboží a </a:t>
            </a:r>
            <a:r>
              <a:rPr lang="cs-CZ" u="sng" dirty="0"/>
              <a:t>službám</a:t>
            </a:r>
            <a:r>
              <a:rPr lang="cs-CZ" dirty="0"/>
              <a:t>; </a:t>
            </a:r>
          </a:p>
          <a:p>
            <a:pPr algn="just"/>
            <a:r>
              <a:rPr lang="cs-CZ" dirty="0"/>
              <a:t>prevence rizika sociálního vyloučení;</a:t>
            </a:r>
          </a:p>
          <a:p>
            <a:pPr algn="just"/>
            <a:r>
              <a:rPr lang="cs-CZ" dirty="0"/>
              <a:t>pomoc nejvíce zranitelným; </a:t>
            </a:r>
          </a:p>
          <a:p>
            <a:pPr algn="just"/>
            <a:r>
              <a:rPr lang="cs-CZ" dirty="0"/>
              <a:t>mobilizace všech relevantních aktérů. </a:t>
            </a:r>
            <a:endParaRPr lang="cs-CZ" u="sng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34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38138"/>
          </a:xfrm>
        </p:spPr>
        <p:txBody>
          <a:bodyPr/>
          <a:lstStyle/>
          <a:p>
            <a:r>
              <a:rPr lang="cs-CZ" sz="3600" dirty="0" smtClean="0"/>
              <a:t>Dlouhodobá vize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632848" cy="470790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600" b="1" dirty="0"/>
              <a:t>Východisko pro účinné nastavení politiky sociálního začleňování do roku 2020</a:t>
            </a:r>
            <a:r>
              <a:rPr lang="cs-CZ" sz="2600" dirty="0"/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600" dirty="0" smtClean="0"/>
              <a:t>Základní dokument MPSV v oblasti soc. začleňování: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600" dirty="0" smtClean="0"/>
              <a:t>tematicky navazuje na Národní akční plány sociálního začleňování (</a:t>
            </a:r>
            <a:r>
              <a:rPr lang="cs-CZ" sz="2600" b="1" dirty="0" smtClean="0"/>
              <a:t>NAPSI</a:t>
            </a:r>
            <a:r>
              <a:rPr lang="cs-CZ" sz="2600" dirty="0" smtClean="0"/>
              <a:t>);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600" dirty="0" smtClean="0"/>
              <a:t>dnes vychází ze Strategie </a:t>
            </a:r>
            <a:r>
              <a:rPr lang="cs-CZ" sz="2600" dirty="0"/>
              <a:t>pro inteligentní a udržitelný růst podporující začlenění (</a:t>
            </a:r>
            <a:r>
              <a:rPr lang="cs-CZ" sz="2600" i="1" dirty="0"/>
              <a:t>strategie Evropa </a:t>
            </a:r>
            <a:r>
              <a:rPr lang="cs-CZ" sz="2600" i="1" dirty="0" smtClean="0"/>
              <a:t>2020</a:t>
            </a:r>
            <a:r>
              <a:rPr lang="cs-CZ" sz="2600" i="1" dirty="0" smtClean="0"/>
              <a:t>)..</a:t>
            </a:r>
            <a:endParaRPr lang="cs-CZ" sz="2600" i="1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600" dirty="0" smtClean="0"/>
              <a:t>.. a </a:t>
            </a:r>
            <a:r>
              <a:rPr lang="cs-CZ" sz="2600" dirty="0" smtClean="0"/>
              <a:t>Národního programu reforem ČR (naplňování cílů Evropy 2020).</a:t>
            </a:r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22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Dlouhodobá vize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35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9176" cy="113813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Účel Dlouhodobé vize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772816"/>
            <a:ext cx="7776864" cy="45365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1) Naplňování </a:t>
            </a:r>
            <a:r>
              <a:rPr lang="cs-CZ" sz="2400" b="1" dirty="0"/>
              <a:t>národního cíle</a:t>
            </a:r>
            <a:r>
              <a:rPr lang="cs-CZ" sz="2400" dirty="0"/>
              <a:t> v oblasti boje s chudobou a sociálním vyloučením vytyčeného v Národním programu reforem České </a:t>
            </a:r>
            <a:r>
              <a:rPr lang="cs-CZ" sz="2400" dirty="0" smtClean="0"/>
              <a:t>republiky: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„</a:t>
            </a:r>
            <a:r>
              <a:rPr lang="cs-CZ" sz="2400" i="1" dirty="0"/>
              <a:t>Udržení hranice počtu osob ohrožených chudobou, materiální deprivací nebo žijících v domácnostech bez zaměstnané osoby do roku 2020 na úrovni roku 2008</a:t>
            </a:r>
            <a:r>
              <a:rPr lang="cs-CZ" sz="2400" dirty="0"/>
              <a:t>.“ </a:t>
            </a:r>
            <a:endParaRPr lang="cs-CZ" sz="2400" dirty="0" smtClean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 smtClean="0"/>
              <a:t>Česká </a:t>
            </a:r>
            <a:r>
              <a:rPr lang="cs-CZ" sz="2400" dirty="0"/>
              <a:t>republika současně vyvine úsilí vedoucí ke snížení počtu osob ohrožených chudobou, materiální deprivací nebo žijících v domácnostech bez zaměstnané osoby o 30 000 osob.</a:t>
            </a:r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21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Data o míře chudoby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268760"/>
            <a:ext cx="7992888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Plnění </a:t>
            </a:r>
            <a:r>
              <a:rPr lang="cs-CZ" dirty="0"/>
              <a:t>národního cíle bude ovlivněno schopností České republiky zotavit se z hospodářské krize, vývojem české ekonomiky, situací na trhu práce a demografickým vývojem.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Míra ohrožení </a:t>
            </a:r>
            <a:r>
              <a:rPr lang="cs-CZ" dirty="0" smtClean="0"/>
              <a:t>příjmovou chudobou* (ČSÚ):</a:t>
            </a:r>
            <a:endParaRPr lang="cs-CZ" dirty="0"/>
          </a:p>
          <a:p>
            <a:pPr marL="0" indent="0" algn="just">
              <a:buNone/>
            </a:pPr>
            <a:r>
              <a:rPr lang="fr-FR" dirty="0" smtClean="0"/>
              <a:t>2008</a:t>
            </a:r>
            <a:r>
              <a:rPr lang="fr-FR" dirty="0"/>
              <a:t>: </a:t>
            </a:r>
            <a:r>
              <a:rPr lang="cs-CZ" dirty="0" smtClean="0"/>
              <a:t>9 % </a:t>
            </a:r>
            <a:r>
              <a:rPr lang="fr-FR" dirty="0"/>
              <a:t>z celkové populace </a:t>
            </a:r>
            <a:r>
              <a:rPr lang="cs-CZ" dirty="0" smtClean="0"/>
              <a:t>(</a:t>
            </a:r>
            <a:r>
              <a:rPr lang="cs-CZ" dirty="0"/>
              <a:t>936 tis. </a:t>
            </a:r>
            <a:r>
              <a:rPr lang="cs-CZ" dirty="0" smtClean="0"/>
              <a:t>osob)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2009</a:t>
            </a:r>
            <a:r>
              <a:rPr lang="fr-FR" dirty="0"/>
              <a:t>: </a:t>
            </a:r>
            <a:r>
              <a:rPr lang="cs-CZ" dirty="0" smtClean="0"/>
              <a:t>9 %</a:t>
            </a:r>
            <a:r>
              <a:rPr lang="fr-FR" dirty="0"/>
              <a:t> 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fr-FR" dirty="0" smtClean="0"/>
              <a:t>(</a:t>
            </a:r>
            <a:r>
              <a:rPr lang="fr-FR" dirty="0"/>
              <a:t>936,4 tisíc </a:t>
            </a:r>
            <a:r>
              <a:rPr lang="fr-FR" dirty="0" smtClean="0"/>
              <a:t>osob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fr-FR" dirty="0" smtClean="0"/>
              <a:t>2010</a:t>
            </a:r>
            <a:r>
              <a:rPr lang="fr-FR" dirty="0"/>
              <a:t>: </a:t>
            </a:r>
            <a:r>
              <a:rPr lang="pl-PL" dirty="0"/>
              <a:t>9,7 </a:t>
            </a:r>
            <a:r>
              <a:rPr lang="pl-PL" dirty="0" smtClean="0"/>
              <a:t>% (1 </a:t>
            </a:r>
            <a:r>
              <a:rPr lang="pl-PL" dirty="0"/>
              <a:t>008 tis. o</a:t>
            </a:r>
            <a:r>
              <a:rPr lang="pl-PL" dirty="0" smtClean="0"/>
              <a:t>sob) 		</a:t>
            </a:r>
            <a:r>
              <a:rPr lang="en-US" dirty="0" smtClean="0"/>
              <a:t>}</a:t>
            </a:r>
            <a:r>
              <a:rPr lang="pl-PL" dirty="0" smtClean="0"/>
              <a:t> dopady krize</a:t>
            </a:r>
          </a:p>
          <a:p>
            <a:pPr marL="0" indent="0" algn="just">
              <a:buNone/>
            </a:pPr>
            <a:r>
              <a:rPr lang="fr-FR" b="1" dirty="0" smtClean="0"/>
              <a:t>2011:</a:t>
            </a:r>
            <a:r>
              <a:rPr lang="cs-CZ" dirty="0"/>
              <a:t> 9,8 % (1 022,3 tis</a:t>
            </a:r>
            <a:r>
              <a:rPr lang="cs-CZ" dirty="0" smtClean="0"/>
              <a:t>. </a:t>
            </a:r>
            <a:r>
              <a:rPr lang="cs-CZ" dirty="0"/>
              <a:t>o</a:t>
            </a:r>
            <a:r>
              <a:rPr lang="cs-CZ" dirty="0" smtClean="0"/>
              <a:t>sob)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Častěji </a:t>
            </a:r>
            <a:r>
              <a:rPr lang="cs-CZ" dirty="0"/>
              <a:t>ženy (10,4 % všech </a:t>
            </a:r>
            <a:r>
              <a:rPr lang="cs-CZ" dirty="0" smtClean="0"/>
              <a:t>žen, 8,9 </a:t>
            </a:r>
            <a:r>
              <a:rPr lang="cs-CZ" dirty="0"/>
              <a:t>% všech mužů).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Nejvíce chudobou </a:t>
            </a:r>
            <a:r>
              <a:rPr lang="cs-CZ" dirty="0"/>
              <a:t>ohroženy osoby v neúplných rodinách (34,7 % osob) a </a:t>
            </a:r>
            <a:r>
              <a:rPr lang="cs-CZ" dirty="0" smtClean="0"/>
              <a:t>v </a:t>
            </a:r>
            <a:r>
              <a:rPr lang="cs-CZ" dirty="0"/>
              <a:t>domácnostech nezaměstnaných (45,7 % osob</a:t>
            </a:r>
            <a:r>
              <a:rPr lang="cs-CZ" dirty="0" smtClean="0"/>
              <a:t>).</a:t>
            </a:r>
          </a:p>
          <a:p>
            <a:pPr marL="0" indent="0" algn="just">
              <a:buNone/>
            </a:pPr>
            <a:r>
              <a:rPr lang="cs-CZ" dirty="0" smtClean="0"/>
              <a:t>Hranice příjmové chudoby: </a:t>
            </a:r>
            <a:r>
              <a:rPr lang="cs-CZ" dirty="0"/>
              <a:t>113 040 </a:t>
            </a:r>
            <a:r>
              <a:rPr lang="cs-CZ" dirty="0" smtClean="0"/>
              <a:t>Kč Kč/domácnost/rok</a:t>
            </a:r>
          </a:p>
          <a:p>
            <a:pPr marL="0" indent="0" algn="just">
              <a:buNone/>
            </a:pPr>
            <a:r>
              <a:rPr lang="cs-CZ" dirty="0" smtClean="0"/>
              <a:t>Bez </a:t>
            </a:r>
            <a:r>
              <a:rPr lang="cs-CZ" dirty="0"/>
              <a:t>důchodů a ostatních sociálních transferů bylo v ČR pod hranicí ohrožení chudobou 37,2 % </a:t>
            </a:r>
            <a:r>
              <a:rPr lang="cs-CZ" dirty="0" smtClean="0"/>
              <a:t>osob.</a:t>
            </a:r>
          </a:p>
        </p:txBody>
      </p:sp>
      <p:pic>
        <p:nvPicPr>
          <p:cNvPr id="5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05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844824"/>
            <a:ext cx="7200800" cy="453650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2) Východisko </a:t>
            </a:r>
            <a:r>
              <a:rPr lang="cs-CZ" sz="2400" dirty="0"/>
              <a:t>pro přípravu </a:t>
            </a:r>
            <a:r>
              <a:rPr lang="cs-CZ" sz="2400" b="1" dirty="0"/>
              <a:t>Strategie sociálního začleňování do roku </a:t>
            </a:r>
            <a:r>
              <a:rPr lang="cs-CZ" sz="2400" b="1" dirty="0" smtClean="0"/>
              <a:t>2020</a:t>
            </a:r>
            <a:r>
              <a:rPr lang="cs-CZ" sz="2400" dirty="0" smtClean="0"/>
              <a:t>..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3) ..a dalších strategických a koncepčních materiálů</a:t>
            </a:r>
            <a:br>
              <a:rPr lang="cs-CZ" sz="2400" dirty="0" smtClean="0"/>
            </a:br>
            <a:r>
              <a:rPr lang="cs-CZ" sz="2400" dirty="0" smtClean="0"/>
              <a:t>z oblasti sociálního začleňování v resortu práce a sociálních věcí;</a:t>
            </a:r>
          </a:p>
          <a:p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Účel Dlouhodobé vize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3153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844824"/>
            <a:ext cx="7139136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4) Financování. Jeden </a:t>
            </a:r>
            <a:r>
              <a:rPr lang="cs-CZ" sz="2400" dirty="0"/>
              <a:t>z podkladů pro </a:t>
            </a:r>
            <a:r>
              <a:rPr lang="cs-CZ" sz="2400" dirty="0" smtClean="0"/>
              <a:t>přípravu programového období a čerpání </a:t>
            </a:r>
            <a:r>
              <a:rPr lang="cs-CZ" sz="2400" b="1" dirty="0"/>
              <a:t>zdrojů z ESF </a:t>
            </a:r>
            <a:r>
              <a:rPr lang="cs-CZ" sz="2400" dirty="0"/>
              <a:t>v oblasti sociálního začleňování </a:t>
            </a:r>
            <a:r>
              <a:rPr lang="cs-CZ" sz="2400" b="1" dirty="0" smtClean="0"/>
              <a:t>2014 - 2020</a:t>
            </a:r>
            <a:r>
              <a:rPr lang="cs-CZ" sz="2400" dirty="0" smtClean="0"/>
              <a:t>:</a:t>
            </a:r>
          </a:p>
          <a:p>
            <a:pPr marL="0" indent="0" algn="just">
              <a:spcBef>
                <a:spcPts val="2400"/>
              </a:spcBef>
              <a:spcAft>
                <a:spcPts val="1800"/>
              </a:spcAft>
              <a:buNone/>
            </a:pPr>
            <a:r>
              <a:rPr lang="cs-CZ" sz="2400" dirty="0" smtClean="0"/>
              <a:t>Tematický </a:t>
            </a:r>
            <a:r>
              <a:rPr lang="cs-CZ" sz="2400" dirty="0" smtClean="0"/>
              <a:t>okruh </a:t>
            </a:r>
            <a:r>
              <a:rPr lang="cs-CZ" sz="2400" b="1" dirty="0" smtClean="0"/>
              <a:t>Boj s chudobou, sociální začleňování a </a:t>
            </a:r>
            <a:r>
              <a:rPr lang="cs-CZ" sz="2400" b="1" dirty="0" smtClean="0"/>
              <a:t>zdraví  		prioritní osa </a:t>
            </a:r>
            <a:r>
              <a:rPr lang="cs-CZ" sz="2400" b="1" i="1" dirty="0" smtClean="0"/>
              <a:t>Sociální začleňování a boj s chudobou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</a:t>
            </a:r>
          </a:p>
          <a:p>
            <a:pPr marL="0" indent="0" algn="just">
              <a:spcBef>
                <a:spcPts val="2400"/>
              </a:spcBef>
              <a:spcAft>
                <a:spcPts val="1800"/>
              </a:spcAft>
              <a:buNone/>
            </a:pPr>
            <a:r>
              <a:rPr lang="cs-CZ" sz="2400" b="1" dirty="0" smtClean="0"/>
              <a:t>Oddělení politiky sociálního začleňování MPSV </a:t>
            </a:r>
            <a:r>
              <a:rPr lang="cs-CZ" sz="2400" dirty="0" smtClean="0"/>
              <a:t>– gestor </a:t>
            </a:r>
            <a:r>
              <a:rPr lang="cs-CZ" sz="2400" b="1" dirty="0" smtClean="0"/>
              <a:t>věcného vymezení prioritní osy.</a:t>
            </a:r>
            <a:endParaRPr lang="cs-CZ" sz="2400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91013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Účel Dlouhodobé vize</a:t>
            </a:r>
            <a:endParaRPr lang="cs-CZ" sz="3600" dirty="0"/>
          </a:p>
        </p:txBody>
      </p:sp>
      <p:sp>
        <p:nvSpPr>
          <p:cNvPr id="2" name="Šipka doprava 1"/>
          <p:cNvSpPr/>
          <p:nvPr/>
        </p:nvSpPr>
        <p:spPr>
          <a:xfrm>
            <a:off x="2411760" y="3744728"/>
            <a:ext cx="55958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9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9272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Východiska prioritní osy </a:t>
            </a:r>
            <a:br>
              <a:rPr lang="cs-CZ" sz="3200" dirty="0" smtClean="0"/>
            </a:br>
            <a:r>
              <a:rPr lang="cs-CZ" sz="3200" dirty="0" smtClean="0"/>
              <a:t>Sociální začleňování a boj s chudobou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16832"/>
            <a:ext cx="7848872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2014 - 2020 financování cílů Strategie Evropa 2020</a:t>
            </a:r>
          </a:p>
          <a:p>
            <a:pPr marL="0" indent="0" algn="ctr">
              <a:buNone/>
            </a:pPr>
            <a:r>
              <a:rPr lang="cs-CZ" sz="2400" dirty="0" smtClean="0"/>
              <a:t> 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Národní program reforem ČR (2012 a násl.)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 smtClean="0"/>
              <a:t>„Dlouhodobá vize resortu práce a sociálních věcí v oblasti sociálního začleňování“</a:t>
            </a:r>
          </a:p>
          <a:p>
            <a:pPr marL="0" indent="0" algn="ctr">
              <a:buNone/>
            </a:pPr>
            <a:r>
              <a:rPr lang="cs-CZ" sz="2400" dirty="0" smtClean="0"/>
              <a:t>+ </a:t>
            </a:r>
          </a:p>
          <a:p>
            <a:pPr marL="0" indent="0" algn="ctr">
              <a:buNone/>
            </a:pPr>
            <a:r>
              <a:rPr lang="cs-CZ" sz="2400" dirty="0" smtClean="0"/>
              <a:t>„Strategie sociálního začleňování do roku 2020“ (2014)</a:t>
            </a:r>
            <a:endParaRPr lang="cs-CZ" sz="2400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4863764" y="2564904"/>
            <a:ext cx="3406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863764" y="3861048"/>
            <a:ext cx="3406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64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861</Words>
  <Application>Microsoft Office PowerPoint</Application>
  <PresentationFormat>Předvádění na obrazovce (4:3)</PresentationFormat>
  <Paragraphs>107</Paragraphs>
  <Slides>13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„Dlouhodobá vize  resortu práce a sociálních věcí v oblasti sociálního začleňování“</vt:lpstr>
      <vt:lpstr>Co je sociální začleňování</vt:lpstr>
      <vt:lpstr>Dlouhodobá vize</vt:lpstr>
      <vt:lpstr>Dlouhodobá vize</vt:lpstr>
      <vt:lpstr>Účel Dlouhodobé vize</vt:lpstr>
      <vt:lpstr>Data o míře chudoby</vt:lpstr>
      <vt:lpstr>Účel Dlouhodobé vize</vt:lpstr>
      <vt:lpstr>Účel Dlouhodobé vize</vt:lpstr>
      <vt:lpstr>Východiska prioritní osy  Sociální začleňování a boj s chudobou</vt:lpstr>
      <vt:lpstr>Prioritní oblasti podpory sociálního začleňování </vt:lpstr>
      <vt:lpstr>Tvorba prioritní osy  Sociální začleňování a boj s chudobou</vt:lpstr>
      <vt:lpstr>Evaluace ESF (2007 – 2013)  se zaměřením na OP LZZ</vt:lpstr>
      <vt:lpstr>     Děkuji Vám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Laubová Lenka, Mgr. (MPSV)</dc:creator>
  <cp:lastModifiedBy>Laubová Lenka, Mgr. (MPSV)</cp:lastModifiedBy>
  <cp:revision>72</cp:revision>
  <dcterms:created xsi:type="dcterms:W3CDTF">2012-05-18T13:34:08Z</dcterms:created>
  <dcterms:modified xsi:type="dcterms:W3CDTF">2012-09-11T15:07:17Z</dcterms:modified>
</cp:coreProperties>
</file>