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  <p:sldMasterId id="2147483732" r:id="rId5"/>
    <p:sldMasterId id="2147483756" r:id="rId6"/>
    <p:sldMasterId id="2147483768" r:id="rId7"/>
  </p:sldMasterIdLst>
  <p:notesMasterIdLst>
    <p:notesMasterId r:id="rId19"/>
  </p:notesMasterIdLst>
  <p:handoutMasterIdLst>
    <p:handoutMasterId r:id="rId20"/>
  </p:handoutMasterIdLst>
  <p:sldIdLst>
    <p:sldId id="256" r:id="rId8"/>
    <p:sldId id="281" r:id="rId9"/>
    <p:sldId id="283" r:id="rId10"/>
    <p:sldId id="273" r:id="rId11"/>
    <p:sldId id="284" r:id="rId12"/>
    <p:sldId id="287" r:id="rId13"/>
    <p:sldId id="282" r:id="rId14"/>
    <p:sldId id="288" r:id="rId15"/>
    <p:sldId id="285" r:id="rId16"/>
    <p:sldId id="271" r:id="rId17"/>
    <p:sldId id="261" r:id="rId18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>
            <p14:sldId id="281"/>
          </p14:sldIdLst>
        </p14:section>
        <p14:section name="Inner page" id="{EB31CABC-5144-4090-88C0-E46CD3C8CB27}">
          <p14:sldIdLst>
            <p14:sldId id="283"/>
            <p14:sldId id="273"/>
            <p14:sldId id="284"/>
            <p14:sldId id="287"/>
            <p14:sldId id="282"/>
            <p14:sldId id="288"/>
            <p14:sldId id="285"/>
            <p14:sldId id="271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F81BD"/>
    <a:srgbClr val="365F91"/>
    <a:srgbClr val="36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9" autoAdjust="0"/>
  </p:normalViewPr>
  <p:slideViewPr>
    <p:cSldViewPr>
      <p:cViewPr>
        <p:scale>
          <a:sx n="114" d="100"/>
          <a:sy n="114" d="100"/>
        </p:scale>
        <p:origin x="-127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2950-F049-4AC9-B051-08BD735782A6}" type="datetimeFigureOut">
              <a:rPr lang="cs-CZ" smtClean="0"/>
              <a:pPr/>
              <a:t>3.3.2017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C4A6-081F-4450-8DDB-675EBC9A13B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96DC-199C-4C22-9B6F-250150F1E4F2}" type="datetimeFigureOut">
              <a:rPr lang="cs-CZ" smtClean="0"/>
              <a:pPr/>
              <a:t>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80EB-B14C-4B5A-A6EE-62801B101F9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4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6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2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1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4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1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19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20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40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28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68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7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357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58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1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34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09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94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21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596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2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23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96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9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38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42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23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58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47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91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1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8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03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42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095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14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46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00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86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937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9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259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981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133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80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306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7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86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2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pPr/>
              <a:t>2017.03.03.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8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9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4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2017.03.03.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0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adnarodni@mmr.c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arius.niculae@interreg-danube.eu" TargetMode="External"/><Relationship Id="rId3" Type="http://schemas.openxmlformats.org/officeDocument/2006/relationships/hyperlink" Target="mailto:ana.leganel@interreg-danube.eu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7.xml"/><Relationship Id="rId6" Type="http://schemas.openxmlformats.org/officeDocument/2006/relationships/hyperlink" Target="http://www.google.hu/url?sa=i&amp;rct=j&amp;q=&amp;esrc=s&amp;source=images&amp;cd=&amp;cad=rja&amp;uact=8&amp;ved=0ahUKEwjI_Mvii_HRAhXFaRQKHU89BLgQjRwIBw&amp;url=http://www.freepik.com/free-photos-vectors/telephone&amp;psig=AFQjCNEIw94InZZTY1cn0pk1SIZUn4flWA&amp;ust=1486113882280111" TargetMode="External"/><Relationship Id="rId5" Type="http://schemas.openxmlformats.org/officeDocument/2006/relationships/hyperlink" Target="mailto:gusztav.csomor@interreg-danube.eu" TargetMode="External"/><Relationship Id="rId4" Type="http://schemas.openxmlformats.org/officeDocument/2006/relationships/hyperlink" Target="mailto:simona.ene@interreg-danube.e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6048672" cy="1656184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u="sng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Interreg</a:t>
            </a:r>
            <a:r>
              <a:rPr lang="cs-CZ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 DANUBE</a:t>
            </a:r>
            <a: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altLang="cs-CZ" sz="3600" dirty="0">
                <a:solidFill>
                  <a:schemeClr val="bg1"/>
                </a:solidFill>
                <a:latin typeface="Cambria" panose="02040503050406030204" pitchFamily="18" charset="0"/>
              </a:rPr>
              <a:t>Program nadnárodní spolupráce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758517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solidFill>
                  <a:schemeClr val="bg1"/>
                </a:solidFill>
                <a:latin typeface="Cambria" pitchFamily="18" charset="0"/>
              </a:rPr>
              <a:t>Výbor ČR, 7. března 2017</a:t>
            </a:r>
            <a:endParaRPr lang="en-US" sz="16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Kde naleznete informace?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23116" y="1700808"/>
            <a:ext cx="4680520" cy="2491928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Web:</a:t>
            </a:r>
          </a:p>
          <a:p>
            <a:pPr marL="360363" algn="l">
              <a:spcBef>
                <a:spcPts val="600"/>
              </a:spcBef>
            </a:pPr>
            <a:r>
              <a:rPr lang="hu-HU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www.interreg-danube.eu</a:t>
            </a:r>
          </a:p>
          <a:p>
            <a:pPr marL="360363" algn="l">
              <a:spcBef>
                <a:spcPts val="600"/>
              </a:spcBef>
            </a:pPr>
            <a:endParaRPr lang="hu-HU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600"/>
              </a:spcBef>
            </a:pPr>
            <a:endParaRPr lang="hu-HU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Project ideas/partner-search: </a:t>
            </a: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/>
            </a:r>
            <a:b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hu-HU" sz="1700" dirty="0">
                <a:solidFill>
                  <a:srgbClr val="1F497D"/>
                </a:solidFill>
                <a:latin typeface="Cambria" panose="02040503050406030204" pitchFamily="18" charset="0"/>
              </a:rPr>
              <a:t>http://</a:t>
            </a:r>
            <a:r>
              <a:rPr lang="hu-HU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interreg-danube.eu/calls/project-ideas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Ø"/>
            </a:pPr>
            <a:endParaRPr lang="hu-HU" sz="11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indent="360363" algn="l">
              <a:spcBef>
                <a:spcPts val="600"/>
              </a:spcBef>
            </a:pPr>
            <a:r>
              <a:rPr lang="cs-CZ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www.up2europe.eu/ideas/</a:t>
            </a:r>
          </a:p>
          <a:p>
            <a:pPr indent="360363" algn="l">
              <a:spcBef>
                <a:spcPts val="600"/>
              </a:spcBef>
            </a:pPr>
            <a:r>
              <a:rPr lang="cs-CZ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https</a:t>
            </a:r>
            <a:r>
              <a:rPr lang="cs-CZ" sz="1700" dirty="0">
                <a:solidFill>
                  <a:srgbClr val="1F497D"/>
                </a:solidFill>
                <a:latin typeface="Cambria" panose="02040503050406030204" pitchFamily="18" charset="0"/>
              </a:rPr>
              <a:t>://danube-euroaccess.eu/</a:t>
            </a:r>
          </a:p>
          <a:p>
            <a:pPr algn="l"/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5162" y="1484777"/>
            <a:ext cx="3968436" cy="25327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51319" y="4430639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 smtClean="0"/>
              <a:t>@</a:t>
            </a:r>
            <a:r>
              <a:rPr lang="cs-CZ" dirty="0" err="1" smtClean="0"/>
              <a:t>Interreg_Danube</a:t>
            </a:r>
            <a:endParaRPr lang="hu-HU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cs-CZ" dirty="0" smtClean="0"/>
              <a:t>@</a:t>
            </a:r>
            <a:r>
              <a:rPr lang="cs-CZ" dirty="0" err="1" smtClean="0"/>
              <a:t>Interreg_CZ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2740" y="2328764"/>
            <a:ext cx="40997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www.dotaceEU.cz/eus/nadnarodni </a:t>
            </a:r>
            <a:r>
              <a:rPr lang="hu-HU" sz="1600" dirty="0">
                <a:solidFill>
                  <a:srgbClr val="1F497D"/>
                </a:solidFill>
                <a:latin typeface="Cambria" panose="02040503050406030204" pitchFamily="18" charset="0"/>
              </a:rPr>
              <a:t>DANUBE </a:t>
            </a:r>
          </a:p>
        </p:txBody>
      </p:sp>
      <p:pic>
        <p:nvPicPr>
          <p:cNvPr id="1026" name="Picture 2" descr="D:\Plocha\Twitter-Succeed-630x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71" y="4430640"/>
            <a:ext cx="1012665" cy="7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locha\Web-WWW-©-Scanrail-Fotolia.com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96508"/>
            <a:ext cx="1469390" cy="9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6" cstate="print"/>
          <a:srcRect l="22712" t="5292" r="23705" b="62269"/>
          <a:stretch/>
        </p:blipFill>
        <p:spPr bwMode="auto">
          <a:xfrm>
            <a:off x="251520" y="4293097"/>
            <a:ext cx="4680520" cy="1844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90053" y="6311522"/>
            <a:ext cx="2016224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Síť kontaktních míst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58485" y="6311522"/>
            <a:ext cx="2160240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cs-CZ" dirty="0" smtClean="0"/>
              <a:t>Jednotný sekretariát</a:t>
            </a:r>
            <a:endParaRPr lang="cs-CZ" dirty="0"/>
          </a:p>
        </p:txBody>
      </p:sp>
      <p:cxnSp>
        <p:nvCxnSpPr>
          <p:cNvPr id="13" name="Pravoúhlá spojnice 12"/>
          <p:cNvCxnSpPr/>
          <p:nvPr/>
        </p:nvCxnSpPr>
        <p:spPr>
          <a:xfrm rot="10800000">
            <a:off x="123117" y="5820035"/>
            <a:ext cx="366936" cy="690924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 flipV="1">
            <a:off x="4940492" y="4361932"/>
            <a:ext cx="229340" cy="2134256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16" y="5356918"/>
            <a:ext cx="954603" cy="9546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91085" y="5517232"/>
            <a:ext cx="232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Danube </a:t>
            </a:r>
            <a:r>
              <a:rPr lang="cs-CZ" dirty="0" err="1"/>
              <a:t>Transnational</a:t>
            </a:r>
            <a:r>
              <a:rPr lang="cs-CZ" dirty="0"/>
              <a:t> Programme</a:t>
            </a:r>
          </a:p>
        </p:txBody>
      </p:sp>
    </p:spTree>
    <p:extLst>
      <p:ext uri="{BB962C8B-B14F-4D97-AF65-F5344CB8AC3E}">
        <p14:creationId xmlns:p14="http://schemas.microsoft.com/office/powerpoint/2010/main" val="14950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732" y="1988840"/>
            <a:ext cx="5877459" cy="32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Národní kontaktní místo</a:t>
            </a:r>
            <a:endParaRPr lang="cs-CZ" altLang="cs-CZ" sz="2200" b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Ministerstvo pro místní rozvoj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51, Odbor Evropské územní spolupráce.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Staroměstské nám. 6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110 15 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Praha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kancelář: Letenská 119/3</a:t>
            </a: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tel: </a:t>
            </a:r>
            <a:r>
              <a:rPr lang="sk-SK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+4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2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(0)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224 862 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260, </a:t>
            </a:r>
            <a:r>
              <a:rPr lang="de-AT" altLang="de-DE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+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4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2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(0)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224 862 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213 </a:t>
            </a:r>
          </a:p>
          <a:p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e-mail</a:t>
            </a: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: 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nadnarodni@mmr.cz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Území programu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6012160" y="1700808"/>
            <a:ext cx="280828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Austria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*</a:t>
            </a:r>
            <a:r>
              <a:rPr kumimoji="0" lang="en-US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Bosnia and Herzegovina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Bulgaria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Croatia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Czech Republic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Germany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: </a:t>
            </a:r>
            <a:r>
              <a:rPr kumimoji="0" lang="en-US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Baden-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Wuertemberg; Bavaria;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Hungary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the Republic of Moldova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cs-CZ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*</a:t>
            </a:r>
            <a:r>
              <a:rPr kumimoji="0" lang="en-US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Montenegro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Romania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*</a:t>
            </a:r>
            <a:r>
              <a:rPr kumimoji="0" lang="en-US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Serbia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cs-CZ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Slovakia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Slovenia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Ukraine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: </a:t>
            </a:r>
            <a:r>
              <a:rPr kumimoji="0" lang="cs-CZ" altLang="cs-CZ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Chernivetska</a:t>
            </a:r>
            <a:r>
              <a:rPr kumimoji="0" lang="cs-CZ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Oblast, Ivano-</a:t>
            </a:r>
            <a:r>
              <a:rPr kumimoji="0" lang="cs-CZ" altLang="cs-CZ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Frankiviska</a:t>
            </a:r>
            <a:r>
              <a:rPr kumimoji="0" lang="cs-CZ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Oblast, Zakarpatska Oblast, </a:t>
            </a:r>
            <a:r>
              <a:rPr kumimoji="0" lang="cs-CZ" altLang="cs-CZ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Odessa</a:t>
            </a:r>
            <a:r>
              <a:rPr kumimoji="0" lang="cs-CZ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Oblast.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6021288"/>
            <a:ext cx="790886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6213" lvl="2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solidFill>
                  <a:prstClr val="black"/>
                </a:solidFill>
                <a:latin typeface="Arial" charset="0"/>
              </a:rPr>
              <a:t>Partneři </a:t>
            </a:r>
            <a:r>
              <a:rPr lang="cs-CZ" altLang="cs-CZ" sz="1400" dirty="0">
                <a:solidFill>
                  <a:prstClr val="black"/>
                </a:solidFill>
                <a:latin typeface="Arial" charset="0"/>
              </a:rPr>
              <a:t>nečlenských států se mohou zapojit s pomocí fondů: </a:t>
            </a:r>
            <a:r>
              <a:rPr lang="cs-CZ" altLang="cs-CZ" sz="1400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Instrument </a:t>
            </a:r>
            <a:r>
              <a:rPr lang="cs-CZ" altLang="cs-CZ" sz="1400" i="1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for</a:t>
            </a:r>
            <a:r>
              <a:rPr lang="cs-CZ" altLang="cs-CZ" sz="1400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altLang="cs-CZ" sz="1400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*</a:t>
            </a:r>
            <a:r>
              <a:rPr lang="cs-CZ" altLang="cs-CZ" sz="14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Pre-Accession</a:t>
            </a:r>
            <a:r>
              <a:rPr lang="cs-CZ" altLang="cs-CZ" sz="1400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altLang="cs-CZ" sz="1400" i="1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Assistance</a:t>
            </a:r>
            <a:r>
              <a:rPr lang="cs-CZ" altLang="cs-CZ" sz="1400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altLang="cs-CZ" sz="1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cs-CZ" altLang="cs-CZ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IPA</a:t>
            </a:r>
            <a:r>
              <a:rPr lang="cs-CZ" altLang="cs-CZ" sz="1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)</a:t>
            </a:r>
            <a:r>
              <a:rPr lang="cs-CZ" altLang="cs-CZ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cs-CZ" altLang="cs-CZ" sz="1400" i="1" dirty="0" err="1">
                <a:latin typeface="Arial" charset="0"/>
              </a:rPr>
              <a:t>European</a:t>
            </a:r>
            <a:r>
              <a:rPr lang="cs-CZ" altLang="cs-CZ" sz="1400" i="1" dirty="0">
                <a:latin typeface="Arial" charset="0"/>
              </a:rPr>
              <a:t> </a:t>
            </a:r>
            <a:r>
              <a:rPr lang="cs-CZ" altLang="cs-CZ" sz="1400" i="1" dirty="0" err="1">
                <a:latin typeface="Arial" charset="0"/>
              </a:rPr>
              <a:t>Neighbourhood</a:t>
            </a:r>
            <a:r>
              <a:rPr lang="cs-CZ" altLang="cs-CZ" sz="1400" i="1" dirty="0">
                <a:latin typeface="Arial" charset="0"/>
              </a:rPr>
              <a:t> Instrument </a:t>
            </a:r>
            <a:r>
              <a:rPr lang="cs-CZ" altLang="cs-CZ" sz="1400" dirty="0">
                <a:latin typeface="Arial" charset="0"/>
              </a:rPr>
              <a:t>(</a:t>
            </a:r>
            <a:r>
              <a:rPr lang="cs-CZ" altLang="cs-CZ" sz="1400" b="1" dirty="0">
                <a:latin typeface="Arial" charset="0"/>
              </a:rPr>
              <a:t>ENI</a:t>
            </a:r>
            <a:r>
              <a:rPr lang="cs-CZ" altLang="cs-CZ" sz="1400" dirty="0">
                <a:latin typeface="Arial" charset="0"/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" y="1470485"/>
            <a:ext cx="5966757" cy="44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9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1. výzva - shrnutí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208912" cy="352839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1.výzva vyhlášena v září 2015</a:t>
            </a:r>
          </a:p>
          <a:p>
            <a:pPr algn="l"/>
            <a:r>
              <a:rPr lang="hu-HU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Typ výzvy: </a:t>
            </a:r>
            <a:r>
              <a:rPr lang="hu-HU" sz="2400" b="1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dvoukolová</a:t>
            </a:r>
            <a:r>
              <a:rPr lang="hu-HU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</a:t>
            </a:r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– Expression of Interest + Application Form</a:t>
            </a:r>
            <a:endParaRPr lang="hu-HU" sz="2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576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žádostí přijato v 1. kroku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Ze 100 pozvaných 91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vypracovalo AF do druhého kola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schváleno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54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(704 partnerů z toho 33 českých)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Leden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začátek implementace /seminář pro LP/ Kick –off meetingy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Sekce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Approved projects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seznam shválených projektů </a:t>
            </a:r>
          </a:p>
          <a:p>
            <a:pPr algn="l"/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http</a:t>
            </a:r>
            <a:r>
              <a:rPr lang="hu-HU" sz="2400" dirty="0">
                <a:solidFill>
                  <a:srgbClr val="1F497D"/>
                </a:solidFill>
                <a:latin typeface="Cambria" panose="02040503050406030204" pitchFamily="18" charset="0"/>
              </a:rPr>
              <a:t>://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www.interreg-danube.eu/approved-projects</a:t>
            </a:r>
            <a:endParaRPr lang="hu-HU" sz="2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659724"/>
            <a:ext cx="3644725" cy="21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30" y="1440707"/>
            <a:ext cx="8136136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Jednokolová </a:t>
            </a:r>
            <a:r>
              <a:rPr lang="cs-CZ" altLang="de-DE" sz="2000" dirty="0" smtClean="0">
                <a:latin typeface="Cambria" panose="02040503050406030204" pitchFamily="18" charset="0"/>
              </a:rPr>
              <a:t>– </a:t>
            </a:r>
            <a:r>
              <a:rPr lang="cs-CZ" altLang="de-DE" sz="2000" dirty="0">
                <a:solidFill>
                  <a:schemeClr val="tx2"/>
                </a:solidFill>
                <a:latin typeface="Cambria" panose="02040503050406030204" pitchFamily="18" charset="0"/>
              </a:rPr>
              <a:t>kompletní žádost! – aktuální formulář žádosti</a:t>
            </a: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1900" dirty="0" smtClean="0">
                <a:solidFill>
                  <a:schemeClr val="tx2"/>
                </a:solidFill>
                <a:latin typeface="Cambria" panose="02040503050406030204" pitchFamily="18" charset="0"/>
              </a:rPr>
              <a:t>Tematicky </a:t>
            </a:r>
            <a:r>
              <a:rPr lang="cs-CZ" altLang="de-DE" sz="1900" dirty="0">
                <a:solidFill>
                  <a:schemeClr val="tx2"/>
                </a:solidFill>
                <a:latin typeface="Cambria" panose="02040503050406030204" pitchFamily="18" charset="0"/>
              </a:rPr>
              <a:t>omezená</a:t>
            </a: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1900" dirty="0">
                <a:solidFill>
                  <a:schemeClr val="tx2"/>
                </a:solidFill>
                <a:latin typeface="Cambria" panose="02040503050406030204" pitchFamily="18" charset="0"/>
              </a:rPr>
              <a:t>Délka projektu 36 měsíců</a:t>
            </a: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1900" dirty="0">
                <a:solidFill>
                  <a:schemeClr val="tx2"/>
                </a:solidFill>
                <a:latin typeface="Cambria" panose="02040503050406030204" pitchFamily="18" charset="0"/>
              </a:rPr>
              <a:t>Vyhlášena nejdříve na začátku </a:t>
            </a:r>
            <a:r>
              <a:rPr lang="cs-CZ" altLang="de-DE" sz="19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května 2017</a:t>
            </a: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19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Výzva otevřena </a:t>
            </a:r>
            <a:r>
              <a:rPr lang="cs-CZ" altLang="de-DE" sz="19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min 1 </a:t>
            </a:r>
            <a:r>
              <a:rPr lang="cs-CZ" altLang="de-DE" sz="19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měsíc </a:t>
            </a:r>
            <a:r>
              <a:rPr lang="cs-CZ" altLang="de-DE" sz="1900" dirty="0" smtClean="0">
                <a:solidFill>
                  <a:schemeClr val="tx2"/>
                </a:solidFill>
                <a:latin typeface="Cambria" panose="02040503050406030204" pitchFamily="18" charset="0"/>
              </a:rPr>
              <a:t>(nahrání AF)</a:t>
            </a: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11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1900" dirty="0">
                <a:solidFill>
                  <a:schemeClr val="tx2"/>
                </a:solidFill>
                <a:latin typeface="Cambria" panose="02040503050406030204" pitchFamily="18" charset="0"/>
              </a:rPr>
              <a:t>Vyhlášení výzvy - </a:t>
            </a:r>
            <a:r>
              <a:rPr lang="cs-CZ" altLang="de-DE" sz="19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CALL </a:t>
            </a:r>
            <a:r>
              <a:rPr lang="cs-CZ" altLang="de-DE" sz="19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ANNOUNCEMENT</a:t>
            </a:r>
            <a:r>
              <a:rPr lang="cs-CZ" altLang="de-DE" sz="19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900" dirty="0" smtClean="0">
                <a:solidFill>
                  <a:schemeClr val="tx2"/>
                </a:solidFill>
                <a:latin typeface="Cambria" panose="02040503050406030204" pitchFamily="18" charset="0"/>
              </a:rPr>
              <a:t>– shrnuté nejdůležitější </a:t>
            </a:r>
            <a:r>
              <a:rPr lang="cs-CZ" altLang="de-DE" sz="19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info</a:t>
            </a:r>
            <a:endParaRPr lang="cs-CZ" altLang="de-DE" sz="19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1900" dirty="0" smtClean="0">
                <a:solidFill>
                  <a:schemeClr val="tx2"/>
                </a:solidFill>
                <a:latin typeface="Cambria" panose="02040503050406030204" pitchFamily="18" charset="0"/>
              </a:rPr>
              <a:t>CZ </a:t>
            </a:r>
            <a:r>
              <a:rPr lang="cs-CZ" altLang="de-DE" sz="19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Infoden</a:t>
            </a:r>
            <a:r>
              <a:rPr lang="cs-CZ" altLang="de-DE" sz="19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– </a:t>
            </a:r>
            <a:r>
              <a:rPr lang="cs-CZ" altLang="de-DE" sz="19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22.2. 2017 </a:t>
            </a:r>
            <a:r>
              <a:rPr lang="cs-CZ" altLang="de-DE" sz="1900" dirty="0" smtClean="0">
                <a:solidFill>
                  <a:schemeClr val="tx2"/>
                </a:solidFill>
                <a:latin typeface="Arial"/>
                <a:cs typeface="Arial"/>
              </a:rPr>
              <a:t>► </a:t>
            </a:r>
            <a:r>
              <a:rPr lang="cs-CZ" altLang="de-DE" sz="1900" u="sng" dirty="0">
                <a:solidFill>
                  <a:schemeClr val="tx2"/>
                </a:solidFill>
                <a:latin typeface="Cambria" panose="02040503050406030204" pitchFamily="18" charset="0"/>
              </a:rPr>
              <a:t>dotaceEU.cz/</a:t>
            </a:r>
            <a:r>
              <a:rPr lang="cs-CZ" altLang="de-DE" sz="1900" u="sng" dirty="0" err="1">
                <a:solidFill>
                  <a:schemeClr val="tx2"/>
                </a:solidFill>
                <a:latin typeface="Cambria" panose="02040503050406030204" pitchFamily="18" charset="0"/>
              </a:rPr>
              <a:t>Interreg</a:t>
            </a:r>
            <a:r>
              <a:rPr lang="cs-CZ" altLang="de-DE" sz="1900" u="sng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900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DANUBE</a:t>
            </a: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1900" dirty="0" smtClean="0">
                <a:solidFill>
                  <a:schemeClr val="tx2"/>
                </a:solidFill>
                <a:latin typeface="Cambria" panose="02040503050406030204" pitchFamily="18" charset="0"/>
              </a:rPr>
              <a:t>LP </a:t>
            </a:r>
            <a:r>
              <a:rPr lang="cs-CZ" altLang="de-DE" sz="19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seminar</a:t>
            </a:r>
            <a:r>
              <a:rPr lang="cs-CZ" altLang="de-DE" sz="19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– Budapešť 9.2. 2017</a:t>
            </a:r>
            <a:endParaRPr lang="cs-CZ" altLang="de-DE" sz="19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51920" y="764704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2. výzva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3" y="1916832"/>
            <a:ext cx="6482990" cy="194428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56176" y="375164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u-HU" dirty="0">
                <a:solidFill>
                  <a:srgbClr val="1F497D"/>
                </a:solidFill>
                <a:latin typeface="Cambria" panose="02040503050406030204" pitchFamily="18" charset="0"/>
              </a:rPr>
              <a:t>Znovu se plní databáze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21" y="4120974"/>
            <a:ext cx="24669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84168" y="3751642"/>
            <a:ext cx="2497128" cy="778907"/>
          </a:xfrm>
          <a:prstGeom prst="rect">
            <a:avLst/>
          </a:prstGeom>
          <a:solidFill>
            <a:schemeClr val="accent5">
              <a:lumMod val="60000"/>
              <a:lumOff val="40000"/>
              <a:alpha val="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0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533107" y="1484784"/>
            <a:ext cx="7856554" cy="5112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000" b="1" cap="all" dirty="0" err="1" smtClean="0">
                <a:solidFill>
                  <a:schemeClr val="tx2"/>
                </a:solidFill>
              </a:rPr>
              <a:t>Applicants</a:t>
            </a:r>
            <a:r>
              <a:rPr lang="cs-CZ" sz="3000" b="1" cap="all" dirty="0" smtClean="0">
                <a:solidFill>
                  <a:schemeClr val="tx2"/>
                </a:solidFill>
              </a:rPr>
              <a:t> </a:t>
            </a:r>
            <a:r>
              <a:rPr lang="cs-CZ" sz="3000" b="1" cap="all" dirty="0" err="1">
                <a:solidFill>
                  <a:schemeClr val="tx2"/>
                </a:solidFill>
              </a:rPr>
              <a:t>Pack</a:t>
            </a:r>
            <a:r>
              <a:rPr lang="cs-CZ" sz="3000" b="1" cap="all" dirty="0">
                <a:solidFill>
                  <a:schemeClr val="tx2"/>
                </a:solidFill>
              </a:rPr>
              <a:t> </a:t>
            </a:r>
            <a:r>
              <a:rPr lang="hu-HU" sz="2100" cap="all" dirty="0">
                <a:solidFill>
                  <a:schemeClr val="tx2"/>
                </a:solidFill>
              </a:rPr>
              <a:t>	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	</a:t>
            </a:r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cs-CZ" sz="2000" cap="all" dirty="0">
                <a:solidFill>
                  <a:schemeClr val="tx2"/>
                </a:solidFill>
              </a:rPr>
              <a:t>A) </a:t>
            </a:r>
            <a:r>
              <a:rPr lang="cs-CZ" sz="2000" cap="all" dirty="0" err="1">
                <a:solidFill>
                  <a:schemeClr val="tx2"/>
                </a:solidFill>
              </a:rPr>
              <a:t>Cooperation</a:t>
            </a:r>
            <a:r>
              <a:rPr lang="cs-CZ" sz="2000" cap="all" dirty="0">
                <a:solidFill>
                  <a:schemeClr val="tx2"/>
                </a:solidFill>
              </a:rPr>
              <a:t> </a:t>
            </a:r>
            <a:r>
              <a:rPr lang="cs-CZ" sz="2000" cap="all" dirty="0" smtClean="0">
                <a:solidFill>
                  <a:schemeClr val="tx2"/>
                </a:solidFill>
              </a:rPr>
              <a:t>Programme </a:t>
            </a:r>
            <a:endParaRPr lang="cs-CZ" sz="2000" cap="all" dirty="0">
              <a:solidFill>
                <a:schemeClr val="tx2"/>
              </a:solidFill>
            </a:endParaRPr>
          </a:p>
          <a:p>
            <a:pPr algn="l"/>
            <a:r>
              <a:rPr lang="cs-CZ" sz="2000" cap="all" dirty="0">
                <a:solidFill>
                  <a:schemeClr val="tx2"/>
                </a:solidFill>
              </a:rPr>
              <a:t>B) </a:t>
            </a:r>
            <a:r>
              <a:rPr lang="cs-CZ" sz="2000" cap="all" dirty="0" err="1">
                <a:solidFill>
                  <a:schemeClr val="tx2"/>
                </a:solidFill>
              </a:rPr>
              <a:t>Applicants</a:t>
            </a:r>
            <a:r>
              <a:rPr lang="cs-CZ" sz="2000" cap="all" dirty="0">
                <a:solidFill>
                  <a:schemeClr val="tx2"/>
                </a:solidFill>
              </a:rPr>
              <a:t> </a:t>
            </a:r>
            <a:r>
              <a:rPr lang="cs-CZ" sz="2000" cap="all" dirty="0" err="1" smtClean="0">
                <a:solidFill>
                  <a:schemeClr val="tx2"/>
                </a:solidFill>
              </a:rPr>
              <a:t>Manual</a:t>
            </a:r>
            <a:r>
              <a:rPr lang="cs-CZ" sz="2000" cap="all" dirty="0" smtClean="0">
                <a:solidFill>
                  <a:schemeClr val="tx2"/>
                </a:solidFill>
              </a:rPr>
              <a:t> </a:t>
            </a: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r>
              <a:rPr lang="cs-CZ" sz="2000" cap="all" dirty="0">
                <a:solidFill>
                  <a:schemeClr val="tx2"/>
                </a:solidFill>
              </a:rPr>
              <a:t>C) Call </a:t>
            </a:r>
            <a:r>
              <a:rPr lang="cs-CZ" sz="2000" cap="all" dirty="0" err="1">
                <a:solidFill>
                  <a:schemeClr val="tx2"/>
                </a:solidFill>
              </a:rPr>
              <a:t>announcement</a:t>
            </a:r>
            <a:r>
              <a:rPr lang="cs-CZ" sz="2000" cap="all" dirty="0">
                <a:solidFill>
                  <a:schemeClr val="tx2"/>
                </a:solidFill>
              </a:rPr>
              <a:t> – </a:t>
            </a:r>
            <a:r>
              <a:rPr lang="cs-CZ" sz="2200" dirty="0">
                <a:solidFill>
                  <a:schemeClr val="tx2"/>
                </a:solidFill>
              </a:rPr>
              <a:t>dostupné</a:t>
            </a:r>
            <a:r>
              <a:rPr lang="cs-CZ" sz="2000" cap="all" dirty="0" smtClean="0">
                <a:solidFill>
                  <a:schemeClr val="tx2"/>
                </a:solidFill>
              </a:rPr>
              <a:t> </a:t>
            </a:r>
            <a:r>
              <a:rPr lang="cs-CZ" sz="2200" dirty="0" smtClean="0">
                <a:solidFill>
                  <a:schemeClr val="tx2"/>
                </a:solidFill>
              </a:rPr>
              <a:t>při </a:t>
            </a:r>
            <a:r>
              <a:rPr lang="cs-CZ" sz="2200" dirty="0">
                <a:solidFill>
                  <a:schemeClr val="tx2"/>
                </a:solidFill>
              </a:rPr>
              <a:t>vyhlášení výzvy</a:t>
            </a:r>
          </a:p>
          <a:p>
            <a:pPr algn="l"/>
            <a:r>
              <a:rPr lang="cs-CZ" sz="2000" cap="all" dirty="0" smtClean="0">
                <a:solidFill>
                  <a:schemeClr val="tx2"/>
                </a:solidFill>
              </a:rPr>
              <a:t>D) APPLICATION FORM, GUIDELINES, </a:t>
            </a:r>
            <a:r>
              <a:rPr lang="cs-CZ" sz="2000" cap="all" dirty="0" err="1" smtClean="0">
                <a:solidFill>
                  <a:schemeClr val="tx2"/>
                </a:solidFill>
              </a:rPr>
              <a:t>Declaration</a:t>
            </a:r>
            <a:r>
              <a:rPr lang="cs-CZ" sz="2000" cap="all" dirty="0" smtClean="0">
                <a:solidFill>
                  <a:schemeClr val="tx2"/>
                </a:solidFill>
              </a:rPr>
              <a:t>, </a:t>
            </a:r>
            <a:r>
              <a:rPr lang="cs-CZ" sz="2000" cap="all" dirty="0" err="1" smtClean="0">
                <a:solidFill>
                  <a:schemeClr val="tx2"/>
                </a:solidFill>
              </a:rPr>
              <a:t>agreements</a:t>
            </a:r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100" cap="all" dirty="0">
                <a:solidFill>
                  <a:schemeClr val="tx2"/>
                </a:solidFill>
              </a:rPr>
              <a:t>FINANCIAL TOOL </a:t>
            </a:r>
            <a:r>
              <a:rPr lang="cs-CZ" sz="2100" cap="all" dirty="0" smtClean="0">
                <a:solidFill>
                  <a:schemeClr val="tx2"/>
                </a:solidFill>
              </a:rPr>
              <a:t>– </a:t>
            </a:r>
            <a:r>
              <a:rPr lang="cs-CZ" sz="2200" dirty="0">
                <a:solidFill>
                  <a:schemeClr val="tx2"/>
                </a:solidFill>
              </a:rPr>
              <a:t>posouzení finanční </a:t>
            </a:r>
            <a:r>
              <a:rPr lang="cs-CZ" sz="2200" dirty="0" smtClean="0">
                <a:solidFill>
                  <a:schemeClr val="tx2"/>
                </a:solidFill>
              </a:rPr>
              <a:t>životaschopnosti instituce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100" cap="all" dirty="0" err="1">
                <a:solidFill>
                  <a:schemeClr val="tx2"/>
                </a:solidFill>
              </a:rPr>
              <a:t>Concept</a:t>
            </a:r>
            <a:r>
              <a:rPr lang="cs-CZ" sz="2100" cap="all" dirty="0">
                <a:solidFill>
                  <a:schemeClr val="tx2"/>
                </a:solidFill>
              </a:rPr>
              <a:t> </a:t>
            </a:r>
            <a:r>
              <a:rPr lang="cs-CZ" sz="2100" cap="all" dirty="0" err="1" smtClean="0">
                <a:solidFill>
                  <a:schemeClr val="tx2"/>
                </a:solidFill>
              </a:rPr>
              <a:t>Note</a:t>
            </a:r>
            <a:r>
              <a:rPr lang="cs-CZ" sz="2100" cap="all" dirty="0" smtClean="0">
                <a:solidFill>
                  <a:schemeClr val="tx2"/>
                </a:solidFill>
              </a:rPr>
              <a:t> – </a:t>
            </a:r>
            <a:r>
              <a:rPr lang="cs-CZ" sz="2200" dirty="0">
                <a:solidFill>
                  <a:schemeClr val="tx2"/>
                </a:solidFill>
              </a:rPr>
              <a:t>LP </a:t>
            </a:r>
            <a:r>
              <a:rPr lang="cs-CZ" sz="2200" dirty="0" smtClean="0">
                <a:solidFill>
                  <a:schemeClr val="tx2"/>
                </a:solidFill>
              </a:rPr>
              <a:t>konzultace </a:t>
            </a:r>
            <a:r>
              <a:rPr lang="cs-CZ" sz="2200" dirty="0">
                <a:solidFill>
                  <a:schemeClr val="tx2"/>
                </a:solidFill>
              </a:rPr>
              <a:t>s JS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63888" y="764704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2. Výzva – balíček pro žadatele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37147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95" y="2132856"/>
            <a:ext cx="2748873" cy="181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546665" y="3956408"/>
            <a:ext cx="258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Shruti" pitchFamily="34" charset="0"/>
                <a:cs typeface="Shruti" pitchFamily="34" charset="0"/>
              </a:rPr>
              <a:t>www.interreg-danube.eu</a:t>
            </a:r>
            <a:endParaRPr lang="cs-CZ" b="1" dirty="0">
              <a:latin typeface="Shruti" pitchFamily="34" charset="0"/>
              <a:cs typeface="Shrut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3528392"/>
          </a:xfrm>
        </p:spPr>
        <p:txBody>
          <a:bodyPr>
            <a:noAutofit/>
          </a:bodyPr>
          <a:lstStyle/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Prioritní osy – 2. výzva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467544" y="1471768"/>
            <a:ext cx="1368152" cy="1368152"/>
            <a:chOff x="611560" y="1513178"/>
            <a:chExt cx="1368152" cy="1368152"/>
          </a:xfrm>
        </p:grpSpPr>
        <p:sp>
          <p:nvSpPr>
            <p:cNvPr id="6" name="Oval 5"/>
            <p:cNvSpPr/>
            <p:nvPr/>
          </p:nvSpPr>
          <p:spPr>
            <a:xfrm>
              <a:off x="611560" y="1513178"/>
              <a:ext cx="1368152" cy="1368152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010" y="1707742"/>
              <a:ext cx="833252" cy="873691"/>
            </a:xfrm>
            <a:prstGeom prst="rect">
              <a:avLst/>
            </a:prstGeom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28331"/>
              </p:ext>
            </p:extLst>
          </p:nvPr>
        </p:nvGraphicFramePr>
        <p:xfrm>
          <a:off x="95672" y="3068960"/>
          <a:ext cx="2111896" cy="349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095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Inovativně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cs-CZ" sz="1500" baseline="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50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sociálně zodpovědný Dunajský</a:t>
                      </a:r>
                      <a:r>
                        <a:rPr lang="cs-CZ" sz="1500" baseline="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1.1</a:t>
                      </a:r>
                      <a:r>
                        <a:rPr lang="cs-CZ" sz="1500" b="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: Zlepšit rámcové podmínky pro </a:t>
                      </a:r>
                      <a:r>
                        <a:rPr lang="cs-CZ" sz="1500" b="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inovace </a:t>
                      </a:r>
                      <a:r>
                        <a:rPr lang="cs-CZ" sz="1500" b="0" baseline="0" noProof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restricted</a:t>
                      </a:r>
                      <a:endParaRPr lang="cs-CZ" sz="1500" b="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/>
                      <a:r>
                        <a:rPr lang="cs-CZ" sz="1500" b="1" i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7,0 mil. EUR</a:t>
                      </a:r>
                    </a:p>
                    <a:p>
                      <a:pPr algn="l"/>
                      <a:r>
                        <a:rPr lang="cs-CZ" sz="15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1.2</a:t>
                      </a:r>
                      <a:r>
                        <a:rPr lang="cs-CZ" sz="15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cs-CZ" sz="15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Zvýšit kvalifikaci pro oblast podnikání </a:t>
                      </a:r>
                    </a:p>
                    <a:p>
                      <a:pPr algn="l"/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sociálních inovací</a:t>
                      </a:r>
                    </a:p>
                    <a:p>
                      <a:pPr algn="l"/>
                      <a:r>
                        <a:rPr lang="cs-CZ" sz="15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14,5 mil. EUR</a:t>
                      </a:r>
                      <a:endParaRPr lang="cs-CZ" sz="1500" b="1" i="1" baseline="0" noProof="0" dirty="0" smtClean="0">
                        <a:solidFill>
                          <a:srgbClr val="FFC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8759">
                <a:tc>
                  <a:txBody>
                    <a:bodyPr/>
                    <a:lstStyle/>
                    <a:p>
                      <a:pPr algn="l"/>
                      <a:endParaRPr lang="cs-CZ" sz="1500" b="1" i="1" baseline="0" noProof="0" dirty="0" smtClean="0">
                        <a:solidFill>
                          <a:srgbClr val="FFC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226274"/>
              </p:ext>
            </p:extLst>
          </p:nvPr>
        </p:nvGraphicFramePr>
        <p:xfrm>
          <a:off x="2123728" y="3068960"/>
          <a:ext cx="3036093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Environmentálně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a kulturně zodpovědný</a:t>
                      </a:r>
                      <a:r>
                        <a:rPr lang="cs-CZ" sz="1500" baseline="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50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Dunajský</a:t>
                      </a:r>
                      <a:r>
                        <a:rPr lang="cs-CZ" sz="1500" baseline="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</a:p>
                    <a:p>
                      <a:pPr algn="l"/>
                      <a:r>
                        <a:rPr lang="cs-CZ" sz="15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2.1</a:t>
                      </a:r>
                      <a:r>
                        <a:rPr lang="cs-CZ" sz="1500" b="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: 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Posílit nadnárodní vodní </a:t>
                      </a:r>
                      <a:r>
                        <a:rPr lang="cs-CZ" sz="15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managment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prevenci povodňových 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rizik </a:t>
                      </a:r>
                      <a:r>
                        <a:rPr lang="cs-CZ" sz="1500" b="1" i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3,5 </a:t>
                      </a:r>
                      <a:r>
                        <a:rPr lang="cs-CZ" sz="1500" b="1" i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mil. </a:t>
                      </a:r>
                      <a:r>
                        <a:rPr lang="cs-CZ" sz="1500" b="1" i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EUR </a:t>
                      </a:r>
                      <a:r>
                        <a:rPr lang="cs-CZ" sz="1500" b="0" baseline="0" noProof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restricted</a:t>
                      </a:r>
                      <a:endParaRPr lang="cs-CZ" sz="1500" b="1" i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15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2.2</a:t>
                      </a:r>
                      <a:r>
                        <a:rPr lang="cs-CZ" sz="15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 Pečovat o u</a:t>
                      </a:r>
                      <a:r>
                        <a:rPr lang="cs-CZ" sz="15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držitelné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využívání přírodního a kulturního dědictví a 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zdrojů </a:t>
                      </a:r>
                      <a:r>
                        <a:rPr lang="cs-CZ" sz="15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11,0 </a:t>
                      </a:r>
                      <a:r>
                        <a:rPr lang="cs-CZ" sz="15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mil. EUR</a:t>
                      </a:r>
                    </a:p>
                    <a:p>
                      <a:pPr algn="l"/>
                      <a:r>
                        <a:rPr lang="cs-CZ" sz="15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2.3:</a:t>
                      </a:r>
                      <a:r>
                        <a:rPr lang="cs-CZ" sz="15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Pečovat o </a:t>
                      </a:r>
                      <a:r>
                        <a:rPr lang="cs-CZ" sz="1500" b="0" kern="1200" baseline="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lang="cs-CZ" sz="15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bnovu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hospodaření s ekologickými 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koridory </a:t>
                      </a:r>
                      <a:r>
                        <a:rPr lang="cs-CZ" sz="15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5,1 </a:t>
                      </a:r>
                      <a:r>
                        <a:rPr lang="cs-CZ" sz="15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mil. EUR</a:t>
                      </a:r>
                    </a:p>
                    <a:p>
                      <a:pPr algn="l"/>
                      <a:r>
                        <a:rPr lang="cs-CZ" sz="15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2.4:</a:t>
                      </a:r>
                      <a:r>
                        <a:rPr lang="cs-CZ" sz="15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Zlepšit připravenost </a:t>
                      </a:r>
                    </a:p>
                    <a:p>
                      <a:pPr algn="l"/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 řízení environmentálních rizik</a:t>
                      </a:r>
                      <a:endParaRPr lang="cs-CZ" sz="1500" b="0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cs-CZ" sz="15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6,8 mil. EUR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Skupina 2"/>
          <p:cNvGrpSpPr/>
          <p:nvPr/>
        </p:nvGrpSpPr>
        <p:grpSpPr>
          <a:xfrm>
            <a:off x="3072481" y="1498449"/>
            <a:ext cx="1368152" cy="1368152"/>
            <a:chOff x="3431744" y="1534974"/>
            <a:chExt cx="1368152" cy="13681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660" y="1705860"/>
              <a:ext cx="996320" cy="1026379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431744" y="1534974"/>
              <a:ext cx="1368152" cy="1368152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21205"/>
              </p:ext>
            </p:extLst>
          </p:nvPr>
        </p:nvGraphicFramePr>
        <p:xfrm>
          <a:off x="5132620" y="3068960"/>
          <a:ext cx="2441052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9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Lépe</a:t>
                      </a:r>
                      <a:r>
                        <a:rPr lang="cs-CZ" sz="15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 propojený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a energeticky zodpovědný</a:t>
                      </a:r>
                      <a:r>
                        <a:rPr lang="cs-CZ" sz="15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 Dunajský</a:t>
                      </a:r>
                      <a:r>
                        <a:rPr lang="cs-CZ" sz="15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5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3.1:</a:t>
                      </a:r>
                      <a:r>
                        <a:rPr lang="en-US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5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Podpořit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rozvoj bezpečných dopravních systémů šetrných k ŽP 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vyváženou dostupnost městských 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venkovských oblastí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500" b="1" i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6,5 mil. </a:t>
                      </a:r>
                      <a:r>
                        <a:rPr lang="cs-CZ" sz="1500" b="1" i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EUR </a:t>
                      </a:r>
                      <a:r>
                        <a:rPr lang="cs-CZ" sz="1500" b="0" baseline="0" noProof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restricted</a:t>
                      </a:r>
                      <a:endParaRPr lang="en-US" sz="1500" b="0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5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3.2:</a:t>
                      </a:r>
                      <a:r>
                        <a:rPr lang="cs-CZ" sz="15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Zlepšit energetickou bezpečnost a energetickou účinnost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5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5,2 mil. EUR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Skupina 3"/>
          <p:cNvGrpSpPr/>
          <p:nvPr/>
        </p:nvGrpSpPr>
        <p:grpSpPr>
          <a:xfrm>
            <a:off x="5724128" y="1509228"/>
            <a:ext cx="1368152" cy="1368152"/>
            <a:chOff x="6372200" y="1513178"/>
            <a:chExt cx="1368152" cy="136815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7202" y="1635524"/>
              <a:ext cx="398147" cy="1123459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6372200" y="1513178"/>
              <a:ext cx="1368152" cy="1368152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05" y="1510935"/>
            <a:ext cx="13906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613053"/>
              </p:ext>
            </p:extLst>
          </p:nvPr>
        </p:nvGraphicFramePr>
        <p:xfrm>
          <a:off x="7524328" y="2996952"/>
          <a:ext cx="153466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6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Dobře</a:t>
                      </a:r>
                      <a:r>
                        <a:rPr lang="cs-CZ" sz="1600" b="0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řízený</a:t>
                      </a:r>
                      <a:r>
                        <a:rPr lang="cs-CZ" sz="1600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600" b="0" kern="12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Dunajský </a:t>
                      </a:r>
                      <a:r>
                        <a:rPr lang="cs-CZ" sz="1600" b="0" kern="12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region</a:t>
                      </a:r>
                      <a:endParaRPr lang="en-US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Přímá spojnice 18"/>
          <p:cNvCxnSpPr/>
          <p:nvPr/>
        </p:nvCxnSpPr>
        <p:spPr>
          <a:xfrm>
            <a:off x="7681749" y="1471768"/>
            <a:ext cx="1224136" cy="2350113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29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08912" cy="3168352"/>
          </a:xfrm>
        </p:spPr>
        <p:txBody>
          <a:bodyPr>
            <a:normAutofit/>
          </a:bodyPr>
          <a:lstStyle/>
          <a:p>
            <a:pPr algn="l"/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		</a:t>
            </a:r>
          </a:p>
          <a:p>
            <a:pPr algn="l"/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63888" y="764704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2.výzva – tematicky omezená </a:t>
            </a: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869786"/>
              </p:ext>
            </p:extLst>
          </p:nvPr>
        </p:nvGraphicFramePr>
        <p:xfrm>
          <a:off x="683568" y="1484784"/>
          <a:ext cx="8352928" cy="505661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25798"/>
                <a:gridCol w="7327130"/>
              </a:tblGrid>
              <a:tr h="245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u="sng" noProof="0" dirty="0" smtClean="0">
                          <a:effectLst/>
                        </a:rPr>
                        <a:t>Specifický cíl</a:t>
                      </a:r>
                      <a:endParaRPr lang="cs-CZ" sz="1400" b="1" u="sng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u="sng" noProof="0" dirty="0" smtClean="0">
                          <a:effectLst/>
                        </a:rPr>
                        <a:t>Omezení</a:t>
                      </a:r>
                      <a:r>
                        <a:rPr lang="cs-CZ" sz="1400" u="sng" baseline="0" noProof="0" dirty="0" smtClean="0">
                          <a:effectLst/>
                        </a:rPr>
                        <a:t> ve 2. výzvě</a:t>
                      </a:r>
                      <a:endParaRPr lang="cs-CZ" sz="1400" b="1" u="sng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90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1.1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Otevřen: </a:t>
                      </a:r>
                      <a:r>
                        <a:rPr lang="cs-CZ" sz="1400" u="sng" baseline="0" noProof="0" dirty="0" smtClean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omezen</a:t>
                      </a:r>
                      <a:r>
                        <a:rPr lang="cs-CZ" sz="1400" noProof="0" dirty="0" smtClean="0">
                          <a:effectLst/>
                        </a:rPr>
                        <a:t> na</a:t>
                      </a:r>
                      <a:r>
                        <a:rPr lang="cs-CZ" sz="1400" baseline="0" noProof="0" dirty="0" smtClean="0">
                          <a:effectLst/>
                        </a:rPr>
                        <a:t> oblast</a:t>
                      </a:r>
                      <a:r>
                        <a:rPr lang="cs-CZ" sz="1400" noProof="0" dirty="0" smtClean="0">
                          <a:effectLst/>
                        </a:rPr>
                        <a:t> komercionalizace </a:t>
                      </a:r>
                      <a:r>
                        <a:rPr lang="cs-CZ" sz="1400" baseline="0" noProof="0" dirty="0" smtClean="0">
                          <a:effectLst/>
                        </a:rPr>
                        <a:t>výsledků</a:t>
                      </a:r>
                      <a:r>
                        <a:rPr lang="cs-CZ" sz="1400" noProof="0" dirty="0" smtClean="0">
                          <a:effectLst/>
                        </a:rPr>
                        <a:t> výzkumu a přenosu technologií; politiky</a:t>
                      </a:r>
                      <a:r>
                        <a:rPr lang="cs-CZ" sz="1400" baseline="0" noProof="0" dirty="0" smtClean="0">
                          <a:effectLst/>
                        </a:rPr>
                        <a:t> klastrů</a:t>
                      </a:r>
                      <a:r>
                        <a:rPr lang="cs-CZ" sz="1400" noProof="0" dirty="0" smtClean="0">
                          <a:effectLst/>
                        </a:rPr>
                        <a:t> a nadnárodní</a:t>
                      </a:r>
                      <a:r>
                        <a:rPr lang="cs-CZ" sz="1400" baseline="0" noProof="0" dirty="0" smtClean="0">
                          <a:effectLst/>
                        </a:rPr>
                        <a:t> spolupráci klastrů založenou</a:t>
                      </a:r>
                      <a:r>
                        <a:rPr lang="cs-CZ" sz="1400" noProof="0" dirty="0" smtClean="0">
                          <a:effectLst/>
                        </a:rPr>
                        <a:t> na přístupech ´</a:t>
                      </a:r>
                      <a:r>
                        <a:rPr lang="cs-CZ" sz="1400" noProof="0" dirty="0" err="1" smtClean="0">
                          <a:effectLst/>
                        </a:rPr>
                        <a:t>smart</a:t>
                      </a:r>
                      <a:r>
                        <a:rPr lang="cs-CZ" sz="1400" noProof="0" dirty="0" smtClean="0">
                          <a:effectLst/>
                        </a:rPr>
                        <a:t> </a:t>
                      </a:r>
                      <a:r>
                        <a:rPr lang="cs-CZ" sz="1400" noProof="0" dirty="0" err="1" smtClean="0">
                          <a:effectLst/>
                        </a:rPr>
                        <a:t>specialisation</a:t>
                      </a:r>
                      <a:r>
                        <a:rPr lang="cs-CZ" sz="1400" noProof="0" dirty="0" smtClean="0">
                          <a:effectLst/>
                        </a:rPr>
                        <a:t>;´ řízení</a:t>
                      </a:r>
                      <a:r>
                        <a:rPr lang="cs-CZ" sz="1400" baseline="0" noProof="0" dirty="0" smtClean="0">
                          <a:effectLst/>
                        </a:rPr>
                        <a:t> v oblasti</a:t>
                      </a:r>
                      <a:r>
                        <a:rPr lang="cs-CZ" sz="1400" noProof="0" dirty="0" smtClean="0">
                          <a:effectLst/>
                        </a:rPr>
                        <a:t> práv</a:t>
                      </a:r>
                      <a:r>
                        <a:rPr lang="cs-CZ" sz="1400" baseline="0" noProof="0" dirty="0" smtClean="0">
                          <a:effectLst/>
                        </a:rPr>
                        <a:t> duševního vlastnictví pro </a:t>
                      </a:r>
                      <a:r>
                        <a:rPr lang="cs-CZ" sz="1400" noProof="0" dirty="0" smtClean="0">
                          <a:effectLst/>
                        </a:rPr>
                        <a:t>podporu inovací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1.2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118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Otevřen: </a:t>
                      </a:r>
                      <a:r>
                        <a:rPr lang="cs-CZ" sz="1400" u="sng" kern="1200" baseline="0" noProof="0" dirty="0" smtClean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omezen</a:t>
                      </a:r>
                      <a:r>
                        <a:rPr lang="cs-CZ" sz="1400" noProof="0" dirty="0" smtClean="0">
                          <a:effectLst/>
                        </a:rPr>
                        <a:t> na předcházení</a:t>
                      </a:r>
                      <a:r>
                        <a:rPr lang="cs-CZ" sz="1400" baseline="0" noProof="0" dirty="0" smtClean="0">
                          <a:effectLst/>
                        </a:rPr>
                        <a:t> povodním</a:t>
                      </a:r>
                      <a:r>
                        <a:rPr lang="cs-CZ" sz="1400" noProof="0" dirty="0" smtClean="0">
                          <a:effectLst/>
                        </a:rPr>
                        <a:t> (monitorování</a:t>
                      </a:r>
                      <a:r>
                        <a:rPr lang="cs-CZ" sz="1400" baseline="0" noProof="0" dirty="0" smtClean="0">
                          <a:effectLst/>
                        </a:rPr>
                        <a:t> </a:t>
                      </a:r>
                      <a:r>
                        <a:rPr lang="cs-CZ" sz="1400" noProof="0" dirty="0" smtClean="0">
                          <a:effectLst/>
                        </a:rPr>
                        <a:t>/ systémy</a:t>
                      </a:r>
                      <a:r>
                        <a:rPr lang="cs-CZ" sz="1400" baseline="0" noProof="0" dirty="0" smtClean="0">
                          <a:effectLst/>
                        </a:rPr>
                        <a:t> včasného varování</a:t>
                      </a:r>
                      <a:r>
                        <a:rPr lang="cs-CZ" sz="1400" noProof="0" dirty="0" smtClean="0">
                          <a:effectLst/>
                        </a:rPr>
                        <a:t>; řešení</a:t>
                      </a:r>
                      <a:r>
                        <a:rPr lang="cs-CZ" sz="1400" baseline="0" noProof="0" dirty="0" smtClean="0">
                          <a:effectLst/>
                        </a:rPr>
                        <a:t> s preventivním účinkem</a:t>
                      </a:r>
                      <a:r>
                        <a:rPr lang="cs-CZ" sz="1400" noProof="0" dirty="0" smtClean="0">
                          <a:effectLst/>
                        </a:rPr>
                        <a:t>) a/anebo řízení</a:t>
                      </a:r>
                      <a:r>
                        <a:rPr lang="cs-CZ" sz="1400" baseline="0" noProof="0" dirty="0" smtClean="0">
                          <a:effectLst/>
                        </a:rPr>
                        <a:t> kvality vody</a:t>
                      </a:r>
                      <a:r>
                        <a:rPr lang="cs-CZ" sz="1400" noProof="0" dirty="0" smtClean="0">
                          <a:effectLst/>
                        </a:rPr>
                        <a:t> (např. harmonizovaný monitoring a systémy</a:t>
                      </a:r>
                      <a:r>
                        <a:rPr lang="cs-CZ" sz="1400" baseline="0" noProof="0" dirty="0" smtClean="0">
                          <a:effectLst/>
                        </a:rPr>
                        <a:t> hodnocení</a:t>
                      </a:r>
                      <a:r>
                        <a:rPr lang="cs-CZ" sz="1400" noProof="0" dirty="0" smtClean="0">
                          <a:effectLst/>
                        </a:rPr>
                        <a:t> či řešení, opatření pro </a:t>
                      </a:r>
                      <a:r>
                        <a:rPr lang="cs-CZ" sz="1400" kern="1200" noProof="0" dirty="0" smtClean="0">
                          <a:effectLst/>
                        </a:rPr>
                        <a:t>omezení</a:t>
                      </a:r>
                      <a:r>
                        <a:rPr lang="cs-CZ" sz="1400" kern="1200" dirty="0" smtClean="0">
                          <a:effectLst/>
                        </a:rPr>
                        <a:t> znečištění z hnojiv/</a:t>
                      </a:r>
                      <a:r>
                        <a:rPr lang="cs-CZ" sz="1400" kern="1200" dirty="0" err="1" smtClean="0">
                          <a:effectLst/>
                        </a:rPr>
                        <a:t>nutrientů</a:t>
                      </a:r>
                      <a:r>
                        <a:rPr lang="cs-CZ" sz="1400" kern="1200" dirty="0" smtClean="0">
                          <a:effectLst/>
                        </a:rPr>
                        <a:t> a nebezpečných látek</a:t>
                      </a:r>
                      <a:r>
                        <a:rPr lang="cs-CZ" sz="1400" kern="1200" noProof="0" dirty="0" smtClean="0">
                          <a:effectLst/>
                        </a:rPr>
                        <a:t>, </a:t>
                      </a:r>
                      <a:r>
                        <a:rPr lang="cs-CZ" sz="1400" noProof="0" dirty="0" smtClean="0">
                          <a:effectLst/>
                        </a:rPr>
                        <a:t>více účinná</a:t>
                      </a:r>
                      <a:r>
                        <a:rPr lang="cs-CZ" sz="1400" baseline="0" noProof="0" dirty="0" smtClean="0">
                          <a:effectLst/>
                        </a:rPr>
                        <a:t> řešení pro oblast zacházení s odpadovou vodou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 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2.3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2.4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90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3.1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Otevřen: </a:t>
                      </a:r>
                      <a:r>
                        <a:rPr lang="cs-CZ" sz="1400" u="sng" kern="1200" baseline="0" noProof="0" dirty="0" smtClean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omezen</a:t>
                      </a:r>
                      <a:r>
                        <a:rPr lang="cs-CZ" sz="1400" noProof="0" dirty="0" smtClean="0">
                          <a:effectLst/>
                        </a:rPr>
                        <a:t> na </a:t>
                      </a:r>
                      <a:r>
                        <a:rPr lang="cs-CZ" sz="1400" noProof="0" dirty="0" err="1" smtClean="0">
                          <a:effectLst/>
                        </a:rPr>
                        <a:t>multi</a:t>
                      </a:r>
                      <a:r>
                        <a:rPr lang="cs-CZ" sz="1400" noProof="0" dirty="0" smtClean="0">
                          <a:effectLst/>
                        </a:rPr>
                        <a:t>/inter-modalitu (především včetně,</a:t>
                      </a:r>
                      <a:r>
                        <a:rPr lang="cs-CZ" sz="1400" baseline="0" noProof="0" dirty="0" smtClean="0">
                          <a:effectLst/>
                        </a:rPr>
                        <a:t> ale bez omezení</a:t>
                      </a:r>
                      <a:r>
                        <a:rPr lang="cs-CZ" sz="1400" noProof="0" dirty="0" smtClean="0">
                          <a:effectLst/>
                        </a:rPr>
                        <a:t> na železniční a vzdušní</a:t>
                      </a:r>
                      <a:r>
                        <a:rPr lang="cs-CZ" sz="1400" baseline="0" noProof="0" dirty="0" smtClean="0">
                          <a:effectLst/>
                        </a:rPr>
                        <a:t> dopravu</a:t>
                      </a:r>
                      <a:r>
                        <a:rPr lang="cs-CZ" sz="1400" noProof="0" dirty="0" smtClean="0">
                          <a:effectLst/>
                        </a:rPr>
                        <a:t>), bezpečnost</a:t>
                      </a:r>
                      <a:r>
                        <a:rPr lang="cs-CZ" sz="1400" baseline="0" noProof="0" dirty="0" smtClean="0">
                          <a:effectLst/>
                        </a:rPr>
                        <a:t> dopravy</a:t>
                      </a:r>
                      <a:r>
                        <a:rPr lang="cs-CZ" sz="1400" noProof="0" dirty="0" smtClean="0">
                          <a:effectLst/>
                        </a:rPr>
                        <a:t> (včetně ITS, pokud</a:t>
                      </a:r>
                      <a:r>
                        <a:rPr lang="cs-CZ" sz="1400" baseline="0" noProof="0" dirty="0" smtClean="0">
                          <a:effectLst/>
                        </a:rPr>
                        <a:t> je to relevantní</a:t>
                      </a:r>
                      <a:r>
                        <a:rPr lang="cs-CZ" sz="1400" noProof="0" dirty="0" smtClean="0">
                          <a:effectLst/>
                        </a:rPr>
                        <a:t>), modernizace loďstva IWT, konektivitu</a:t>
                      </a:r>
                      <a:r>
                        <a:rPr lang="cs-CZ" sz="1400" baseline="0" noProof="0" dirty="0" smtClean="0">
                          <a:effectLst/>
                        </a:rPr>
                        <a:t> </a:t>
                      </a:r>
                      <a:r>
                        <a:rPr lang="cs-CZ" sz="1400" noProof="0" dirty="0" smtClean="0">
                          <a:effectLst/>
                        </a:rPr>
                        <a:t>venkovních oblastí a zlepšení</a:t>
                      </a:r>
                      <a:r>
                        <a:rPr lang="cs-CZ" sz="1400" baseline="0" noProof="0" dirty="0" smtClean="0">
                          <a:effectLst/>
                        </a:rPr>
                        <a:t> veřejné dopravy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3.2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245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noProof="0" dirty="0" smtClean="0">
                          <a:effectLst/>
                        </a:rPr>
                        <a:t>SO 4.1</a:t>
                      </a:r>
                      <a:endParaRPr lang="cs-CZ" sz="1400" b="1" baseline="0" noProof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noProof="0" dirty="0" smtClean="0">
                          <a:effectLst/>
                        </a:rPr>
                        <a:t>Uzavřená</a:t>
                      </a:r>
                      <a:endParaRPr lang="cs-CZ" sz="1400" b="1" baseline="0" noProof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8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5013176"/>
            <a:ext cx="3880905" cy="1512168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Project Officer PA3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Ana Leganel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  <a:hlinkClick r:id="rId3"/>
              </a:rPr>
              <a:t>ana.leganel@interreg-danube.eu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+36 1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795 5338</a:t>
            </a: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808175" y="2784512"/>
            <a:ext cx="4320480" cy="2332207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Project Officers </a:t>
            </a: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PA2</a:t>
            </a:r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/>
            </a:r>
            <a:b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Simona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</a:t>
            </a: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Ene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(SO 2.2)</a:t>
            </a:r>
            <a:b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  <a:hlinkClick r:id="rId4"/>
              </a:rPr>
              <a:t>simona.ene@interreg-danube.eu</a:t>
            </a: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b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+36 1 795 4082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/>
            </a:r>
            <a:b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Gusztav</a:t>
            </a: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</a:t>
            </a: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Csomor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(SO 2.1, 2.3, 2.4)</a:t>
            </a:r>
            <a:b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  <a:hlinkClick r:id="rId5"/>
              </a:rPr>
              <a:t>gusztav.csomor@interreg-danube.eu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</a:t>
            </a:r>
            <a:b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+36 1 795 3836</a:t>
            </a:r>
            <a:endParaRPr lang="en-US" sz="2000" dirty="0" smtClean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384025" y="404664"/>
            <a:ext cx="5256584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Kontaktní detaily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cs-CZ" sz="28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JS – určeno pro </a:t>
            </a:r>
            <a:r>
              <a:rPr lang="cs-CZ" sz="28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leadpartnery</a:t>
            </a:r>
            <a:endParaRPr lang="en-GB" sz="28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Image result for contact details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680" y="3356992"/>
            <a:ext cx="1214784" cy="121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7504" y="1474306"/>
            <a:ext cx="4211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Project Officer PA1</a:t>
            </a:r>
            <a:b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Marius </a:t>
            </a: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Niculae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/>
            </a:r>
            <a:b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hlinkClick r:id="rId8"/>
              </a:rPr>
              <a:t>marius.niculae@interreg-danube.eu</a:t>
            </a: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b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</a:b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+36 1 896 1967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4" y="3429000"/>
            <a:ext cx="299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LP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</a:t>
            </a:r>
            <a:r>
              <a:rPr lang="cs-CZ" dirty="0" smtClean="0">
                <a:solidFill>
                  <a:srgbClr val="1F497D">
                    <a:lumMod val="75000"/>
                  </a:srgbClr>
                </a:solidFill>
                <a:latin typeface="Arial"/>
                <a:ea typeface="Arial Unicode MS"/>
                <a:cs typeface="Arial"/>
              </a:rPr>
              <a:t>→</a:t>
            </a:r>
            <a:r>
              <a:rPr lang="cs-CZ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konzultace 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návrhu s projektovými </a:t>
            </a:r>
            <a:r>
              <a:rPr lang="cs-CZ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managery</a:t>
            </a:r>
            <a:r>
              <a:rPr lang="cs-CZ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</a:t>
            </a:r>
            <a:r>
              <a:rPr lang="cs-CZ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JS, podle tematického zaměření</a:t>
            </a:r>
            <a:endParaRPr lang="cs-CZ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ea typeface="Arial Unicode MS"/>
              <a:cs typeface="Times New Roman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07504" y="3244304"/>
            <a:ext cx="4320480" cy="1440160"/>
          </a:xfrm>
          <a:prstGeom prst="rect">
            <a:avLst/>
          </a:prstGeom>
          <a:solidFill>
            <a:schemeClr val="accent5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51920" y="764704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Aktuálně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95536" y="1700808"/>
            <a:ext cx="81369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</a:rPr>
              <a:t>Monitorovací </a:t>
            </a:r>
            <a:r>
              <a:rPr lang="cs-CZ" sz="2000" b="1" dirty="0" smtClean="0">
                <a:solidFill>
                  <a:schemeClr val="tx2"/>
                </a:solidFill>
              </a:rPr>
              <a:t>systém </a:t>
            </a:r>
            <a:r>
              <a:rPr lang="cs-CZ" sz="2000" dirty="0" smtClean="0">
                <a:solidFill>
                  <a:schemeClr val="tx2"/>
                </a:solidFill>
              </a:rPr>
              <a:t>– po neúspěšném výběrovém řízení, DTP využije </a:t>
            </a:r>
            <a:r>
              <a:rPr lang="cs-CZ" sz="2000" dirty="0" smtClean="0">
                <a:solidFill>
                  <a:schemeClr val="tx2"/>
                </a:solidFill>
              </a:rPr>
              <a:t/>
            </a:r>
            <a:br>
              <a:rPr lang="cs-CZ" sz="2000" dirty="0" smtClean="0">
                <a:solidFill>
                  <a:schemeClr val="tx2"/>
                </a:solidFill>
              </a:rPr>
            </a:br>
            <a:r>
              <a:rPr lang="cs-CZ" sz="2000" dirty="0" smtClean="0">
                <a:solidFill>
                  <a:schemeClr val="tx2"/>
                </a:solidFill>
              </a:rPr>
              <a:t>e-MS </a:t>
            </a:r>
            <a:r>
              <a:rPr lang="cs-CZ" sz="2000" dirty="0" smtClean="0">
                <a:solidFill>
                  <a:schemeClr val="tx2"/>
                </a:solidFill>
              </a:rPr>
              <a:t>(</a:t>
            </a:r>
            <a:r>
              <a:rPr lang="cs-CZ" sz="2000" dirty="0" err="1" smtClean="0">
                <a:solidFill>
                  <a:schemeClr val="tx2"/>
                </a:solidFill>
              </a:rPr>
              <a:t>Interact</a:t>
            </a:r>
            <a:r>
              <a:rPr lang="cs-CZ" sz="2000" dirty="0" smtClean="0">
                <a:solidFill>
                  <a:schemeClr val="tx2"/>
                </a:solidFill>
              </a:rPr>
              <a:t>), + adaptace na program + </a:t>
            </a:r>
            <a:r>
              <a:rPr lang="cs-CZ" sz="2000" dirty="0" smtClean="0">
                <a:solidFill>
                  <a:schemeClr val="tx2"/>
                </a:solidFill>
              </a:rPr>
              <a:t>testování – spuštění plánované na červen (1.certifikace projektů?)</a:t>
            </a:r>
            <a:endParaRPr lang="cs-CZ" sz="2000" dirty="0" smtClean="0">
              <a:solidFill>
                <a:schemeClr val="tx2"/>
              </a:solidFill>
            </a:endParaRPr>
          </a:p>
          <a:p>
            <a:pPr defTabSz="444500">
              <a:tabLst>
                <a:tab pos="360363" algn="l"/>
              </a:tabLst>
            </a:pPr>
            <a:r>
              <a:rPr lang="cs-CZ" sz="2000" dirty="0" smtClean="0">
                <a:solidFill>
                  <a:schemeClr val="tx2"/>
                </a:solidFill>
              </a:rPr>
              <a:t>	Předložení projekt 2.výzvy opět </a:t>
            </a:r>
            <a:r>
              <a:rPr lang="cs-CZ" sz="2000" b="1" dirty="0" smtClean="0">
                <a:solidFill>
                  <a:schemeClr val="tx2"/>
                </a:solidFill>
              </a:rPr>
              <a:t>.</a:t>
            </a:r>
            <a:r>
              <a:rPr lang="cs-CZ" sz="2000" b="1" dirty="0" err="1" smtClean="0">
                <a:solidFill>
                  <a:schemeClr val="tx2"/>
                </a:solidFill>
              </a:rPr>
              <a:t>pdf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žádostí</a:t>
            </a:r>
          </a:p>
          <a:p>
            <a:pPr defTabSz="444500">
              <a:tabLst>
                <a:tab pos="360363" algn="l"/>
              </a:tabLst>
            </a:pPr>
            <a:endParaRPr lang="cs-CZ" sz="20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>
                <a:solidFill>
                  <a:schemeClr val="tx2"/>
                </a:solidFill>
              </a:rPr>
              <a:t>ENI </a:t>
            </a:r>
            <a:r>
              <a:rPr lang="cs-CZ" sz="2000" b="1" dirty="0" smtClean="0">
                <a:solidFill>
                  <a:schemeClr val="tx2"/>
                </a:solidFill>
              </a:rPr>
              <a:t>fondy </a:t>
            </a:r>
            <a:r>
              <a:rPr lang="cs-CZ" sz="2000" dirty="0" smtClean="0">
                <a:solidFill>
                  <a:schemeClr val="tx2"/>
                </a:solidFill>
              </a:rPr>
              <a:t>–podpisy dohody Moldavska (již odevzdané) a </a:t>
            </a:r>
            <a:r>
              <a:rPr lang="cs-CZ" sz="2000" dirty="0" smtClean="0">
                <a:solidFill>
                  <a:schemeClr val="tx2"/>
                </a:solidFill>
              </a:rPr>
              <a:t>Ukrajiny </a:t>
            </a:r>
            <a:br>
              <a:rPr lang="cs-CZ" sz="2000" dirty="0" smtClean="0">
                <a:solidFill>
                  <a:schemeClr val="tx2"/>
                </a:solidFill>
              </a:rPr>
            </a:br>
            <a:r>
              <a:rPr lang="cs-CZ" sz="2000" dirty="0" smtClean="0">
                <a:solidFill>
                  <a:srgbClr val="1F497D"/>
                </a:solidFill>
                <a:latin typeface="Arial"/>
                <a:cs typeface="Arial"/>
              </a:rPr>
              <a:t>→</a:t>
            </a:r>
            <a:r>
              <a:rPr lang="cs-CZ" sz="2000" dirty="0" smtClean="0">
                <a:solidFill>
                  <a:schemeClr val="tx2"/>
                </a:solidFill>
              </a:rPr>
              <a:t> úprava Programového dokumentu </a:t>
            </a:r>
            <a:r>
              <a:rPr lang="cs-CZ" sz="2000" dirty="0" smtClean="0">
                <a:solidFill>
                  <a:schemeClr val="tx2"/>
                </a:solidFill>
                <a:latin typeface="Arial"/>
                <a:cs typeface="Arial"/>
              </a:rPr>
              <a:t>→ </a:t>
            </a:r>
            <a:r>
              <a:rPr lang="cs-CZ" sz="2000" dirty="0">
                <a:solidFill>
                  <a:schemeClr val="tx2"/>
                </a:solidFill>
              </a:rPr>
              <a:t>MC rozhodl </a:t>
            </a:r>
            <a:r>
              <a:rPr lang="cs-CZ" sz="2000" dirty="0" smtClean="0">
                <a:solidFill>
                  <a:schemeClr val="tx2"/>
                </a:solidFill>
              </a:rPr>
              <a:t>počkat, aby partneři </a:t>
            </a:r>
            <a:r>
              <a:rPr lang="cs-CZ" sz="2000" dirty="0">
                <a:solidFill>
                  <a:schemeClr val="tx2"/>
                </a:solidFill>
              </a:rPr>
              <a:t>MD &amp; UA </a:t>
            </a:r>
            <a:r>
              <a:rPr lang="cs-CZ" sz="2000" dirty="0" smtClean="0">
                <a:solidFill>
                  <a:schemeClr val="tx2"/>
                </a:solidFill>
              </a:rPr>
              <a:t>mohli být zahrnuti </a:t>
            </a:r>
            <a:r>
              <a:rPr lang="cs-CZ" sz="2000" dirty="0">
                <a:solidFill>
                  <a:schemeClr val="tx2"/>
                </a:solidFill>
              </a:rPr>
              <a:t>ve </a:t>
            </a:r>
            <a:r>
              <a:rPr lang="cs-CZ" sz="2000" dirty="0" smtClean="0">
                <a:solidFill>
                  <a:schemeClr val="tx2"/>
                </a:solidFill>
              </a:rPr>
              <a:t>2.výzvě </a:t>
            </a:r>
            <a:r>
              <a:rPr lang="cs-CZ" sz="2000" dirty="0" smtClean="0">
                <a:solidFill>
                  <a:schemeClr val="tx2"/>
                </a:solidFill>
                <a:latin typeface="Arial"/>
                <a:cs typeface="Arial"/>
              </a:rPr>
              <a:t>→ </a:t>
            </a:r>
            <a:r>
              <a:rPr lang="cs-CZ" sz="2000" dirty="0" smtClean="0">
                <a:solidFill>
                  <a:schemeClr val="tx2"/>
                </a:solidFill>
              </a:rPr>
              <a:t>spuštění výzvy zatím bez přesného </a:t>
            </a:r>
            <a:r>
              <a:rPr lang="cs-CZ" sz="2000" dirty="0" err="1" smtClean="0">
                <a:solidFill>
                  <a:schemeClr val="tx2"/>
                </a:solidFill>
              </a:rPr>
              <a:t>datumu</a:t>
            </a:r>
            <a:endParaRPr lang="cs-CZ" sz="2000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2"/>
                </a:solidFill>
              </a:rPr>
              <a:t>PAC call </a:t>
            </a:r>
            <a:r>
              <a:rPr lang="cs-CZ" sz="2000" dirty="0" smtClean="0">
                <a:solidFill>
                  <a:schemeClr val="tx2"/>
                </a:solidFill>
              </a:rPr>
              <a:t>– 9 PAC projektů schváleno přímo, 3 PAC projekty dopracovány,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err="1">
                <a:solidFill>
                  <a:schemeClr val="tx2"/>
                </a:solidFill>
              </a:rPr>
              <a:t>Seed</a:t>
            </a:r>
            <a:r>
              <a:rPr lang="cs-CZ" sz="2000" b="1" dirty="0">
                <a:solidFill>
                  <a:schemeClr val="tx2"/>
                </a:solidFill>
              </a:rPr>
              <a:t> Money </a:t>
            </a:r>
            <a:r>
              <a:rPr lang="cs-CZ" sz="2000" b="1" dirty="0" err="1" smtClean="0">
                <a:solidFill>
                  <a:schemeClr val="tx2"/>
                </a:solidFill>
              </a:rPr>
              <a:t>facility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- snaha o odstartování do podzimu 2017 </a:t>
            </a:r>
            <a:endParaRPr lang="cs-CZ" sz="2000" dirty="0">
              <a:solidFill>
                <a:schemeClr val="tx2"/>
              </a:solidFill>
            </a:endParaRPr>
          </a:p>
          <a:p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2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5351</TotalTime>
  <Words>659</Words>
  <Application>Microsoft Office PowerPoint</Application>
  <PresentationFormat>Předvádění na obrazovce (4:3)</PresentationFormat>
  <Paragraphs>142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Office-téma</vt:lpstr>
      <vt:lpstr>1_Office-téma</vt:lpstr>
      <vt:lpstr>3_Office-téma</vt:lpstr>
      <vt:lpstr>5_Office-téma</vt:lpstr>
      <vt:lpstr>7_Office-téma</vt:lpstr>
      <vt:lpstr>4_Office-téma</vt:lpstr>
      <vt:lpstr>2_Office-téma</vt:lpstr>
      <vt:lpstr>Interreg DANUBE  Program nadnárodní spolupráce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Project Officer PA3 Ana Leganel ana.leganel@interreg-danube.eu +36 1 795 5338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*</cp:lastModifiedBy>
  <cp:revision>264</cp:revision>
  <cp:lastPrinted>2017-02-21T16:26:01Z</cp:lastPrinted>
  <dcterms:created xsi:type="dcterms:W3CDTF">2015-08-11T09:15:14Z</dcterms:created>
  <dcterms:modified xsi:type="dcterms:W3CDTF">2017-03-03T14:31:32Z</dcterms:modified>
</cp:coreProperties>
</file>