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307" r:id="rId3"/>
    <p:sldId id="320" r:id="rId4"/>
    <p:sldId id="308" r:id="rId5"/>
    <p:sldId id="313" r:id="rId6"/>
    <p:sldId id="335" r:id="rId7"/>
    <p:sldId id="321" r:id="rId8"/>
    <p:sldId id="322" r:id="rId9"/>
    <p:sldId id="323" r:id="rId10"/>
    <p:sldId id="324" r:id="rId11"/>
    <p:sldId id="325" r:id="rId12"/>
    <p:sldId id="330" r:id="rId13"/>
    <p:sldId id="326" r:id="rId14"/>
    <p:sldId id="327" r:id="rId15"/>
    <p:sldId id="328" r:id="rId16"/>
    <p:sldId id="336" r:id="rId17"/>
    <p:sldId id="334" r:id="rId18"/>
    <p:sldId id="331" r:id="rId19"/>
    <p:sldId id="329" r:id="rId20"/>
    <p:sldId id="33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CCCC"/>
    <a:srgbClr val="5FA4E5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608" y="-46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t>5/3/2017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/>
              <a:t>U </a:t>
            </a:r>
            <a:r>
              <a:rPr lang="en-US" sz="1200" b="1" dirty="0" err="1" smtClean="0"/>
              <a:t>Nákladového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nádraží</a:t>
            </a:r>
            <a:r>
              <a:rPr lang="en-US" sz="1200" b="1" dirty="0" smtClean="0"/>
              <a:t> 3144/4, 130 00 </a:t>
            </a:r>
            <a:r>
              <a:rPr lang="en-US" sz="1200" b="1" dirty="0" err="1" smtClean="0"/>
              <a:t>Praha</a:t>
            </a:r>
            <a:r>
              <a:rPr lang="en-US" sz="1200" b="1" dirty="0" smtClean="0"/>
              <a:t> 3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 smtClean="0">
                <a:solidFill>
                  <a:schemeClr val="bg1"/>
                </a:solidFill>
              </a:rPr>
              <a:t>tel.: +420 </a:t>
            </a:r>
            <a:r>
              <a:rPr lang="is-IS" sz="1200" b="1" dirty="0" smtClean="0"/>
              <a:t>225 855 321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7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www.crr.cz" TargetMode="External"/><Relationship Id="rId2" Type="http://schemas.openxmlformats.org/officeDocument/2006/relationships/hyperlink" Target="mailto:helena.jelinkova@crr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Seminář „Kontrola výdajů“ v rámci programu </a:t>
            </a:r>
            <a:r>
              <a:rPr lang="cs-CZ" dirty="0" err="1" smtClean="0"/>
              <a:t>Interreg</a:t>
            </a:r>
            <a:r>
              <a:rPr lang="cs-CZ" dirty="0" smtClean="0"/>
              <a:t> </a:t>
            </a:r>
            <a:r>
              <a:rPr lang="cs-CZ" dirty="0" err="1" smtClean="0"/>
              <a:t>Danube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11. května, Praha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72879" y="2583339"/>
            <a:ext cx="6632575" cy="145256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      </a:t>
            </a:r>
          </a:p>
          <a:p>
            <a:pPr algn="ctr"/>
            <a:r>
              <a:rPr lang="cs-CZ" sz="3600" dirty="0"/>
              <a:t> </a:t>
            </a:r>
            <a:r>
              <a:rPr lang="cs-CZ" sz="3600" dirty="0" smtClean="0"/>
              <a:t>     Způsobilost výdajů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50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Paušální sazba </a:t>
            </a:r>
            <a:r>
              <a:rPr lang="cs-CZ" dirty="0"/>
              <a:t>15% uznatelných mzdových výdajů za příslušné </a:t>
            </a:r>
            <a:r>
              <a:rPr lang="cs-CZ" dirty="0" err="1"/>
              <a:t>reportovací</a:t>
            </a:r>
            <a:r>
              <a:rPr lang="cs-CZ" dirty="0"/>
              <a:t> období. </a:t>
            </a:r>
            <a:r>
              <a:rPr lang="cs-CZ" dirty="0" smtClean="0"/>
              <a:t>Ke kontrole není </a:t>
            </a:r>
            <a:r>
              <a:rPr lang="cs-CZ" dirty="0"/>
              <a:t>třeba dokládat žádnou dokumentaci ani </a:t>
            </a:r>
            <a:r>
              <a:rPr lang="cs-CZ" dirty="0" smtClean="0"/>
              <a:t>propočty.</a:t>
            </a:r>
          </a:p>
          <a:p>
            <a:endParaRPr lang="cs-CZ" dirty="0"/>
          </a:p>
          <a:p>
            <a:r>
              <a:rPr lang="cs-CZ" dirty="0" smtClean="0"/>
              <a:t>Výdaje charakteru Office and </a:t>
            </a:r>
            <a:r>
              <a:rPr lang="cs-CZ" dirty="0" err="1" smtClean="0"/>
              <a:t>administrative</a:t>
            </a:r>
            <a:r>
              <a:rPr lang="cs-CZ" dirty="0" smtClean="0"/>
              <a:t>  </a:t>
            </a:r>
            <a:r>
              <a:rPr lang="cs-CZ" dirty="0" err="1" smtClean="0"/>
              <a:t>costs</a:t>
            </a:r>
            <a:r>
              <a:rPr lang="cs-CZ" dirty="0" smtClean="0"/>
              <a:t> nemohou být nárokovány v jiné rozpočtové kapitole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Administrativní a režijní výdaje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Zahrnují výdaje na následující položky: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jízdné a náhrady jízdného, parkovné, mýtné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stravné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ubytování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víza</a:t>
            </a:r>
          </a:p>
          <a:p>
            <a:r>
              <a:rPr lang="cs-CZ" dirty="0" smtClean="0"/>
              <a:t>Pracovní cesty realizované zaměstnanci projektového partnera a pracovní cesty  asociovaných strategických partnerů.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( Cestovní výdaje externích expertů ze vykazují v rozpočtové kapitole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expertise</a:t>
            </a:r>
            <a:r>
              <a:rPr lang="cs-CZ" dirty="0" smtClean="0"/>
              <a:t> and </a:t>
            </a:r>
            <a:r>
              <a:rPr lang="cs-CZ" dirty="0" err="1" smtClean="0"/>
              <a:t>services</a:t>
            </a:r>
            <a:r>
              <a:rPr lang="cs-CZ" dirty="0" smtClean="0"/>
              <a:t> )</a:t>
            </a: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Cestovní výdaje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Nač si dávat pozor: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Náhrady za </a:t>
            </a:r>
            <a:r>
              <a:rPr lang="cs-CZ" u="sng" dirty="0"/>
              <a:t>použití soukromého vozidla </a:t>
            </a:r>
            <a:r>
              <a:rPr lang="cs-CZ" dirty="0"/>
              <a:t>– častá chyba je nesprávný výpočet náhrady za spotřebu pohonných hmot. Základem pro výpočet je tzv. kombinovaná spotřeba uvedená v technickém průkaze</a:t>
            </a:r>
            <a:r>
              <a:rPr lang="cs-CZ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u="sng" dirty="0" smtClean="0"/>
              <a:t>Použití </a:t>
            </a:r>
            <a:r>
              <a:rPr lang="cs-CZ" u="sng" dirty="0"/>
              <a:t>služebního vozidla  </a:t>
            </a:r>
            <a:r>
              <a:rPr lang="cs-CZ" dirty="0"/>
              <a:t>-  způsobilé jsou výdaje za spotřebované pohonné hmoty. Výdaje za opravy a údržbu </a:t>
            </a:r>
            <a:r>
              <a:rPr lang="cs-CZ" dirty="0" smtClean="0"/>
              <a:t>se považují za uhrazené v </a:t>
            </a:r>
            <a:r>
              <a:rPr lang="cs-CZ" dirty="0"/>
              <a:t>rámci paušální částky za administrativní a režijní výdaje.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Pracovní cesty </a:t>
            </a:r>
            <a:r>
              <a:rPr lang="cs-CZ" u="sng" dirty="0"/>
              <a:t>mimo programové území </a:t>
            </a:r>
            <a:r>
              <a:rPr lang="cs-CZ" dirty="0"/>
              <a:t>– pouze jsou-li uvedeny v projektové žádosti nebo </a:t>
            </a:r>
            <a:r>
              <a:rPr lang="cs-CZ" dirty="0" smtClean="0"/>
              <a:t>předem schváleny </a:t>
            </a:r>
            <a:r>
              <a:rPr lang="cs-CZ" dirty="0"/>
              <a:t>Společným </a:t>
            </a:r>
            <a:r>
              <a:rPr lang="cs-CZ" dirty="0" smtClean="0"/>
              <a:t>sekretariátem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pracovníci na </a:t>
            </a:r>
            <a:r>
              <a:rPr lang="cs-CZ" u="sng" dirty="0" smtClean="0"/>
              <a:t>DPP/DPČ</a:t>
            </a:r>
            <a:r>
              <a:rPr lang="cs-CZ" dirty="0" smtClean="0"/>
              <a:t>  nemají ze zákona nárok na náhradu cestovních výdajů. Možnost sjednat v textu DPP/DPČ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Cestovní výdaje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účast na meetingu: pozvánka, program, zápis, kopie účastnické listiny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cesta letadlem: faktura, úhrada faktury, </a:t>
            </a:r>
            <a:r>
              <a:rPr lang="cs-CZ" dirty="0" err="1" smtClean="0"/>
              <a:t>boarding</a:t>
            </a:r>
            <a:r>
              <a:rPr lang="cs-CZ" dirty="0" smtClean="0"/>
              <a:t> </a:t>
            </a:r>
            <a:r>
              <a:rPr lang="cs-CZ" dirty="0" err="1" smtClean="0"/>
              <a:t>pass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úhrada cestovních náhrad pracovníkovi: výdajový pokladní doklad, výpis z účtu. V případě úhrady společně s výplatou mzdy mzdový lístek, výpis z účtu.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výdaje na neuskutečněné cesty nejsou způsobilé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dokládat 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studie, expertízy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překlady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organizace setkání a meetingů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tisk propagačních a dalších materiálů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cestovné externích osob, které pracují na projektu, ale nejsou zaměstnanci projektového partnera. Musí mít smluvní podklad.</a:t>
            </a:r>
          </a:p>
          <a:p>
            <a:r>
              <a:rPr lang="cs-CZ" dirty="0"/>
              <a:t>… výčet </a:t>
            </a:r>
            <a:r>
              <a:rPr lang="cs-CZ" dirty="0" smtClean="0"/>
              <a:t>služeb, </a:t>
            </a:r>
            <a:r>
              <a:rPr lang="cs-CZ" dirty="0"/>
              <a:t>které </a:t>
            </a:r>
            <a:r>
              <a:rPr lang="cs-CZ" dirty="0" smtClean="0"/>
              <a:t>mohou </a:t>
            </a:r>
            <a:r>
              <a:rPr lang="cs-CZ" dirty="0"/>
              <a:t>být </a:t>
            </a:r>
            <a:r>
              <a:rPr lang="cs-CZ" dirty="0" smtClean="0"/>
              <a:t>považovány </a:t>
            </a:r>
            <a:r>
              <a:rPr lang="cs-CZ" dirty="0"/>
              <a:t>za způsobilé je uveden v Programovém manuálu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Nač si dávat pozor: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vazba na aktivity </a:t>
            </a:r>
            <a:r>
              <a:rPr lang="cs-CZ" dirty="0" smtClean="0"/>
              <a:t>projektu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limity a pravidla pro výběrová řízení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fakturace mezi projektovými partnery není přípustná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výdaje na cestovné externích osob – doklady musí znít na projektového partnera  a musí být projektovým partnerem uhrazeny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služby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IT hardware a software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měřicí přístroje, laboratorní vybavení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kancelářské vybavení a další zařízení nezbytné pro potřeby projektu</a:t>
            </a:r>
          </a:p>
          <a:p>
            <a:r>
              <a:rPr lang="cs-CZ" dirty="0" smtClean="0"/>
              <a:t>… výčet vybavení, které může být považováno za způsobilé je uveden v </a:t>
            </a:r>
            <a:r>
              <a:rPr lang="cs-CZ" dirty="0" err="1" smtClean="0"/>
              <a:t>Applicants</a:t>
            </a:r>
            <a:r>
              <a:rPr lang="cs-CZ" dirty="0" smtClean="0"/>
              <a:t> </a:t>
            </a:r>
            <a:r>
              <a:rPr lang="cs-CZ" dirty="0" err="1" smtClean="0"/>
              <a:t>manual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Nač dávat pozor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vazba </a:t>
            </a:r>
            <a:r>
              <a:rPr lang="cs-CZ" dirty="0"/>
              <a:t>na aktivity </a:t>
            </a:r>
            <a:r>
              <a:rPr lang="cs-CZ" dirty="0" smtClean="0"/>
              <a:t>projektu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limity a pravidla pro výběrová </a:t>
            </a:r>
            <a:r>
              <a:rPr lang="cs-CZ" dirty="0" smtClean="0"/>
              <a:t>řízení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očekává se, že vybavení bude opatřeno informací o spolufinancování z fondů EU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rozpočet – vybavení je jmenovitě uvedeno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Vybavení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infrastrukturní investice s nadnárodním přesahem – např. dopravní koridory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vytvoření řešení přenosných z jedné oblasti do nejméně dvou dalších  - např.  vytvoření návštěvnického centra informujícího o přírodním dědictví celého Dunajského regionu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Infrastructure</a:t>
            </a:r>
            <a:r>
              <a:rPr lang="cs-CZ" sz="2800" dirty="0" smtClean="0"/>
              <a:t> and </a:t>
            </a:r>
            <a:r>
              <a:rPr lang="cs-CZ" sz="2800" dirty="0" err="1" smtClean="0"/>
              <a:t>works</a:t>
            </a:r>
            <a:r>
              <a:rPr lang="cs-CZ" sz="2800" dirty="0" smtClean="0"/>
              <a:t> – infrastruktura a práce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výdaje asociovaných strategických partnerů jsou financovány z rozpočtu projektu nepřímo prostřednictvím „sponzorujícího“ projektového partnera a musí být tímto „sponzorujícím“ partnerem uhrazeny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způsobilé jsou pouze cestovní výdaje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Výdaje asociovaných strategických partnerů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u="sng" dirty="0" smtClean="0"/>
              <a:t>DPH</a:t>
            </a:r>
            <a:r>
              <a:rPr lang="cs-CZ" dirty="0" smtClean="0"/>
              <a:t> – způsobilé pouze tehdy, jestliže nemůže být uplatněno v daňovém přiznání na vstupu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u="sng" dirty="0" smtClean="0"/>
              <a:t>věcné dary, dobrovolná práce </a:t>
            </a:r>
            <a:r>
              <a:rPr lang="cs-CZ" dirty="0" smtClean="0"/>
              <a:t>– nelze uplatnit jako způsobilý výdaj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u="sng" dirty="0" smtClean="0"/>
              <a:t>příjmy</a:t>
            </a:r>
            <a:r>
              <a:rPr lang="cs-CZ" dirty="0" smtClean="0"/>
              <a:t> projektu – snižují částku způsobilých výdajů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u="sng" dirty="0" smtClean="0"/>
              <a:t>sdílené výdaje </a:t>
            </a:r>
            <a:r>
              <a:rPr lang="cs-CZ" dirty="0" smtClean="0"/>
              <a:t>jsou nepřípustné – vždy rozpočtováno a nárokováno jedním projektovým partnerem.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u="sng" dirty="0" smtClean="0"/>
              <a:t>fakturace mezi projektovými partnery </a:t>
            </a:r>
            <a:r>
              <a:rPr lang="cs-CZ" dirty="0" smtClean="0"/>
              <a:t>je nepřípustná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vykazování výdajů vždy v měně </a:t>
            </a:r>
            <a:r>
              <a:rPr lang="cs-CZ" u="sng" dirty="0" smtClean="0"/>
              <a:t>EUR</a:t>
            </a:r>
            <a:r>
              <a:rPr lang="cs-CZ" dirty="0" smtClean="0"/>
              <a:t>. Kurz vyhlašovaný Evropskou komisí pro měsíc, ve kterém jsou dokumenty předkládány ke kontrole.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pravidla 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změny v rámci 10% flexibility – na úrovni rozpočtové kapitoly a na úrovni projektového partnera … není třeba předchozího schválení řídícího orgánu/společného sekretariátu.</a:t>
            </a:r>
          </a:p>
          <a:p>
            <a:r>
              <a:rPr lang="cs-CZ" dirty="0" smtClean="0"/>
              <a:t>	</a:t>
            </a:r>
            <a:r>
              <a:rPr lang="cs-CZ" dirty="0"/>
              <a:t>Je řízeno na úrovni </a:t>
            </a:r>
            <a:r>
              <a:rPr lang="cs-CZ" dirty="0" smtClean="0"/>
              <a:t>projektu.</a:t>
            </a:r>
            <a:endParaRPr lang="cs-CZ" dirty="0"/>
          </a:p>
          <a:p>
            <a:r>
              <a:rPr lang="cs-CZ" dirty="0"/>
              <a:t>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změny nad 10% rozpočtové kapitoly nebo projektového partnera  … nutné předchozí schválení </a:t>
            </a:r>
            <a:r>
              <a:rPr lang="cs-CZ" dirty="0"/>
              <a:t>ze strany řídícího orgánu/společného sekretariátu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Změny pouze v odůvodněných případech.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rozpočtu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altLang="cs-CZ" dirty="0" smtClean="0"/>
              <a:t>Ověření způsobilosti výdajů je jedním, ale ne jediným z cílů kontroly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altLang="cs-CZ" dirty="0" smtClean="0">
                <a:solidFill>
                  <a:srgbClr val="FF0000"/>
                </a:solidFill>
              </a:rPr>
              <a:t>Metodicky upraveno předpisy EU, národními, Pokyny a Náležitostmi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altLang="cs-CZ" dirty="0" smtClean="0"/>
              <a:t>Způsobilost </a:t>
            </a:r>
            <a:r>
              <a:rPr lang="cs-CZ" altLang="cs-CZ" dirty="0"/>
              <a:t>nárokovaných výdajů a aktivit s nimi </a:t>
            </a:r>
            <a:r>
              <a:rPr lang="cs-CZ" altLang="cs-CZ" dirty="0" smtClean="0"/>
              <a:t>spojených je posuzována ve </a:t>
            </a:r>
            <a:r>
              <a:rPr lang="cs-CZ" altLang="cs-CZ" dirty="0"/>
              <a:t>smyslu:</a:t>
            </a:r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dirty="0"/>
              <a:t>Věcné způsobilosti </a:t>
            </a:r>
            <a:r>
              <a:rPr lang="cs-CZ" altLang="cs-CZ" dirty="0" smtClean="0"/>
              <a:t>výdajů – tzn. Vazba k projektu a projektové žádosti </a:t>
            </a:r>
            <a:r>
              <a:rPr lang="cs-CZ" altLang="cs-CZ" dirty="0" smtClean="0">
                <a:solidFill>
                  <a:srgbClr val="FF0000"/>
                </a:solidFill>
              </a:rPr>
              <a:t>(mezinárodní přesah, udržitelnost výstupů, inovativní proces, horizontální kritéria a partnerství na různých úrovních)</a:t>
            </a:r>
            <a:endParaRPr lang="cs-CZ" altLang="cs-CZ" dirty="0">
              <a:solidFill>
                <a:srgbClr val="FF0000"/>
              </a:solidFill>
            </a:endParaRPr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dirty="0"/>
              <a:t>Přiměřenosti </a:t>
            </a:r>
            <a:r>
              <a:rPr lang="cs-CZ" altLang="cs-CZ" dirty="0" smtClean="0"/>
              <a:t>výdajů – efektivnosti a účelnosti</a:t>
            </a:r>
            <a:endParaRPr lang="cs-CZ" altLang="cs-CZ" dirty="0"/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dirty="0"/>
              <a:t>Časové způsobilosti </a:t>
            </a:r>
            <a:r>
              <a:rPr lang="cs-CZ" altLang="cs-CZ" dirty="0" smtClean="0"/>
              <a:t>výdajů – vznik a úhrada výdaje</a:t>
            </a:r>
            <a:endParaRPr lang="cs-CZ" altLang="cs-CZ" dirty="0"/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dirty="0"/>
              <a:t>Místní způsobilosti </a:t>
            </a:r>
            <a:r>
              <a:rPr lang="cs-CZ" altLang="cs-CZ" dirty="0" smtClean="0"/>
              <a:t>výdajů – programové a </a:t>
            </a:r>
            <a:r>
              <a:rPr lang="cs-CZ" altLang="cs-CZ" dirty="0" err="1" smtClean="0"/>
              <a:t>mimoprogramové</a:t>
            </a:r>
            <a:r>
              <a:rPr lang="cs-CZ" altLang="cs-CZ" dirty="0" smtClean="0"/>
              <a:t> území</a:t>
            </a:r>
            <a:endParaRPr lang="cs-CZ" altLang="cs-CZ" dirty="0"/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dirty="0"/>
              <a:t>Vykázání </a:t>
            </a:r>
            <a:r>
              <a:rPr lang="cs-CZ" altLang="cs-CZ" dirty="0" smtClean="0"/>
              <a:t>výdajů – doložení příslušnou dokumentací.</a:t>
            </a:r>
            <a:endParaRPr lang="cs-CZ" altLang="cs-CZ" dirty="0"/>
          </a:p>
          <a:p>
            <a:endParaRPr lang="cs-CZ" dirty="0" smtClean="0"/>
          </a:p>
          <a:p>
            <a:r>
              <a:rPr lang="cs-CZ" dirty="0" smtClean="0"/>
              <a:t>HOSPODÁRNOST – ÚČELNOST – EFEKTIVNOST – 3E</a:t>
            </a:r>
          </a:p>
          <a:p>
            <a:r>
              <a:rPr lang="cs-CZ" dirty="0" smtClean="0"/>
              <a:t>VÝDAJ MUSÍ NEJEN VZNIKNOUT, ALE I BÝT UHRAZEN V PŘÍSLUŠNÉM REPORTOVACÍM OBDOBÍ (s výjimkou posledního </a:t>
            </a:r>
            <a:r>
              <a:rPr lang="cs-CZ" dirty="0" err="1" smtClean="0"/>
              <a:t>reportovacího</a:t>
            </a:r>
            <a:r>
              <a:rPr lang="cs-CZ" dirty="0" smtClean="0"/>
              <a:t> období)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Způsobilost výdajů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PROSÍM O VAŠE DOTAZY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38" y="1306513"/>
            <a:ext cx="5555961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dirty="0" smtClean="0"/>
              <a:t>Děkuji za pozornost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1600" i="1" dirty="0" smtClean="0"/>
              <a:t>Ing. Helena Jelínková</a:t>
            </a:r>
            <a:br>
              <a:rPr lang="cs-CZ" sz="1600" i="1" dirty="0" smtClean="0"/>
            </a:br>
            <a:r>
              <a:rPr lang="cs-CZ" sz="1600" i="1" dirty="0" smtClean="0"/>
              <a:t>Centrum pro regionální rozvoj České republiky</a:t>
            </a:r>
            <a:br>
              <a:rPr lang="cs-CZ" sz="1600" i="1" dirty="0" smtClean="0"/>
            </a:br>
            <a:r>
              <a:rPr lang="cs-CZ" sz="1600" i="1" dirty="0"/>
              <a:t>oddělení pro NUTS II Severovýchod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dirty="0"/>
              <a:t>Švendova 1282, 500 03 Hradec Králové</a:t>
            </a:r>
            <a:br>
              <a:rPr lang="cs-CZ" sz="1600" dirty="0"/>
            </a:br>
            <a:r>
              <a:rPr lang="cs-CZ" sz="1600" dirty="0"/>
              <a:t>Telefon: 499 420 622</a:t>
            </a:r>
            <a:br>
              <a:rPr lang="cs-CZ" sz="1600" dirty="0"/>
            </a:br>
            <a:r>
              <a:rPr lang="cs-CZ" sz="1600" dirty="0"/>
              <a:t>E-mail: </a:t>
            </a:r>
            <a:r>
              <a:rPr lang="cs-CZ" sz="1600" u="sng" dirty="0">
                <a:hlinkClick r:id="rId2"/>
              </a:rPr>
              <a:t>helena.jelinkova@crr.cz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u="sng" dirty="0">
                <a:hlinkClick r:id="rId3" action="ppaction://hlinkfile"/>
              </a:rPr>
              <a:t>www.crr.cz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i="1" dirty="0" smtClean="0"/>
              <a:t/>
            </a:r>
            <a:br>
              <a:rPr lang="cs-CZ" i="1" dirty="0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Přípravné výdaje:</a:t>
            </a:r>
          </a:p>
          <a:p>
            <a:r>
              <a:rPr lang="cs-CZ" dirty="0" smtClean="0"/>
              <a:t>Paušální částka 17.500 EUR na projekt – přiděleno </a:t>
            </a:r>
            <a:r>
              <a:rPr lang="cs-CZ" dirty="0" err="1" smtClean="0"/>
              <a:t>Lead</a:t>
            </a:r>
            <a:r>
              <a:rPr lang="cs-CZ" dirty="0" smtClean="0"/>
              <a:t> Partnerovi.</a:t>
            </a:r>
          </a:p>
          <a:p>
            <a:r>
              <a:rPr lang="cs-CZ" dirty="0" smtClean="0"/>
              <a:t>Není předmětem kontroly na úrovni FLC.</a:t>
            </a:r>
          </a:p>
          <a:p>
            <a:endParaRPr lang="cs-CZ" dirty="0"/>
          </a:p>
          <a:p>
            <a:r>
              <a:rPr lang="cs-CZ" b="1" dirty="0" smtClean="0"/>
              <a:t>Výdaje v projektovém období:</a:t>
            </a:r>
          </a:p>
          <a:p>
            <a:r>
              <a:rPr lang="cs-CZ" dirty="0"/>
              <a:t>P</a:t>
            </a:r>
            <a:r>
              <a:rPr lang="cs-CZ" dirty="0" smtClean="0"/>
              <a:t>rojektové období je definováno ve schválené Projektové žádosti jako období mezi </a:t>
            </a:r>
            <a:r>
              <a:rPr lang="cs-CZ" b="1" i="1" dirty="0" err="1" smtClean="0"/>
              <a:t>starting</a:t>
            </a:r>
            <a:r>
              <a:rPr lang="cs-CZ" b="1" i="1" dirty="0" smtClean="0"/>
              <a:t> </a:t>
            </a:r>
            <a:r>
              <a:rPr lang="cs-CZ" b="1" i="1" dirty="0" err="1" smtClean="0"/>
              <a:t>date</a:t>
            </a:r>
            <a:r>
              <a:rPr lang="cs-CZ" b="1" i="1" dirty="0" smtClean="0"/>
              <a:t>  </a:t>
            </a:r>
            <a:r>
              <a:rPr lang="cs-CZ" dirty="0" smtClean="0"/>
              <a:t>a  </a:t>
            </a:r>
            <a:r>
              <a:rPr lang="cs-CZ" b="1" i="1" dirty="0" smtClean="0"/>
              <a:t>end </a:t>
            </a:r>
            <a:r>
              <a:rPr lang="cs-CZ" b="1" i="1" dirty="0" err="1" smtClean="0"/>
              <a:t>date</a:t>
            </a:r>
            <a:r>
              <a:rPr lang="cs-CZ" i="1" dirty="0" smtClean="0"/>
              <a:t>. </a:t>
            </a:r>
            <a:r>
              <a:rPr lang="cs-CZ" dirty="0" smtClean="0"/>
              <a:t>V tomto období musí být realizovány všechny aktivity projektu.</a:t>
            </a:r>
          </a:p>
          <a:p>
            <a:r>
              <a:rPr lang="cs-CZ" b="1" dirty="0" smtClean="0"/>
              <a:t>Výdaje, tj. úhrada,</a:t>
            </a:r>
            <a:r>
              <a:rPr lang="cs-CZ" dirty="0" smtClean="0"/>
              <a:t> se musí uskutečnit nejpozději do 60 dní po  </a:t>
            </a:r>
            <a:r>
              <a:rPr lang="cs-CZ" i="1" dirty="0" smtClean="0"/>
              <a:t>end </a:t>
            </a:r>
            <a:r>
              <a:rPr lang="cs-CZ" i="1" dirty="0" err="1" smtClean="0"/>
              <a:t>date</a:t>
            </a:r>
            <a:r>
              <a:rPr lang="cs-CZ" i="1" dirty="0" smtClean="0"/>
              <a:t>.</a:t>
            </a:r>
            <a:r>
              <a:rPr lang="cs-CZ" dirty="0" smtClean="0"/>
              <a:t> Časový limit pro poslední platbu je uveden v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r>
              <a:rPr lang="cs-CZ" dirty="0" smtClean="0"/>
              <a:t>.</a:t>
            </a:r>
            <a:endParaRPr lang="cs-CZ" b="1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i="1" dirty="0" err="1" smtClean="0"/>
              <a:t>Approval</a:t>
            </a:r>
            <a:r>
              <a:rPr lang="cs-CZ" i="1" dirty="0" smtClean="0"/>
              <a:t> </a:t>
            </a:r>
            <a:r>
              <a:rPr lang="cs-CZ" i="1" dirty="0" err="1" smtClean="0"/>
              <a:t>date</a:t>
            </a:r>
            <a:r>
              <a:rPr lang="cs-CZ" i="1" dirty="0" smtClean="0"/>
              <a:t>, </a:t>
            </a:r>
            <a:r>
              <a:rPr lang="cs-CZ" i="1" dirty="0" err="1" smtClean="0"/>
              <a:t>starting</a:t>
            </a:r>
            <a:r>
              <a:rPr lang="cs-CZ" i="1" dirty="0" smtClean="0"/>
              <a:t> </a:t>
            </a:r>
            <a:r>
              <a:rPr lang="cs-CZ" i="1" dirty="0" err="1" smtClean="0"/>
              <a:t>date</a:t>
            </a:r>
            <a:r>
              <a:rPr lang="cs-CZ" i="1" dirty="0" smtClean="0"/>
              <a:t>  </a:t>
            </a:r>
            <a:r>
              <a:rPr lang="cs-CZ" dirty="0" smtClean="0"/>
              <a:t>a </a:t>
            </a:r>
            <a:r>
              <a:rPr lang="cs-CZ" i="1" dirty="0" smtClean="0"/>
              <a:t> end </a:t>
            </a:r>
            <a:r>
              <a:rPr lang="cs-CZ" i="1" dirty="0" err="1" smtClean="0"/>
              <a:t>date</a:t>
            </a:r>
            <a:r>
              <a:rPr lang="cs-CZ" i="1" dirty="0" smtClean="0"/>
              <a:t> </a:t>
            </a:r>
            <a:r>
              <a:rPr lang="cs-CZ" dirty="0" smtClean="0"/>
              <a:t>jsou uvedeny v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způsobilost výdajů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s-CZ" dirty="0" err="1" smtClean="0"/>
              <a:t>Staff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– mzdové výdaje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Office and </a:t>
            </a:r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– administrativní a kancelářské výdaje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err="1" smtClean="0"/>
              <a:t>Travel</a:t>
            </a:r>
            <a:r>
              <a:rPr lang="cs-CZ" dirty="0" smtClean="0"/>
              <a:t> and </a:t>
            </a:r>
            <a:r>
              <a:rPr lang="cs-CZ" dirty="0" err="1" smtClean="0"/>
              <a:t>accommodation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– cestovné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expertise</a:t>
            </a:r>
            <a:r>
              <a:rPr lang="cs-CZ" dirty="0" smtClean="0"/>
              <a:t> and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– externí služby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err="1" smtClean="0"/>
              <a:t>Equipment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– vybavení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dirty="0" err="1" smtClean="0"/>
              <a:t>Infrastructure</a:t>
            </a:r>
            <a:r>
              <a:rPr lang="cs-CZ" dirty="0" smtClean="0"/>
              <a:t> and </a:t>
            </a:r>
            <a:r>
              <a:rPr lang="cs-CZ" dirty="0" err="1" smtClean="0"/>
              <a:t>works</a:t>
            </a: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Rozpočtové kapitoly </a:t>
            </a:r>
            <a:r>
              <a:rPr lang="cs-CZ" dirty="0"/>
              <a:t>(budget lines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lphaLcParenR"/>
            </a:pPr>
            <a:r>
              <a:rPr lang="cs-CZ" dirty="0" smtClean="0"/>
              <a:t>Úplné/kompletní a správné,</a:t>
            </a:r>
          </a:p>
          <a:p>
            <a:pPr marL="342900" indent="-342900">
              <a:buAutoNum type="alphaLcParenR"/>
            </a:pPr>
            <a:r>
              <a:rPr lang="cs-CZ" dirty="0" smtClean="0"/>
              <a:t>opravy prováděné řádným způsobem – tzv. účetní opravy,</a:t>
            </a:r>
          </a:p>
          <a:p>
            <a:pPr marL="342900" indent="-342900">
              <a:buAutoNum type="alphaLcParenR"/>
            </a:pPr>
            <a:r>
              <a:rPr lang="cs-CZ" dirty="0"/>
              <a:t>o</a:t>
            </a:r>
            <a:r>
              <a:rPr lang="cs-CZ" dirty="0" smtClean="0"/>
              <a:t>značení originálů účetních dokladů řádně dle požadavků programu,</a:t>
            </a:r>
          </a:p>
          <a:p>
            <a:pPr marL="971550" lvl="1" indent="-342900">
              <a:buAutoNum type="alphaLcParenR"/>
            </a:pPr>
            <a:r>
              <a:rPr lang="cs-CZ" dirty="0" smtClean="0"/>
              <a:t>Název projektu nebo AKRONYM</a:t>
            </a:r>
          </a:p>
          <a:p>
            <a:pPr marL="971550" lvl="1" indent="-342900">
              <a:buAutoNum type="alphaLcParenR"/>
            </a:pPr>
            <a:r>
              <a:rPr lang="cs-CZ" dirty="0" smtClean="0"/>
              <a:t>Číslo projektu</a:t>
            </a:r>
          </a:p>
          <a:p>
            <a:pPr marL="971550" lvl="1" indent="-342900">
              <a:buAutoNum type="alphaLcParenR"/>
            </a:pPr>
            <a:r>
              <a:rPr lang="cs-CZ" dirty="0" smtClean="0"/>
              <a:t>Název programu</a:t>
            </a:r>
          </a:p>
          <a:p>
            <a:pPr marL="342900" indent="-342900">
              <a:buAutoNum type="alphaLcParenR"/>
            </a:pPr>
            <a:r>
              <a:rPr lang="cs-CZ" dirty="0" smtClean="0"/>
              <a:t>utříděné.</a:t>
            </a:r>
          </a:p>
          <a:p>
            <a:pPr marL="342900" indent="-342900">
              <a:buAutoNum type="alphaLcParenR"/>
            </a:pPr>
            <a:r>
              <a:rPr lang="cs-CZ" dirty="0" smtClean="0"/>
              <a:t>Odděleně zaúčtované od ostatních výdajů partnera (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Accounting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</a:p>
          <a:p>
            <a:pPr marL="342900" indent="-342900">
              <a:buAutoNum type="alphaLcParenR"/>
            </a:pPr>
            <a:r>
              <a:rPr lang="cs-CZ" dirty="0" smtClean="0"/>
              <a:t>V souladu s pravidly způsobilosti</a:t>
            </a:r>
          </a:p>
          <a:p>
            <a:pPr marL="342900" indent="-342900">
              <a:buAutoNum type="alphaLcParenR"/>
            </a:pPr>
            <a:r>
              <a:rPr lang="cs-CZ" dirty="0" smtClean="0"/>
              <a:t>Respektující pravidla veřejného zadávání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Způsobilost </a:t>
            </a:r>
            <a:r>
              <a:rPr lang="cs-CZ" dirty="0" smtClean="0"/>
              <a:t>výdajů – náležitosti dokumentů </a:t>
            </a:r>
            <a:r>
              <a:rPr lang="cs-CZ" dirty="0"/>
              <a:t>s výjimkou u paušálních výdajů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lphaUcPeriod"/>
            </a:pPr>
            <a:endParaRPr lang="cs-CZ" dirty="0" smtClean="0"/>
          </a:p>
          <a:p>
            <a:pPr marL="342900" indent="-342900">
              <a:buAutoNum type="alphaUcPeriod"/>
            </a:pPr>
            <a:endParaRPr lang="cs-CZ" dirty="0"/>
          </a:p>
          <a:p>
            <a:pPr marL="342900" indent="-342900">
              <a:buAutoNum type="alphaUcPeriod"/>
            </a:pPr>
            <a:endParaRPr lang="cs-CZ" dirty="0" smtClean="0"/>
          </a:p>
          <a:p>
            <a:pPr marL="342900" indent="-342900">
              <a:buAutoNum type="alphaUcPeriod"/>
            </a:pPr>
            <a:r>
              <a:rPr lang="cs-CZ" dirty="0" smtClean="0"/>
              <a:t>skutečně vynaložené výdaje</a:t>
            </a:r>
          </a:p>
          <a:p>
            <a:pPr marL="342900" indent="-342900">
              <a:buAutoNum type="alphaUcPeriod"/>
            </a:pPr>
            <a:endParaRPr lang="cs-CZ" dirty="0" smtClean="0"/>
          </a:p>
          <a:p>
            <a:r>
              <a:rPr lang="cs-CZ" dirty="0" smtClean="0"/>
              <a:t>nebo</a:t>
            </a:r>
          </a:p>
          <a:p>
            <a:endParaRPr lang="cs-CZ" dirty="0"/>
          </a:p>
          <a:p>
            <a:r>
              <a:rPr lang="cs-CZ" dirty="0" smtClean="0"/>
              <a:t>B.  paušální sazba do výše 20% přímých výdajů  (bez mzdových výdajů)</a:t>
            </a:r>
          </a:p>
          <a:p>
            <a:pPr marL="342900" indent="-342900">
              <a:buAutoNum type="alphaUcPeriod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Staff</a:t>
            </a:r>
            <a:r>
              <a:rPr lang="cs-CZ" dirty="0"/>
              <a:t> </a:t>
            </a:r>
            <a:r>
              <a:rPr lang="cs-CZ" dirty="0" err="1"/>
              <a:t>costs</a:t>
            </a:r>
            <a:r>
              <a:rPr lang="cs-CZ" dirty="0"/>
              <a:t> – mzdové výdaje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Modely </a:t>
            </a:r>
            <a:r>
              <a:rPr lang="cs-CZ" dirty="0"/>
              <a:t>zaměstnávání zaměstnanců příjemcem: </a:t>
            </a:r>
          </a:p>
          <a:p>
            <a:r>
              <a:rPr lang="cs-CZ" b="1" dirty="0"/>
              <a:t>P</a:t>
            </a:r>
            <a:r>
              <a:rPr lang="cs-CZ" b="1" dirty="0" smtClean="0"/>
              <a:t>lný úvazek na projekt</a:t>
            </a:r>
          </a:p>
          <a:p>
            <a:r>
              <a:rPr lang="cs-CZ" b="1" dirty="0" smtClean="0"/>
              <a:t>Částečný úvazek na projekt:</a:t>
            </a:r>
          </a:p>
          <a:p>
            <a:endParaRPr lang="cs-CZ" dirty="0"/>
          </a:p>
          <a:p>
            <a:r>
              <a:rPr lang="cs-CZ" dirty="0" smtClean="0"/>
              <a:t>a) na </a:t>
            </a:r>
            <a:r>
              <a:rPr lang="cs-CZ" dirty="0"/>
              <a:t>částečný úvazek s pevně stanoveným procentním podílem odpracované    	doby za měsíc </a:t>
            </a:r>
            <a:endParaRPr lang="cs-CZ" dirty="0" smtClean="0"/>
          </a:p>
          <a:p>
            <a:r>
              <a:rPr lang="cs-CZ" dirty="0" smtClean="0"/>
              <a:t>b) na </a:t>
            </a:r>
            <a:r>
              <a:rPr lang="cs-CZ" dirty="0"/>
              <a:t>částečný úvazek s pružným počtem odpracovaných hodin za měsíc.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	</a:t>
            </a:r>
            <a:r>
              <a:rPr lang="cs-CZ" dirty="0" smtClean="0"/>
              <a:t>b1</a:t>
            </a:r>
            <a:r>
              <a:rPr lang="cs-CZ" dirty="0"/>
              <a:t>)  výpočet </a:t>
            </a:r>
            <a:r>
              <a:rPr lang="cs-CZ" dirty="0" smtClean="0"/>
              <a:t>založený na počtu odpracovaných hodin</a:t>
            </a: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	</a:t>
            </a:r>
            <a:r>
              <a:rPr lang="cs-CZ" dirty="0" smtClean="0"/>
              <a:t>b2</a:t>
            </a:r>
            <a:r>
              <a:rPr lang="cs-CZ" dirty="0"/>
              <a:t>)  </a:t>
            </a:r>
            <a:r>
              <a:rPr lang="cs-CZ" dirty="0" smtClean="0"/>
              <a:t>výpočet podílem </a:t>
            </a:r>
            <a:r>
              <a:rPr lang="cs-CZ" dirty="0"/>
              <a:t>posledních doložených ročních hrubých mzdových </a:t>
            </a:r>
            <a:endParaRPr lang="cs-CZ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 </a:t>
            </a:r>
            <a:r>
              <a:rPr lang="cs-CZ" dirty="0" smtClean="0"/>
              <a:t>                nákladů </a:t>
            </a:r>
            <a:r>
              <a:rPr lang="cs-CZ" dirty="0"/>
              <a:t>(</a:t>
            </a:r>
            <a:r>
              <a:rPr lang="cs-CZ" dirty="0" smtClean="0"/>
              <a:t>tj. mzdových nákladů za posledních 12 po sobě jdoucích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 </a:t>
            </a:r>
            <a:r>
              <a:rPr lang="cs-CZ" dirty="0" smtClean="0"/>
              <a:t>                měsíců) a 1720 hodin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/>
              <a:t>souladu s čl. 68 odst. 2 nařízení (EU) </a:t>
            </a:r>
            <a:endParaRPr lang="cs-CZ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 </a:t>
            </a:r>
            <a:r>
              <a:rPr lang="cs-CZ" dirty="0" smtClean="0"/>
              <a:t>                č.1303/2013</a:t>
            </a:r>
            <a:r>
              <a:rPr lang="cs-CZ" dirty="0"/>
              <a:t>. </a:t>
            </a:r>
          </a:p>
          <a:p>
            <a:r>
              <a:rPr lang="cs-CZ" dirty="0"/>
              <a:t>         Takto stanovená hodinová sazba se </a:t>
            </a:r>
            <a:r>
              <a:rPr lang="cs-CZ" dirty="0" smtClean="0"/>
              <a:t>vynásobí </a:t>
            </a:r>
            <a:r>
              <a:rPr lang="cs-CZ" dirty="0"/>
              <a:t>počtem </a:t>
            </a:r>
            <a:r>
              <a:rPr lang="cs-CZ" dirty="0" smtClean="0"/>
              <a:t>odpracovaných </a:t>
            </a:r>
            <a:r>
              <a:rPr lang="cs-CZ" dirty="0"/>
              <a:t>hodin </a:t>
            </a:r>
          </a:p>
          <a:p>
            <a:r>
              <a:rPr lang="cs-CZ" dirty="0"/>
              <a:t>c</a:t>
            </a:r>
            <a:r>
              <a:rPr lang="cs-CZ" dirty="0" smtClean="0"/>
              <a:t>) </a:t>
            </a:r>
            <a:r>
              <a:rPr lang="cs-CZ" dirty="0"/>
              <a:t>na hodinovém základě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Staff</a:t>
            </a:r>
            <a:r>
              <a:rPr lang="cs-CZ" sz="2400" dirty="0" smtClean="0"/>
              <a:t> </a:t>
            </a:r>
            <a:r>
              <a:rPr lang="cs-CZ" sz="2400" dirty="0" err="1" smtClean="0"/>
              <a:t>costs</a:t>
            </a:r>
            <a:r>
              <a:rPr lang="cs-CZ" sz="2400" dirty="0" smtClean="0"/>
              <a:t> – mzdové výdaje skutečně vynaložené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prvním nárokování a při změně: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pracovní smlouvy / DPP / DPČ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platový výměr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pracovní </a:t>
            </a:r>
            <a:r>
              <a:rPr lang="cs-CZ" dirty="0" smtClean="0"/>
              <a:t>náplň – přidělení na projekt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doklady odpovídající zvolenému modelu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/>
              <a:t>Vždy: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 </a:t>
            </a:r>
            <a:r>
              <a:rPr lang="cs-CZ" dirty="0"/>
              <a:t>případě modelu </a:t>
            </a:r>
            <a:r>
              <a:rPr lang="cs-CZ" dirty="0" smtClean="0"/>
              <a:t>b) </a:t>
            </a:r>
            <a:r>
              <a:rPr lang="cs-CZ" dirty="0"/>
              <a:t>a </a:t>
            </a:r>
            <a:r>
              <a:rPr lang="cs-CZ" dirty="0" smtClean="0"/>
              <a:t>c) </a:t>
            </a:r>
            <a:r>
              <a:rPr lang="cs-CZ" dirty="0" err="1" smtClean="0"/>
              <a:t>timesheet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výplatní </a:t>
            </a:r>
            <a:r>
              <a:rPr lang="cs-CZ" dirty="0" smtClean="0"/>
              <a:t>lístek nebo jiný dokument se stejnou vypovídací schopností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doklad o výplatě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sestava Rekapitulace mezd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Dokumenty ke mzdovým výdajům předkládané ke kontrole: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výplatu mezd: výpis z účtu nebo výdajový pokladní doklad.</a:t>
            </a:r>
          </a:p>
          <a:p>
            <a:r>
              <a:rPr lang="cs-CZ" dirty="0"/>
              <a:t>		               výjimka: v případě organizační složky státu, územně správního</a:t>
            </a:r>
          </a:p>
          <a:p>
            <a:r>
              <a:rPr lang="cs-CZ" dirty="0"/>
              <a:t>                                  celku a jejich příspěvkové organizace lze doložit</a:t>
            </a:r>
          </a:p>
          <a:p>
            <a:r>
              <a:rPr lang="cs-CZ" dirty="0"/>
              <a:t>                                  čestným prohlášením</a:t>
            </a:r>
          </a:p>
          <a:p>
            <a:r>
              <a:rPr lang="cs-CZ" dirty="0"/>
              <a:t>			       v případě výplaty mezd z účtu organizace jednou částkou:</a:t>
            </a:r>
          </a:p>
          <a:p>
            <a:r>
              <a:rPr lang="cs-CZ" dirty="0"/>
              <a:t>			       čestné prohlášení každého zaměstnance + výpis z účtu 					       prokazující úhradu souhrnné částky výdajů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mzdu obvyklou: mzdové tabulky nebo tarify; platový výměr pracovníka na stejné pracovní pozici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odměny: vnitřní předpis , který stanoví pravidla pro vyplácení odměn.  Pravidla pro odměny musí být zavedena minimálně 6 měsíců před předložením projektové žádosti.  Odměna musí být potenciálně přístupná pro všechny zaměstnance. </a:t>
            </a:r>
          </a:p>
          <a:p>
            <a:r>
              <a:rPr lang="cs-CZ" b="1" dirty="0">
                <a:solidFill>
                  <a:srgbClr val="FF0000"/>
                </a:solidFill>
              </a:rPr>
              <a:t>Centrum pro regionální rozvoj České republiky je na základě registrace u MV oprávněno nakládat i s citlivými informacemi a zaručuje jejich bezpečnost.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dokládat ….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1310</TotalTime>
  <Words>1072</Words>
  <Application>Microsoft Office PowerPoint</Application>
  <PresentationFormat>Předvádění na obrazovce (4:3)</PresentationFormat>
  <Paragraphs>199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sablona_centrum_2016</vt:lpstr>
      <vt:lpstr> Seminář „Kontrola výdajů“ v rámci programu Interreg Danube</vt:lpstr>
      <vt:lpstr>Způsobilost výdajů</vt:lpstr>
      <vt:lpstr>Časová způsobilost výdajů</vt:lpstr>
      <vt:lpstr>Rozpočtové kapitoly (budget lines)</vt:lpstr>
      <vt:lpstr>Způsobilost výdajů – náležitosti dokumentů s výjimkou u paušálních výdajů</vt:lpstr>
      <vt:lpstr>Staff costs – mzdové výdaje</vt:lpstr>
      <vt:lpstr>Staff costs – mzdové výdaje skutečně vynaložené</vt:lpstr>
      <vt:lpstr>Dokumenty ke mzdovým výdajům předkládané ke kontrole:</vt:lpstr>
      <vt:lpstr>Jak dokládat ….</vt:lpstr>
      <vt:lpstr>Administrativní a režijní výdaje</vt:lpstr>
      <vt:lpstr>Cestovní výdaje</vt:lpstr>
      <vt:lpstr>Cestovní výdaje</vt:lpstr>
      <vt:lpstr>Jak dokládat …</vt:lpstr>
      <vt:lpstr>Externí služby</vt:lpstr>
      <vt:lpstr>Vybavení</vt:lpstr>
      <vt:lpstr>Infrastructure and works – infrastruktura a práce</vt:lpstr>
      <vt:lpstr>Výdaje asociovaných strategických partnerů</vt:lpstr>
      <vt:lpstr>Další pravidla …</vt:lpstr>
      <vt:lpstr>Změny rozpočtu</vt:lpstr>
      <vt:lpstr>PROSÍM O VAŠE DOTAZY</vt:lpstr>
      <vt:lpstr>Děkuji za pozornost   Ing. Helena Jelínková Centrum pro regionální rozvoj České republiky oddělení pro NUTS II Severovýchod  Švendova 1282, 500 03 Hradec Králové Telefon: 499 420 622 E-mail: helena.jelinkova@crr.cz  www.crr.cz  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Jelínková Helena</cp:lastModifiedBy>
  <cp:revision>123</cp:revision>
  <dcterms:created xsi:type="dcterms:W3CDTF">2016-05-13T07:19:23Z</dcterms:created>
  <dcterms:modified xsi:type="dcterms:W3CDTF">2017-05-03T10:29:48Z</dcterms:modified>
</cp:coreProperties>
</file>