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21"/>
  </p:notesMasterIdLst>
  <p:handoutMasterIdLst>
    <p:handoutMasterId r:id="rId22"/>
  </p:handoutMasterIdLst>
  <p:sldIdLst>
    <p:sldId id="846" r:id="rId2"/>
    <p:sldId id="843" r:id="rId3"/>
    <p:sldId id="844" r:id="rId4"/>
    <p:sldId id="842" r:id="rId5"/>
    <p:sldId id="834" r:id="rId6"/>
    <p:sldId id="754" r:id="rId7"/>
    <p:sldId id="840" r:id="rId8"/>
    <p:sldId id="839" r:id="rId9"/>
    <p:sldId id="831" r:id="rId10"/>
    <p:sldId id="835" r:id="rId11"/>
    <p:sldId id="836" r:id="rId12"/>
    <p:sldId id="837" r:id="rId13"/>
    <p:sldId id="830" r:id="rId14"/>
    <p:sldId id="790" r:id="rId15"/>
    <p:sldId id="811" r:id="rId16"/>
    <p:sldId id="832" r:id="rId17"/>
    <p:sldId id="833" r:id="rId18"/>
    <p:sldId id="849" r:id="rId19"/>
    <p:sldId id="847" r:id="rId20"/>
  </p:sldIdLst>
  <p:sldSz cx="9144000" cy="6858000" type="screen4x3"/>
  <p:notesSz cx="666273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" pitchFamily="1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" pitchFamily="1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" pitchFamily="1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" pitchFamily="1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6E"/>
    <a:srgbClr val="00FF00"/>
    <a:srgbClr val="009900"/>
    <a:srgbClr val="006600"/>
    <a:srgbClr val="003300"/>
    <a:srgbClr val="99FF99"/>
    <a:srgbClr val="F29400"/>
    <a:srgbClr val="FFDC00"/>
    <a:srgbClr val="006AB2"/>
    <a:srgbClr val="E6B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16" autoAdjust="0"/>
    <p:restoredTop sz="83030" autoAdjust="0"/>
  </p:normalViewPr>
  <p:slideViewPr>
    <p:cSldViewPr>
      <p:cViewPr>
        <p:scale>
          <a:sx n="113" d="100"/>
          <a:sy n="113" d="100"/>
        </p:scale>
        <p:origin x="-1662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20"/>
    </p:cViewPr>
  </p:sorterViewPr>
  <p:notesViewPr>
    <p:cSldViewPr>
      <p:cViewPr>
        <p:scale>
          <a:sx n="100" d="100"/>
          <a:sy n="100" d="100"/>
        </p:scale>
        <p:origin x="-2766" y="60"/>
      </p:cViewPr>
      <p:guideLst>
        <p:guide orient="horz" pos="3127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erver\IVC\06%20Information%20Points%20-%20IPs\5%20West\Statistics\2011-11-07%20Statistics%20-%20themes%20%201-2-4%20calls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erver\IVC\06%20Information%20Points%20-%20IPs\5%20West\Statistics\2011-11-07%20Statistics%20-%20themes%20%201-2-4%20calls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erver\IVC\05%20Communication\09%20Statistics\Project%20-%20Country%20speficific%20info\ProjectPartners%20-%20Summary%20Table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ppetra\Downloads\ProjectPartners.xls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ppetra\Downloads\ProjectPartner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1058695926441317E-2"/>
          <c:y val="5.9121386412655824E-2"/>
          <c:w val="0.56635209082230031"/>
          <c:h val="0.8546903106271366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99CC"/>
              </a:solidFill>
            </c:spPr>
          </c:dPt>
          <c:dPt>
            <c:idx val="1"/>
            <c:bubble3D val="0"/>
            <c:spPr>
              <a:solidFill>
                <a:srgbClr val="0070C0"/>
              </a:solidFill>
            </c:spPr>
          </c:dPt>
          <c:dPt>
            <c:idx val="2"/>
            <c:bubble3D val="0"/>
            <c:spPr>
              <a:solidFill>
                <a:srgbClr val="00285D">
                  <a:lumMod val="25000"/>
                  <a:lumOff val="75000"/>
                </a:srgbClr>
              </a:solidFill>
            </c:spPr>
          </c:dPt>
          <c:dPt>
            <c:idx val="3"/>
            <c:bubble3D val="0"/>
            <c:spPr>
              <a:solidFill>
                <a:srgbClr val="6699FF"/>
              </a:solidFill>
            </c:spPr>
          </c:dPt>
          <c:dLbls>
            <c:dLbl>
              <c:idx val="0"/>
              <c:layout>
                <c:manualLayout>
                  <c:x val="-0.15555555555555556"/>
                  <c:y val="0.12500000000000006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3</a:t>
                    </a:r>
                    <a:r>
                      <a:rPr lang="en-US" b="1" dirty="0"/>
                      <a:t>7</a:t>
                    </a:r>
                    <a:r>
                      <a:rPr lang="en-US" dirty="0" smtClean="0"/>
                      <a:t> (31%)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000000000000216E-2"/>
                  <c:y val="-0.19444444444445108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4</a:t>
                    </a:r>
                    <a:r>
                      <a:rPr lang="en-US" b="1" dirty="0"/>
                      <a:t>4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(</a:t>
                    </a:r>
                    <a:r>
                      <a:rPr lang="en-US" dirty="0" smtClean="0"/>
                      <a:t>36%)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2777777777777777"/>
                  <c:y val="2.7777777777779039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2</a:t>
                    </a:r>
                    <a:r>
                      <a:rPr lang="en-US"/>
                      <a:t>0 (17%)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"/>
                  <c:y val="0.18055555555555555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</a:t>
                    </a:r>
                    <a:r>
                      <a:rPr lang="en-US" b="1" dirty="0"/>
                      <a:t>8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(16%)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GB" sz="1100" b="1"/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Sheet1!$C$3:$C$6</c:f>
              <c:strCache>
                <c:ptCount val="4"/>
                <c:pt idx="0">
                  <c:v>Innovation, research and technology development </c:v>
                </c:pt>
                <c:pt idx="1">
                  <c:v>Entrepreneurship and SMEs</c:v>
                </c:pt>
                <c:pt idx="2">
                  <c:v>Information Society </c:v>
                </c:pt>
                <c:pt idx="3">
                  <c:v>Employment, human capital and education</c:v>
                </c:pt>
              </c:strCache>
            </c:strRef>
          </c:cat>
          <c:val>
            <c:numRef>
              <c:f>Sheet1!$H$3:$H$6</c:f>
              <c:numCache>
                <c:formatCode>General</c:formatCode>
                <c:ptCount val="4"/>
                <c:pt idx="0">
                  <c:v>37</c:v>
                </c:pt>
                <c:pt idx="1">
                  <c:v>44</c:v>
                </c:pt>
                <c:pt idx="2">
                  <c:v>20</c:v>
                </c:pt>
                <c:pt idx="3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592803718607537"/>
          <c:y val="5.1678597105435903E-2"/>
          <c:w val="0.3892604211584777"/>
          <c:h val="0.91017644166967415"/>
        </c:manualLayout>
      </c:layout>
      <c:overlay val="0"/>
      <c:txPr>
        <a:bodyPr/>
        <a:lstStyle/>
        <a:p>
          <a:pPr>
            <a:defRPr lang="en-GB" sz="1100"/>
          </a:pPr>
          <a:endParaRPr lang="cs-CZ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6111111111111108E-2"/>
          <c:y val="5.7870370370370371E-2"/>
          <c:w val="0.51666666666666672"/>
          <c:h val="0.8611111111111111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8000"/>
              </a:solidFill>
            </c:spPr>
          </c:dPt>
          <c:dPt>
            <c:idx val="1"/>
            <c:bubble3D val="0"/>
            <c:spPr>
              <a:solidFill>
                <a:srgbClr val="33CC33"/>
              </a:solidFill>
            </c:spPr>
          </c:dPt>
          <c:dPt>
            <c:idx val="2"/>
            <c:bubble3D val="0"/>
            <c:spPr>
              <a:solidFill>
                <a:srgbClr val="00946C"/>
              </a:solidFill>
            </c:spPr>
          </c:dPt>
          <c:dPt>
            <c:idx val="3"/>
            <c:bubble3D val="0"/>
            <c:spPr>
              <a:solidFill>
                <a:srgbClr val="00B050"/>
              </a:solidFill>
            </c:spPr>
          </c:dPt>
          <c:dPt>
            <c:idx val="4"/>
            <c:bubble3D val="0"/>
            <c:spPr>
              <a:solidFill>
                <a:srgbClr val="92D050"/>
              </a:solidFill>
            </c:spPr>
          </c:dPt>
          <c:dPt>
            <c:idx val="5"/>
            <c:bubble3D val="0"/>
            <c:spPr>
              <a:solidFill>
                <a:srgbClr val="99CC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1</a:t>
                    </a:r>
                    <a:r>
                      <a:rPr lang="en-US"/>
                      <a:t>6 (19%)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9</a:t>
                    </a:r>
                    <a:r>
                      <a:rPr lang="en-US"/>
                      <a:t>  (11%)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/>
                      <a:t>5</a:t>
                    </a:r>
                    <a:r>
                      <a:rPr lang="en-US"/>
                      <a:t> (6%)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/>
                      <a:t>7</a:t>
                    </a:r>
                    <a:r>
                      <a:rPr lang="en-US"/>
                      <a:t> (8%)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3</a:t>
                    </a:r>
                    <a:r>
                      <a:rPr lang="en-US" b="1" dirty="0"/>
                      <a:t>8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(44%)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1"/>
                      <a:t>1</a:t>
                    </a:r>
                    <a:r>
                      <a:rPr lang="en-US"/>
                      <a:t>0 (12%)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GB" sz="1100" b="1"/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Sheet1!$C$7:$C$12</c:f>
              <c:strCache>
                <c:ptCount val="6"/>
                <c:pt idx="0">
                  <c:v>Natural and technological risks </c:v>
                </c:pt>
                <c:pt idx="1">
                  <c:v>Water management </c:v>
                </c:pt>
                <c:pt idx="2">
                  <c:v>Waste management</c:v>
                </c:pt>
                <c:pt idx="3">
                  <c:v>Biodiversity and preservation of natural heritage</c:v>
                </c:pt>
                <c:pt idx="4">
                  <c:v>Energy and sustainable transport </c:v>
                </c:pt>
                <c:pt idx="5">
                  <c:v>Cultural heritage and landscape</c:v>
                </c:pt>
              </c:strCache>
            </c:strRef>
          </c:cat>
          <c:val>
            <c:numRef>
              <c:f>Sheet1!$H$7:$H$12</c:f>
              <c:numCache>
                <c:formatCode>General</c:formatCode>
                <c:ptCount val="6"/>
                <c:pt idx="0">
                  <c:v>16</c:v>
                </c:pt>
                <c:pt idx="1">
                  <c:v>9</c:v>
                </c:pt>
                <c:pt idx="2">
                  <c:v>5</c:v>
                </c:pt>
                <c:pt idx="3">
                  <c:v>7</c:v>
                </c:pt>
                <c:pt idx="4">
                  <c:v>37</c:v>
                </c:pt>
                <c:pt idx="5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Sheet1!$C$7:$C$12</c:f>
              <c:strCache>
                <c:ptCount val="1"/>
                <c:pt idx="0">
                  <c:v>Natural and technological risks  Water management  Waste management Biodiversity and preservation of natural heritage Energy and sustainable transport  Cultural heritage and landscape</c:v>
                </c:pt>
              </c:strCache>
            </c:strRef>
          </c:tx>
          <c:cat>
            <c:strRef>
              <c:f>Sheet1!$C$7:$C$12</c:f>
              <c:strCache>
                <c:ptCount val="6"/>
                <c:pt idx="0">
                  <c:v>Natural and technological risks </c:v>
                </c:pt>
                <c:pt idx="1">
                  <c:v>Water management </c:v>
                </c:pt>
                <c:pt idx="2">
                  <c:v>Waste management</c:v>
                </c:pt>
                <c:pt idx="3">
                  <c:v>Biodiversity and preservation of natural heritage</c:v>
                </c:pt>
                <c:pt idx="4">
                  <c:v>Energy and sustainable transport </c:v>
                </c:pt>
                <c:pt idx="5">
                  <c:v>Cultural heritage and landscape</c:v>
                </c:pt>
              </c:strCache>
            </c: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56388888888888888"/>
          <c:y val="2.7777777777777776E-2"/>
          <c:w val="0.41944444444444445"/>
          <c:h val="0.96756926217556138"/>
        </c:manualLayout>
      </c:layout>
      <c:overlay val="0"/>
      <c:txPr>
        <a:bodyPr/>
        <a:lstStyle/>
        <a:p>
          <a:pPr>
            <a:defRPr lang="en-GB" sz="1100"/>
          </a:pPr>
          <a:endParaRPr lang="cs-CZ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r>
              <a:rPr lang="en-US" sz="1400" b="0" dirty="0" smtClean="0"/>
              <a:t>CZ </a:t>
            </a:r>
            <a:r>
              <a:rPr lang="cs-CZ" sz="1400" b="0" dirty="0" smtClean="0"/>
              <a:t>žadatelé</a:t>
            </a:r>
            <a:r>
              <a:rPr lang="cs-CZ" sz="1400" b="0" baseline="0" dirty="0" smtClean="0"/>
              <a:t> podle výzev</a:t>
            </a:r>
            <a:endParaRPr lang="en-US" sz="1400" b="0" dirty="0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2.2309044678107126E-2"/>
          <c:y val="0.12856970490329278"/>
          <c:w val="0.91820016951360717"/>
          <c:h val="0.710263015229198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'Summary Table'!$A$9</c:f>
              <c:strCache>
                <c:ptCount val="1"/>
                <c:pt idx="0">
                  <c:v>Czech Republic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E2003B"/>
              </a:solidFill>
              <a:ln w="25400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FFDC00"/>
              </a:solidFill>
              <a:ln w="25400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00946C"/>
              </a:solidFill>
              <a:ln w="25400">
                <a:noFill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3366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('Summary Table'!$J$2,'Summary Table'!$K$2,'Summary Table'!$L$2,'Summary Table'!$M$2)</c:f>
              <c:strCache>
                <c:ptCount val="4"/>
                <c:pt idx="0">
                  <c:v>1st Call</c:v>
                </c:pt>
                <c:pt idx="1">
                  <c:v>2nd Call</c:v>
                </c:pt>
                <c:pt idx="2">
                  <c:v>3rd Call</c:v>
                </c:pt>
                <c:pt idx="3">
                  <c:v>4th Call</c:v>
                </c:pt>
              </c:strCache>
            </c:strRef>
          </c:cat>
          <c:val>
            <c:numRef>
              <c:f>('Summary Table'!$J$9,'Summary Table'!$K$9,'Summary Table'!$L$9,'Summary Table'!$M$9)</c:f>
              <c:numCache>
                <c:formatCode>General</c:formatCode>
                <c:ptCount val="4"/>
                <c:pt idx="0">
                  <c:v>83</c:v>
                </c:pt>
                <c:pt idx="1">
                  <c:v>70</c:v>
                </c:pt>
                <c:pt idx="2">
                  <c:v>11</c:v>
                </c:pt>
                <c:pt idx="3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934144"/>
        <c:axId val="140952320"/>
      </c:barChart>
      <c:catAx>
        <c:axId val="14093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40952320"/>
        <c:crosses val="autoZero"/>
        <c:auto val="1"/>
        <c:lblAlgn val="ctr"/>
        <c:lblOffset val="100"/>
        <c:noMultiLvlLbl val="0"/>
      </c:catAx>
      <c:valAx>
        <c:axId val="1409523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09341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316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b="1" dirty="0" err="1" smtClean="0"/>
              <a:t>Priorit</a:t>
            </a:r>
            <a:r>
              <a:rPr lang="cs-CZ" b="1" dirty="0" smtClean="0"/>
              <a:t>a</a:t>
            </a:r>
            <a:r>
              <a:rPr lang="en-GB" b="1" dirty="0" smtClean="0"/>
              <a:t> </a:t>
            </a:r>
            <a:r>
              <a:rPr lang="en-GB" b="1" dirty="0"/>
              <a:t>1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1752405949256345E-2"/>
          <c:y val="0.10199620880723242"/>
          <c:w val="0.51677121609798782"/>
          <c:h val="0.8612853601633131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rgbClr val="00316E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Sheet1!$E$18:$E$21</c:f>
              <c:strCache>
                <c:ptCount val="4"/>
                <c:pt idx="0">
                  <c:v>Employment, human capital and education</c:v>
                </c:pt>
                <c:pt idx="1">
                  <c:v>Entrepreneurship and SMEs</c:v>
                </c:pt>
                <c:pt idx="2">
                  <c:v>Innovation, research and technology development</c:v>
                </c:pt>
                <c:pt idx="3">
                  <c:v>the Information Society</c:v>
                </c:pt>
              </c:strCache>
            </c:strRef>
          </c:cat>
          <c:val>
            <c:numRef>
              <c:f>Sheet1!$F$18:$F$21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8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027602799650047"/>
          <c:y val="0.2627402303878682"/>
          <c:w val="0.40305730533683287"/>
          <c:h val="0.62776027996500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316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316E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rgbClr val="00316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400" b="1" dirty="0" err="1" smtClean="0"/>
              <a:t>Priorit</a:t>
            </a:r>
            <a:r>
              <a:rPr lang="cs-CZ" sz="1400" b="1" dirty="0" smtClean="0"/>
              <a:t>a</a:t>
            </a:r>
            <a:r>
              <a:rPr lang="en-GB" sz="1400" b="1" dirty="0" smtClean="0"/>
              <a:t> </a:t>
            </a:r>
            <a:r>
              <a:rPr lang="en-GB" sz="1400" b="1" dirty="0"/>
              <a:t>2</a:t>
            </a:r>
          </a:p>
        </c:rich>
      </c:tx>
      <c:layout>
        <c:manualLayout>
          <c:xMode val="edge"/>
          <c:yMode val="edge"/>
          <c:x val="0.46931933508311463"/>
          <c:y val="2.777777777777777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818066491688539E-2"/>
          <c:y val="5.5972222222222236E-2"/>
          <c:w val="0.53586111111111112"/>
          <c:h val="0.8931018518518518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33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66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99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00FF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rgbClr val="00316E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rgbClr val="00316E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Sheet1!$A$1:$A$5</c:f>
              <c:strCache>
                <c:ptCount val="5"/>
                <c:pt idx="0">
                  <c:v>Biodiversity and preservation of natural heritage (including air quality)</c:v>
                </c:pt>
                <c:pt idx="1">
                  <c:v>Cultural heritage and landscape</c:v>
                </c:pt>
                <c:pt idx="2">
                  <c:v>Energy and sustainable transport</c:v>
                </c:pt>
                <c:pt idx="3">
                  <c:v>Natural and technological risks (including climate change)</c:v>
                </c:pt>
                <c:pt idx="4">
                  <c:v>Water management</c:v>
                </c:pt>
              </c:strCache>
            </c:strRef>
          </c:cat>
          <c:val>
            <c:numRef>
              <c:f>Sheet1!$B$1:$B$5</c:f>
              <c:numCache>
                <c:formatCode>General</c:formatCode>
                <c:ptCount val="5"/>
                <c:pt idx="0">
                  <c:v>4</c:v>
                </c:pt>
                <c:pt idx="1">
                  <c:v>1</c:v>
                </c:pt>
                <c:pt idx="2">
                  <c:v>10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132475890785216"/>
          <c:y val="0.13190507436570428"/>
          <c:w val="0.42200847010739023"/>
          <c:h val="0.864916520851560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316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00316E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6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2" tIns="46066" rIns="92132" bIns="46066" numCol="1" anchor="t" anchorCtr="0" compatLnSpc="1">
            <a:prstTxWarp prst="textNoShape">
              <a:avLst/>
            </a:prstTxWarp>
          </a:bodyPr>
          <a:lstStyle>
            <a:lvl1pPr defTabSz="920626" eaLnBrk="0" hangingPunct="0">
              <a:spcBef>
                <a:spcPct val="0"/>
              </a:spcBef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6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2" tIns="46066" rIns="92132" bIns="46066" numCol="1" anchor="t" anchorCtr="0" compatLnSpc="1">
            <a:prstTxWarp prst="textNoShape">
              <a:avLst/>
            </a:prstTxWarp>
          </a:bodyPr>
          <a:lstStyle>
            <a:lvl1pPr algn="r" defTabSz="920626" eaLnBrk="0" hangingPunct="0">
              <a:spcBef>
                <a:spcPct val="0"/>
              </a:spcBef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60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2" tIns="46066" rIns="92132" bIns="46066" numCol="1" anchor="b" anchorCtr="0" compatLnSpc="1">
            <a:prstTxWarp prst="textNoShape">
              <a:avLst/>
            </a:prstTxWarp>
          </a:bodyPr>
          <a:lstStyle>
            <a:lvl1pPr defTabSz="920626" eaLnBrk="0" hangingPunct="0">
              <a:spcBef>
                <a:spcPct val="0"/>
              </a:spcBef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428163"/>
            <a:ext cx="28860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2" tIns="46066" rIns="92132" bIns="46066" numCol="1" anchor="b" anchorCtr="0" compatLnSpc="1">
            <a:prstTxWarp prst="textNoShape">
              <a:avLst/>
            </a:prstTxWarp>
          </a:bodyPr>
          <a:lstStyle>
            <a:lvl1pPr algn="r" defTabSz="920626" eaLnBrk="0" hangingPunct="0">
              <a:spcBef>
                <a:spcPct val="0"/>
              </a:spcBef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30AE8D65-B65F-4FF8-BA85-E0EA125E8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25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6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2" tIns="46066" rIns="92132" bIns="46066" numCol="1" anchor="t" anchorCtr="0" compatLnSpc="1">
            <a:prstTxWarp prst="textNoShape">
              <a:avLst/>
            </a:prstTxWarp>
          </a:bodyPr>
          <a:lstStyle>
            <a:lvl1pPr defTabSz="920626" eaLnBrk="0" hangingPunct="0">
              <a:spcBef>
                <a:spcPct val="0"/>
              </a:spcBef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5" y="0"/>
            <a:ext cx="2886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2" tIns="46066" rIns="92132" bIns="46066" numCol="1" anchor="t" anchorCtr="0" compatLnSpc="1">
            <a:prstTxWarp prst="textNoShape">
              <a:avLst/>
            </a:prstTxWarp>
          </a:bodyPr>
          <a:lstStyle>
            <a:lvl1pPr algn="r" defTabSz="920626" eaLnBrk="0" hangingPunct="0">
              <a:spcBef>
                <a:spcPct val="0"/>
              </a:spcBef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0900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29238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2" tIns="46066" rIns="92132" bIns="460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60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2" tIns="46066" rIns="92132" bIns="46066" numCol="1" anchor="b" anchorCtr="0" compatLnSpc="1">
            <a:prstTxWarp prst="textNoShape">
              <a:avLst/>
            </a:prstTxWarp>
          </a:bodyPr>
          <a:lstStyle>
            <a:lvl1pPr defTabSz="920626" eaLnBrk="0" hangingPunct="0">
              <a:spcBef>
                <a:spcPct val="0"/>
              </a:spcBef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5" y="9428163"/>
            <a:ext cx="28860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2" tIns="46066" rIns="92132" bIns="46066" numCol="1" anchor="b" anchorCtr="0" compatLnSpc="1">
            <a:prstTxWarp prst="textNoShape">
              <a:avLst/>
            </a:prstTxWarp>
          </a:bodyPr>
          <a:lstStyle>
            <a:lvl1pPr algn="r" defTabSz="920626" eaLnBrk="0" hangingPunct="0">
              <a:spcBef>
                <a:spcPct val="0"/>
              </a:spcBef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63C2A30C-72F5-4E38-A311-5F3AF32C6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585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710D63-37BE-4721-A7B4-F3ED708ED4AA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t-EE" dirty="0" smtClean="0">
              <a:latin typeface="Time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412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LOCARE: </a:t>
            </a:r>
            <a:r>
              <a:rPr lang="fr-FR" dirty="0" err="1" smtClean="0"/>
              <a:t>Priority</a:t>
            </a:r>
            <a:r>
              <a:rPr lang="fr-FR" baseline="0" dirty="0" smtClean="0"/>
              <a:t> 2, </a:t>
            </a:r>
            <a:r>
              <a:rPr lang="fr-FR" baseline="0" dirty="0" err="1" smtClean="0"/>
              <a:t>Energy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Sustainable</a:t>
            </a:r>
            <a:r>
              <a:rPr lang="fr-FR" baseline="0" dirty="0" smtClean="0"/>
              <a:t> transport</a:t>
            </a:r>
          </a:p>
          <a:p>
            <a:r>
              <a:rPr lang="fr-FR" baseline="0" dirty="0" smtClean="0"/>
              <a:t>11 mini-programmes in total </a:t>
            </a:r>
            <a:r>
              <a:rPr lang="fr-FR" baseline="0" dirty="0" err="1" smtClean="0"/>
              <a:t>under</a:t>
            </a:r>
            <a:r>
              <a:rPr lang="fr-FR" baseline="0" dirty="0" smtClean="0"/>
              <a:t> IVC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D0C8AA-72B9-4786-8C60-4F267DFFF0C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46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A6DD35-2F85-48C4-B6A6-711A87ABE65B}" type="slidenum">
              <a:rPr lang="en-US" altLang="en-US" smtClean="0">
                <a:latin typeface="Times" panose="02020603050405020304" pitchFamily="18" charset="0"/>
              </a:rPr>
              <a:pPr>
                <a:spcBef>
                  <a:spcPct val="0"/>
                </a:spcBef>
              </a:pPr>
              <a:t>5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41989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491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b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Employment, human capital and education</a:t>
            </a:r>
          </a:p>
          <a:p>
            <a:pPr rtl="0" eaLnBrk="1" fontAlgn="b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5</a:t>
            </a:r>
          </a:p>
          <a:p>
            <a:pPr rtl="0" eaLnBrk="1" fontAlgn="b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Entrepreneurship and SMEs</a:t>
            </a:r>
          </a:p>
          <a:p>
            <a:pPr rtl="0" eaLnBrk="1" fontAlgn="b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5</a:t>
            </a:r>
          </a:p>
          <a:p>
            <a:pPr rtl="0" eaLnBrk="1" fontAlgn="b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Innovation, research and technology development</a:t>
            </a:r>
          </a:p>
          <a:p>
            <a:pPr rtl="0" eaLnBrk="1" fontAlgn="b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8</a:t>
            </a:r>
          </a:p>
          <a:p>
            <a:pPr rtl="0" eaLnBrk="1" fontAlgn="b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the Information Society</a:t>
            </a:r>
          </a:p>
          <a:p>
            <a:pPr rtl="0" eaLnBrk="1" fontAlgn="b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8</a:t>
            </a:r>
          </a:p>
          <a:p>
            <a:pPr rtl="0" eaLnBrk="1" fontAlgn="b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Biodiversity and preservation of natural heritage (including air quality)</a:t>
            </a:r>
          </a:p>
          <a:p>
            <a:pPr rtl="0" eaLnBrk="1" fontAlgn="b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4</a:t>
            </a:r>
          </a:p>
          <a:p>
            <a:pPr rtl="0" eaLnBrk="1" fontAlgn="b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Cultural heritage and landscape</a:t>
            </a:r>
          </a:p>
          <a:p>
            <a:pPr rtl="0" eaLnBrk="1" fontAlgn="b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1</a:t>
            </a:r>
          </a:p>
          <a:p>
            <a:pPr rtl="0" eaLnBrk="1" fontAlgn="b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Energy and sustainable transport</a:t>
            </a:r>
          </a:p>
          <a:p>
            <a:pPr rtl="0" eaLnBrk="1" fontAlgn="b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10</a:t>
            </a:r>
          </a:p>
          <a:p>
            <a:pPr rtl="0" eaLnBrk="1" fontAlgn="b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Natural and technological risks (including climate change)</a:t>
            </a:r>
          </a:p>
          <a:p>
            <a:pPr rtl="0" eaLnBrk="1" fontAlgn="b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1</a:t>
            </a:r>
          </a:p>
          <a:p>
            <a:pPr rtl="0" eaLnBrk="1" fontAlgn="b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Water management</a:t>
            </a:r>
          </a:p>
          <a:p>
            <a:pPr rtl="0" eaLnBrk="1" fontAlgn="b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1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C2A30C-72F5-4E38-A311-5F3AF32C617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68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D4A397-129F-4F9B-9C2C-AFC2F06E3A8A}" type="slidenum">
              <a:rPr lang="en-US" altLang="en-US" smtClean="0">
                <a:solidFill>
                  <a:srgbClr val="000000"/>
                </a:solidFill>
                <a:latin typeface="Times" panose="02020603050405020304" pitchFamily="18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 smtClean="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190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46F7A7-25DD-4ABA-B03C-67A8916D6623}" type="slidenum">
              <a:rPr lang="en-US" altLang="en-US" smtClean="0">
                <a:solidFill>
                  <a:srgbClr val="000000"/>
                </a:solidFill>
                <a:latin typeface="Times" panose="02020603050405020304" pitchFamily="18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 smtClean="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616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C2A30C-72F5-4E38-A311-5F3AF32C617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DD80:Users:csauvage:Documents:%20OPERA%20MEUS:DOSSIERS%20EN%20COURS:INTERREG%20IV%20C:EXE:PPT:medias:images:onglet_all_03.gif" TargetMode="External"/><Relationship Id="rId7" Type="http://schemas.openxmlformats.org/officeDocument/2006/relationships/image" Target="DD80:Users:csauvage:Documents:%20OPERA%20MEUS:DOSSIERS%20EN%20COURS:INTERREG%20IV%20C:EXE:PPT:medias:INTERREG_IVC_LOGO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DD80:Users:csauvage:Documents:%20OPERA%20MEUS:DOSSIERS%20EN%20COURS:INTERREG%20IV%20C:EXE:PPT:medias:images:onglet_all_01.gif" TargetMode="External"/><Relationship Id="rId4" Type="http://schemas.openxmlformats.org/officeDocument/2006/relationships/image" Target="../media/image6.png"/><Relationship Id="rId9" Type="http://schemas.openxmlformats.org/officeDocument/2006/relationships/image" Target="DD80:Users:csauvage:Documents:%20OPERA%20MEUS:DOSSIERS%20EN%20COURS:INTERREG%20IV%20C:EXE:PPT:medias:Flag_EU.png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DD80:Users:csauvage:Documents: OPERA MEUS:DOSSIERS EN COURS:INTERREG IV C:EXE:PPT:medias:images:onglet_all_03.gif"/>
          <p:cNvPicPr>
            <a:picLocks noChangeAspect="1" noChangeArrowheads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7" descr="DD80:Users:csauvage:Documents: OPERA MEUS:DOSSIERS EN COURS:INTERREG IV C:EXE:PPT:medias:images:onglet_all_01.gif"/>
          <p:cNvPicPr>
            <a:picLocks noChangeAspect="1" noChangeArrowheads="1"/>
          </p:cNvPicPr>
          <p:nvPr/>
        </p:nvPicPr>
        <p:blipFill>
          <a:blip r:embed="rId4" r:link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791200" y="1524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endParaRPr lang="en-GB">
              <a:cs typeface="+mn-cs"/>
            </a:endParaRPr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2133600" y="5257800"/>
            <a:ext cx="419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endParaRPr lang="en-GB">
              <a:cs typeface="+mn-cs"/>
            </a:endParaRPr>
          </a:p>
        </p:txBody>
      </p:sp>
      <p:sp>
        <p:nvSpPr>
          <p:cNvPr id="5990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09800" y="2705100"/>
            <a:ext cx="6553200" cy="457200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GB"/>
              <a:t>Cliquez et modifiez le titre</a:t>
            </a:r>
          </a:p>
        </p:txBody>
      </p:sp>
      <p:sp>
        <p:nvSpPr>
          <p:cNvPr id="5990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114800"/>
            <a:ext cx="7848600" cy="493713"/>
          </a:xfrm>
          <a:prstGeom prst="rect">
            <a:avLst/>
          </a:prstGeom>
        </p:spPr>
        <p:txBody>
          <a:bodyPr/>
          <a:lstStyle>
            <a:lvl1pPr marL="0" indent="0">
              <a:defRPr b="0"/>
            </a:lvl1pPr>
          </a:lstStyle>
          <a:p>
            <a:r>
              <a:rPr lang="en-GB"/>
              <a:t>Cliquez pour modifier le style des sous-titres du masque</a:t>
            </a:r>
          </a:p>
        </p:txBody>
      </p:sp>
      <p:pic>
        <p:nvPicPr>
          <p:cNvPr id="16" name="Picture 34" descr="DD80:Users:csauvage:Documents: OPERA MEUS:DOSSIERS EN COURS:INTERREG IV C:EXE:PPT:medias:INTERREG_IVC_LOGO.png"/>
          <p:cNvPicPr>
            <a:picLocks noChangeAspect="1" noChangeArrowheads="1"/>
          </p:cNvPicPr>
          <p:nvPr userDrawn="1"/>
        </p:nvPicPr>
        <p:blipFill>
          <a:blip r:embed="rId6" r:link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60" y="1017847"/>
            <a:ext cx="2577480" cy="89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38"/>
          <p:cNvGrpSpPr>
            <a:grpSpLocks/>
          </p:cNvGrpSpPr>
          <p:nvPr userDrawn="1"/>
        </p:nvGrpSpPr>
        <p:grpSpPr bwMode="auto">
          <a:xfrm>
            <a:off x="6659563" y="1268413"/>
            <a:ext cx="2349500" cy="847725"/>
            <a:chOff x="3167" y="872"/>
            <a:chExt cx="1480" cy="534"/>
          </a:xfrm>
        </p:grpSpPr>
        <p:pic>
          <p:nvPicPr>
            <p:cNvPr id="18" name="Picture 32" descr="DD80:Users:csauvage:Documents: OPERA MEUS:DOSSIERS EN COURS:INTERREG IV C:EXE:PPT:medias:Flag_EU.png"/>
            <p:cNvPicPr>
              <a:picLocks noChangeAspect="1" noChangeArrowheads="1"/>
            </p:cNvPicPr>
            <p:nvPr userDrawn="1"/>
          </p:nvPicPr>
          <p:blipFill>
            <a:blip r:embed="rId8" r:link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872"/>
              <a:ext cx="37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33"/>
            <p:cNvSpPr txBox="1">
              <a:spLocks noChangeArrowheads="1"/>
            </p:cNvSpPr>
            <p:nvPr userDrawn="1"/>
          </p:nvSpPr>
          <p:spPr bwMode="auto">
            <a:xfrm>
              <a:off x="3167" y="1156"/>
              <a:ext cx="1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0" hangingPunct="0">
                <a:defRPr/>
              </a:pPr>
              <a:r>
                <a:rPr lang="fr-FR" sz="1000">
                  <a:latin typeface="Arial" charset="0"/>
                  <a:cs typeface="+mn-cs"/>
                </a:rPr>
                <a:t>EUROPEAN REGIONAL</a:t>
              </a:r>
            </a:p>
            <a:p>
              <a:pPr eaLnBrk="0" hangingPunct="0">
                <a:defRPr/>
              </a:pPr>
              <a:r>
                <a:rPr lang="fr-FR" sz="1000">
                  <a:latin typeface="Arial" charset="0"/>
                  <a:cs typeface="+mn-cs"/>
                </a:rPr>
                <a:t>DEVELOPMENT FUND</a:t>
              </a:r>
              <a:endParaRPr lang="fr-FR" sz="1200"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13" name="Text Box 26"/>
          <p:cNvSpPr txBox="1">
            <a:spLocks noChangeArrowheads="1"/>
          </p:cNvSpPr>
          <p:nvPr userDrawn="1"/>
        </p:nvSpPr>
        <p:spPr bwMode="auto">
          <a:xfrm>
            <a:off x="3491880" y="6581193"/>
            <a:ext cx="4248150" cy="29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GB" sz="1100" i="1" dirty="0" err="1" smtClean="0">
                <a:latin typeface="Arial" charset="0"/>
                <a:cs typeface="+mn-cs"/>
              </a:rPr>
              <a:t>Interreg</a:t>
            </a:r>
            <a:r>
              <a:rPr lang="en-GB" sz="1100" i="1" dirty="0" smtClean="0">
                <a:latin typeface="Arial" charset="0"/>
                <a:cs typeface="+mn-cs"/>
              </a:rPr>
              <a:t> IVC/ </a:t>
            </a:r>
            <a:r>
              <a:rPr lang="en-GB" sz="1100" i="1" dirty="0" err="1" smtClean="0">
                <a:latin typeface="Arial" charset="0"/>
                <a:cs typeface="+mn-cs"/>
              </a:rPr>
              <a:t>Interreg</a:t>
            </a:r>
            <a:r>
              <a:rPr lang="en-GB" sz="1100" i="1" dirty="0" smtClean="0">
                <a:latin typeface="Arial" charset="0"/>
                <a:cs typeface="+mn-cs"/>
              </a:rPr>
              <a:t> Europe – 6</a:t>
            </a:r>
            <a:r>
              <a:rPr lang="en-GB" sz="1100" i="1" baseline="0" dirty="0" smtClean="0">
                <a:latin typeface="Arial" charset="0"/>
                <a:cs typeface="+mn-cs"/>
              </a:rPr>
              <a:t> May</a:t>
            </a:r>
            <a:r>
              <a:rPr lang="en-GB" sz="1100" i="1" dirty="0" smtClean="0">
                <a:latin typeface="Arial" charset="0"/>
                <a:cs typeface="+mn-cs"/>
              </a:rPr>
              <a:t> 2015, Prague</a:t>
            </a:r>
            <a:endParaRPr lang="en-GB" sz="1100" i="1" dirty="0">
              <a:latin typeface="Arial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70866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386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441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9815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919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592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DD80:Users:csauvage:Documents:%20OPERA%20MEUS:DOSSIERS%20EN%20COURS:INTERREG%20IV%20C:EXE:PPT:medias:images:onglet_all_03.gif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DD80:Users:csauvage:Documents:%20OPERA%20MEUS:DOSSIERS%20EN%20COURS:INTERREG%20IV%20C:EXE:PPT:medias:onglet_all_02.gif" TargetMode="External"/><Relationship Id="rId5" Type="http://schemas.openxmlformats.org/officeDocument/2006/relationships/slideLayout" Target="../slideLayouts/slideLayout5.xml"/><Relationship Id="rId15" Type="http://schemas.openxmlformats.org/officeDocument/2006/relationships/image" Target="DD80:Users:csauvage:Documents:%20OPERA%20MEUS:DOSSIERS%20EN%20COURS:INTERREG%20IV%20C:EXE:PPT:medias:Flag_EU.png" TargetMode="Externa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DD80:Users:csauvage:Documents: OPERA MEUS:DOSSIERS EN COURS:INTERREG IV C:EXE:PPT:medias:onglet_all_02.gif"/>
          <p:cNvPicPr>
            <a:picLocks noChangeAspect="1" noChangeArrowheads="1"/>
          </p:cNvPicPr>
          <p:nvPr/>
        </p:nvPicPr>
        <p:blipFill>
          <a:blip r:embed="rId10" r:link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0" descr="DD80:Users:csauvage:Documents: OPERA MEUS:DOSSIERS EN COURS:INTERREG IV C:EXE:PPT:medias:images:onglet_all_03.gif"/>
          <p:cNvPicPr>
            <a:picLocks noChangeAspect="1" noChangeArrowheads="1"/>
          </p:cNvPicPr>
          <p:nvPr/>
        </p:nvPicPr>
        <p:blipFill>
          <a:blip r:embed="rId12" r:link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0138"/>
            <a:ext cx="91440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8039" name="Text Box 23"/>
          <p:cNvSpPr txBox="1">
            <a:spLocks noChangeArrowheads="1"/>
          </p:cNvSpPr>
          <p:nvPr/>
        </p:nvSpPr>
        <p:spPr bwMode="auto">
          <a:xfrm>
            <a:off x="7938" y="6581775"/>
            <a:ext cx="45720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0018240B-67D2-4F22-8D93-C1FBEC784BB0}" type="slidenum">
              <a:rPr lang="en-GB" sz="1000">
                <a:solidFill>
                  <a:schemeClr val="tx2"/>
                </a:solidFill>
                <a:latin typeface="Arial" charset="0"/>
                <a:cs typeface="+mn-cs"/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GB" sz="900" b="1" dirty="0">
              <a:solidFill>
                <a:schemeClr val="accent2"/>
              </a:solidFill>
              <a:latin typeface="Arial" charset="0"/>
              <a:cs typeface="+mn-cs"/>
            </a:endParaRPr>
          </a:p>
        </p:txBody>
      </p:sp>
      <p:pic>
        <p:nvPicPr>
          <p:cNvPr id="1031" name="Picture 28" descr="DD80:Users:csauvage:Documents: OPERA MEUS:DOSSIERS EN COURS:INTERREG IV C:EXE:PPT:medias:Flag_EU.png"/>
          <p:cNvPicPr>
            <a:picLocks noChangeAspect="1" noChangeArrowheads="1"/>
          </p:cNvPicPr>
          <p:nvPr userDrawn="1"/>
        </p:nvPicPr>
        <p:blipFill>
          <a:blip r:embed="rId14" r:link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381750"/>
            <a:ext cx="582612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6"/>
          <p:cNvSpPr txBox="1">
            <a:spLocks noChangeArrowheads="1"/>
          </p:cNvSpPr>
          <p:nvPr userDrawn="1"/>
        </p:nvSpPr>
        <p:spPr bwMode="auto">
          <a:xfrm>
            <a:off x="3491880" y="6581193"/>
            <a:ext cx="4248150" cy="29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GB" sz="1100" i="1" dirty="0" err="1" smtClean="0">
                <a:latin typeface="Arial" charset="0"/>
                <a:cs typeface="+mn-cs"/>
              </a:rPr>
              <a:t>Interreg</a:t>
            </a:r>
            <a:r>
              <a:rPr lang="en-GB" sz="1100" i="1" dirty="0" smtClean="0">
                <a:latin typeface="Arial" charset="0"/>
                <a:cs typeface="+mn-cs"/>
              </a:rPr>
              <a:t> IVC/ </a:t>
            </a:r>
            <a:r>
              <a:rPr lang="en-GB" sz="1100" i="1" dirty="0" err="1" smtClean="0">
                <a:latin typeface="Arial" charset="0"/>
                <a:cs typeface="+mn-cs"/>
              </a:rPr>
              <a:t>Interreg</a:t>
            </a:r>
            <a:r>
              <a:rPr lang="en-GB" sz="1100" i="1" dirty="0" smtClean="0">
                <a:latin typeface="Arial" charset="0"/>
                <a:cs typeface="+mn-cs"/>
              </a:rPr>
              <a:t> Europe – 6</a:t>
            </a:r>
            <a:r>
              <a:rPr lang="en-GB" sz="1100" i="1" baseline="0" dirty="0" smtClean="0">
                <a:latin typeface="Arial" charset="0"/>
                <a:cs typeface="+mn-cs"/>
              </a:rPr>
              <a:t> May</a:t>
            </a:r>
            <a:r>
              <a:rPr lang="en-GB" sz="1100" i="1" dirty="0" smtClean="0">
                <a:latin typeface="Arial" charset="0"/>
                <a:cs typeface="+mn-cs"/>
              </a:rPr>
              <a:t> 2015, Prague</a:t>
            </a:r>
            <a:endParaRPr lang="en-GB" sz="1100" i="1" dirty="0"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6" r:id="rId1"/>
    <p:sldLayoutId id="2147485070" r:id="rId2"/>
    <p:sldLayoutId id="2147485071" r:id="rId3"/>
    <p:sldLayoutId id="2147485077" r:id="rId4"/>
    <p:sldLayoutId id="2147485385" r:id="rId5"/>
    <p:sldLayoutId id="2147485386" r:id="rId6"/>
    <p:sldLayoutId id="2147485387" r:id="rId7"/>
    <p:sldLayoutId id="2147485388" r:id="rId8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itchFamily="1" charset="2"/>
        <a:buBlip>
          <a:blip r:embed="rId16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SzPct val="50000"/>
        <a:buFont typeface="Webdings" pitchFamily="1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7"/>
        </a:buBlip>
        <a:defRPr i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SzPct val="60000"/>
        <a:buFont typeface="Wingdings" pitchFamily="1" charset="2"/>
        <a:buChar char="t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SzPct val="60000"/>
        <a:buFont typeface="Wingdings" pitchFamily="2" charset="2"/>
        <a:buChar char="t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SzPct val="60000"/>
        <a:buFont typeface="Wingdings" pitchFamily="2" charset="2"/>
        <a:buChar char="t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SzPct val="60000"/>
        <a:buFont typeface="Wingdings" pitchFamily="2" charset="2"/>
        <a:buChar char="t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SzPct val="60000"/>
        <a:buFont typeface="Wingdings" pitchFamily="2" charset="2"/>
        <a:buChar char="t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reg4c.eu/capitalisation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dotaceeu.cz/" TargetMode="External"/><Relationship Id="rId4" Type="http://schemas.openxmlformats.org/officeDocument/2006/relationships/hyperlink" Target="mailto:alice.stollova@mmr.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23528" y="2780928"/>
            <a:ext cx="8676456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4000" b="1" dirty="0" smtClean="0">
                <a:latin typeface="+mj-lt"/>
                <a:cs typeface="+mn-cs"/>
              </a:rPr>
              <a:t>I</a:t>
            </a:r>
            <a:r>
              <a:rPr lang="cs-CZ" sz="4000" b="1" dirty="0" smtClean="0">
                <a:latin typeface="+mj-lt"/>
                <a:cs typeface="+mn-cs"/>
              </a:rPr>
              <a:t>NTERREG </a:t>
            </a:r>
            <a:r>
              <a:rPr lang="cs-CZ" sz="4000" b="1" dirty="0" smtClean="0">
                <a:latin typeface="+mj-lt"/>
                <a:cs typeface="+mn-cs"/>
              </a:rPr>
              <a:t>IVC</a:t>
            </a:r>
          </a:p>
          <a:p>
            <a:pPr lvl="0" algn="ctr" eaLnBrk="0" hangingPunct="0">
              <a:spcBef>
                <a:spcPct val="50000"/>
              </a:spcBef>
              <a:defRPr/>
            </a:pPr>
            <a:r>
              <a:rPr lang="en-GB" sz="1400" dirty="0"/>
              <a:t>Od INTERREG IVC k INTERREG </a:t>
            </a:r>
            <a:r>
              <a:rPr lang="en-GB" sz="1400" dirty="0" smtClean="0"/>
              <a:t>EUROPE</a:t>
            </a:r>
            <a:endParaRPr lang="fr-FR" sz="2000" b="1" dirty="0" smtClean="0">
              <a:latin typeface="+mj-lt"/>
              <a:cs typeface="+mn-cs"/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cs-CZ" sz="2000" b="1" dirty="0" smtClean="0">
              <a:latin typeface="+mj-lt"/>
              <a:cs typeface="+mn-cs"/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cs-CZ" sz="2000" b="1" dirty="0">
              <a:latin typeface="+mj-lt"/>
              <a:cs typeface="+mn-cs"/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en-GB" sz="2000" b="1" dirty="0" smtClean="0">
              <a:latin typeface="+mj-lt"/>
              <a:cs typeface="+mn-cs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cs-CZ" sz="2000" b="1" dirty="0" smtClean="0">
                <a:latin typeface="+mj-lt"/>
                <a:cs typeface="+mn-cs"/>
              </a:rPr>
              <a:t>                                           Alice Štollová</a:t>
            </a:r>
            <a:r>
              <a:rPr lang="en-GB" sz="2000" dirty="0" smtClean="0">
                <a:solidFill>
                  <a:srgbClr val="00316E"/>
                </a:solidFill>
                <a:latin typeface="Arial" pitchFamily="34" charset="0"/>
              </a:rPr>
              <a:t>| </a:t>
            </a:r>
            <a:r>
              <a:rPr lang="cs-CZ" sz="2000" dirty="0" smtClean="0">
                <a:solidFill>
                  <a:srgbClr val="00316E"/>
                </a:solidFill>
                <a:latin typeface="Arial" pitchFamily="34" charset="0"/>
              </a:rPr>
              <a:t>Národní koordinátor programu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cs-CZ" sz="2000" i="1" dirty="0" smtClean="0">
                <a:latin typeface="+mj-lt"/>
                <a:cs typeface="+mn-cs"/>
              </a:rPr>
              <a:t>                                           Ministerstvo pro místní rozvoj</a:t>
            </a:r>
            <a:endParaRPr lang="en-GB" sz="2000" i="1" dirty="0">
              <a:solidFill>
                <a:srgbClr val="00316E"/>
              </a:solidFill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3848" y="4005064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cs-CZ" sz="1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rPr>
              <a:t>6.</a:t>
            </a:r>
            <a:r>
              <a:rPr lang="en-GB" sz="1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cs-CZ" sz="1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rPr>
              <a:t>května</a:t>
            </a:r>
            <a:r>
              <a:rPr lang="en-GB" sz="1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GB" sz="18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rPr>
              <a:t>2015</a:t>
            </a:r>
          </a:p>
        </p:txBody>
      </p:sp>
      <p:pic>
        <p:nvPicPr>
          <p:cNvPr id="4" name="Obrázek 3" descr="mmr_cr_rgb.e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232993"/>
            <a:ext cx="201612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520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323850" y="1628775"/>
            <a:ext cx="8893175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cs-CZ" altLang="en-US" sz="2200" b="1" dirty="0" smtClean="0">
                <a:solidFill>
                  <a:srgbClr val="00316E"/>
                </a:solidFill>
              </a:rPr>
              <a:t>Téma</a:t>
            </a:r>
            <a:r>
              <a:rPr kumimoji="1" lang="en-GB" altLang="en-US" sz="2200" b="1" dirty="0" smtClean="0">
                <a:solidFill>
                  <a:srgbClr val="00316E"/>
                </a:solidFill>
              </a:rPr>
              <a:t>: </a:t>
            </a:r>
            <a:r>
              <a:rPr kumimoji="1" lang="cs-CZ" altLang="en-US" sz="2200" b="1" dirty="0" smtClean="0">
                <a:solidFill>
                  <a:srgbClr val="00316E"/>
                </a:solidFill>
              </a:rPr>
              <a:t>Inovace, výzkum a technologický rozvoj</a:t>
            </a:r>
            <a:r>
              <a:rPr kumimoji="1" lang="en-GB" altLang="en-US" sz="2200" b="1" dirty="0">
                <a:solidFill>
                  <a:srgbClr val="00316E"/>
                </a:solidFill>
              </a:rPr>
              <a:t/>
            </a:r>
            <a:br>
              <a:rPr kumimoji="1" lang="en-GB" altLang="en-US" sz="2200" b="1" dirty="0">
                <a:solidFill>
                  <a:srgbClr val="00316E"/>
                </a:solidFill>
              </a:rPr>
            </a:br>
            <a:r>
              <a:rPr kumimoji="1" lang="en-GB" altLang="en-US" sz="2400" b="1" dirty="0">
                <a:solidFill>
                  <a:srgbClr val="00316E"/>
                </a:solidFill>
              </a:rPr>
              <a:t/>
            </a:r>
            <a:br>
              <a:rPr kumimoji="1" lang="en-GB" altLang="en-US" sz="2400" b="1" dirty="0">
                <a:solidFill>
                  <a:srgbClr val="00316E"/>
                </a:solidFill>
              </a:rPr>
            </a:br>
            <a:endParaRPr kumimoji="1" lang="en-GB" altLang="en-US" sz="2400" b="1" dirty="0">
              <a:solidFill>
                <a:srgbClr val="00316E"/>
              </a:solidFill>
            </a:endParaRPr>
          </a:p>
          <a:p>
            <a:pPr eaLnBrk="1" hangingPunct="1"/>
            <a:r>
              <a:rPr kumimoji="1" lang="en-GB" altLang="en-US" sz="2000" u="sng" dirty="0" err="1" smtClean="0">
                <a:solidFill>
                  <a:srgbClr val="00316E"/>
                </a:solidFill>
              </a:rPr>
              <a:t>Proje</a:t>
            </a:r>
            <a:r>
              <a:rPr kumimoji="1" lang="cs-CZ" altLang="en-US" sz="2000" u="sng" dirty="0" smtClean="0">
                <a:solidFill>
                  <a:srgbClr val="00316E"/>
                </a:solidFill>
              </a:rPr>
              <a:t>k</a:t>
            </a:r>
            <a:r>
              <a:rPr kumimoji="1" lang="en-GB" altLang="en-US" sz="2000" u="sng" dirty="0" smtClean="0">
                <a:solidFill>
                  <a:srgbClr val="00316E"/>
                </a:solidFill>
              </a:rPr>
              <a:t>t</a:t>
            </a:r>
            <a:r>
              <a:rPr kumimoji="1" lang="en-GB" altLang="en-US" sz="2000" u="sng" dirty="0">
                <a:solidFill>
                  <a:srgbClr val="00316E"/>
                </a:solidFill>
              </a:rPr>
              <a:t>: </a:t>
            </a:r>
            <a:endParaRPr kumimoji="1" lang="en-GB" altLang="en-US" sz="2000" dirty="0">
              <a:solidFill>
                <a:srgbClr val="00316E"/>
              </a:solidFill>
            </a:endParaRPr>
          </a:p>
          <a:p>
            <a:pPr eaLnBrk="1" hangingPunct="1"/>
            <a:endParaRPr kumimoji="1" lang="en-GB" altLang="en-US" sz="2800" u="sng" dirty="0">
              <a:solidFill>
                <a:srgbClr val="00316E"/>
              </a:solidFill>
            </a:endParaRPr>
          </a:p>
          <a:p>
            <a:pPr eaLnBrk="1" hangingPunct="1"/>
            <a:r>
              <a:rPr kumimoji="1" lang="cs-CZ" altLang="en-US" sz="2000" u="sng" dirty="0" smtClean="0">
                <a:solidFill>
                  <a:srgbClr val="00316E"/>
                </a:solidFill>
              </a:rPr>
              <a:t>Český partner:</a:t>
            </a:r>
            <a:r>
              <a:rPr kumimoji="1" lang="en-GB" altLang="en-US" sz="2000" dirty="0" smtClean="0">
                <a:solidFill>
                  <a:srgbClr val="00316E"/>
                </a:solidFill>
              </a:rPr>
              <a:t> </a:t>
            </a:r>
            <a:r>
              <a:rPr lang="fr-FR" altLang="en-US" sz="2000" dirty="0"/>
              <a:t>Ústí Region (CZ)</a:t>
            </a:r>
            <a:r>
              <a:rPr kumimoji="1" lang="en-GB" altLang="en-US" sz="2000" dirty="0">
                <a:solidFill>
                  <a:srgbClr val="00316E"/>
                </a:solidFill>
              </a:rPr>
              <a:t/>
            </a:r>
            <a:br>
              <a:rPr kumimoji="1" lang="en-GB" altLang="en-US" sz="2000" dirty="0">
                <a:solidFill>
                  <a:srgbClr val="00316E"/>
                </a:solidFill>
              </a:rPr>
            </a:br>
            <a:endParaRPr kumimoji="1" lang="en-GB" altLang="en-US" sz="2000" dirty="0">
              <a:solidFill>
                <a:srgbClr val="00316E"/>
              </a:solidFill>
            </a:endParaRPr>
          </a:p>
          <a:p>
            <a:pPr eaLnBrk="1" hangingPunct="1"/>
            <a:endParaRPr kumimoji="1" lang="en-GB" altLang="en-US" sz="2000" dirty="0">
              <a:solidFill>
                <a:srgbClr val="00316E"/>
              </a:solidFill>
            </a:endParaRPr>
          </a:p>
          <a:p>
            <a:pPr eaLnBrk="1" hangingPunct="1"/>
            <a:r>
              <a:rPr lang="cs-CZ" sz="2000" u="sng" dirty="0" smtClean="0"/>
              <a:t>Výstupy: </a:t>
            </a:r>
            <a:r>
              <a:rPr lang="cs-CZ" sz="2000" dirty="0"/>
              <a:t>S pomocí zkušených partnerů </a:t>
            </a:r>
            <a:r>
              <a:rPr lang="cs-CZ" sz="2000" dirty="0" smtClean="0"/>
              <a:t>(Německo) zveřejnilo město Ústí nad Labem novou mapu pro </a:t>
            </a:r>
            <a:r>
              <a:rPr lang="cs-CZ" sz="2000" dirty="0"/>
              <a:t>rozvoj klastrů. Zabývá se </a:t>
            </a:r>
            <a:r>
              <a:rPr lang="cs-CZ" sz="2000" dirty="0" smtClean="0"/>
              <a:t>např. vzděláváním, spoluprací </a:t>
            </a:r>
            <a:r>
              <a:rPr lang="cs-CZ" sz="2000" dirty="0"/>
              <a:t>v oblasti výzkumu a vývoje, infrastruktury a </a:t>
            </a:r>
            <a:r>
              <a:rPr lang="cs-CZ" sz="2000" dirty="0" smtClean="0"/>
              <a:t>logistiky.</a:t>
            </a:r>
            <a:endParaRPr kumimoji="1" lang="en-GB" altLang="en-US" sz="2000" dirty="0">
              <a:solidFill>
                <a:srgbClr val="00316E"/>
              </a:solidFill>
            </a:endParaRPr>
          </a:p>
        </p:txBody>
      </p:sp>
      <p:sp>
        <p:nvSpPr>
          <p:cNvPr id="158723" name="Rectangle 2"/>
          <p:cNvSpPr>
            <a:spLocks noChangeArrowheads="1"/>
          </p:cNvSpPr>
          <p:nvPr/>
        </p:nvSpPr>
        <p:spPr bwMode="auto">
          <a:xfrm>
            <a:off x="323850" y="981075"/>
            <a:ext cx="8820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cs-CZ" altLang="en-US" sz="2400" b="1" dirty="0" smtClean="0">
                <a:solidFill>
                  <a:srgbClr val="00316E"/>
                </a:solidFill>
              </a:rPr>
              <a:t>Příklad zlepšení politik v rámci P</a:t>
            </a:r>
            <a:r>
              <a:rPr kumimoji="1" lang="en-GB" altLang="en-US" sz="2400" b="1" dirty="0" err="1" smtClean="0">
                <a:solidFill>
                  <a:srgbClr val="00316E"/>
                </a:solidFill>
              </a:rPr>
              <a:t>riority</a:t>
            </a:r>
            <a:r>
              <a:rPr kumimoji="1" lang="en-GB" altLang="en-US" sz="2400" b="1" dirty="0" smtClean="0">
                <a:solidFill>
                  <a:srgbClr val="00316E"/>
                </a:solidFill>
              </a:rPr>
              <a:t> </a:t>
            </a:r>
            <a:r>
              <a:rPr kumimoji="1" lang="en-GB" altLang="en-US" sz="2400" b="1" dirty="0">
                <a:solidFill>
                  <a:srgbClr val="00316E"/>
                </a:solidFill>
              </a:rPr>
              <a:t>1 </a:t>
            </a:r>
            <a:endParaRPr kumimoji="1" lang="en-GB" altLang="en-US" sz="1000" b="1" dirty="0">
              <a:solidFill>
                <a:srgbClr val="FF0000"/>
              </a:solidFill>
            </a:endParaRPr>
          </a:p>
        </p:txBody>
      </p:sp>
      <p:pic>
        <p:nvPicPr>
          <p:cNvPr id="158724" name="Picture 7" descr="http://www.interreg4c.eu/images/calendar_ChemClust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708275"/>
            <a:ext cx="28575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7400" y="116632"/>
            <a:ext cx="6979096" cy="340568"/>
          </a:xfrm>
        </p:spPr>
        <p:txBody>
          <a:bodyPr/>
          <a:lstStyle/>
          <a:p>
            <a:r>
              <a:rPr lang="cs-CZ" b="0" dirty="0" smtClean="0"/>
              <a:t>Příklady</a:t>
            </a: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1513366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179512" y="1819274"/>
            <a:ext cx="8964488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cs-CZ" altLang="en-US" sz="2400" b="1" dirty="0" smtClean="0">
                <a:solidFill>
                  <a:srgbClr val="00316E"/>
                </a:solidFill>
              </a:rPr>
              <a:t>Téma</a:t>
            </a:r>
            <a:r>
              <a:rPr kumimoji="1" lang="en-GB" altLang="en-US" sz="2400" b="1" dirty="0" smtClean="0">
                <a:solidFill>
                  <a:srgbClr val="00316E"/>
                </a:solidFill>
              </a:rPr>
              <a:t>: </a:t>
            </a:r>
            <a:r>
              <a:rPr kumimoji="1" lang="cs-CZ" altLang="en-US" sz="2400" b="1" dirty="0" smtClean="0">
                <a:solidFill>
                  <a:srgbClr val="00316E"/>
                </a:solidFill>
              </a:rPr>
              <a:t>Přírodní a technologická rizika</a:t>
            </a:r>
            <a:r>
              <a:rPr kumimoji="1" lang="en-GB" altLang="en-US" sz="2400" b="1" dirty="0">
                <a:solidFill>
                  <a:srgbClr val="00316E"/>
                </a:solidFill>
              </a:rPr>
              <a:t/>
            </a:r>
            <a:br>
              <a:rPr kumimoji="1" lang="en-GB" altLang="en-US" sz="2400" b="1" dirty="0">
                <a:solidFill>
                  <a:srgbClr val="00316E"/>
                </a:solidFill>
              </a:rPr>
            </a:br>
            <a:r>
              <a:rPr kumimoji="1" lang="en-GB" altLang="en-US" sz="2400" b="1" dirty="0">
                <a:solidFill>
                  <a:srgbClr val="00316E"/>
                </a:solidFill>
              </a:rPr>
              <a:t/>
            </a:r>
            <a:br>
              <a:rPr kumimoji="1" lang="en-GB" altLang="en-US" sz="2400" b="1" dirty="0">
                <a:solidFill>
                  <a:srgbClr val="00316E"/>
                </a:solidFill>
              </a:rPr>
            </a:br>
            <a:endParaRPr kumimoji="1" lang="en-GB" altLang="en-US" sz="2400" b="1" dirty="0">
              <a:solidFill>
                <a:srgbClr val="00316E"/>
              </a:solidFill>
            </a:endParaRPr>
          </a:p>
          <a:p>
            <a:pPr eaLnBrk="1" hangingPunct="1"/>
            <a:r>
              <a:rPr kumimoji="1" lang="en-GB" altLang="en-US" sz="2200" u="sng" dirty="0" err="1" smtClean="0">
                <a:solidFill>
                  <a:srgbClr val="00316E"/>
                </a:solidFill>
              </a:rPr>
              <a:t>Proje</a:t>
            </a:r>
            <a:r>
              <a:rPr kumimoji="1" lang="cs-CZ" altLang="en-US" sz="2200" u="sng" dirty="0" smtClean="0">
                <a:solidFill>
                  <a:srgbClr val="00316E"/>
                </a:solidFill>
              </a:rPr>
              <a:t>k</a:t>
            </a:r>
            <a:r>
              <a:rPr kumimoji="1" lang="en-GB" altLang="en-US" sz="2200" u="sng" dirty="0" smtClean="0">
                <a:solidFill>
                  <a:srgbClr val="00316E"/>
                </a:solidFill>
              </a:rPr>
              <a:t>t</a:t>
            </a:r>
            <a:r>
              <a:rPr kumimoji="1" lang="en-GB" altLang="en-US" sz="2200" u="sng" dirty="0">
                <a:solidFill>
                  <a:srgbClr val="00316E"/>
                </a:solidFill>
              </a:rPr>
              <a:t>: </a:t>
            </a:r>
            <a:endParaRPr kumimoji="1" lang="en-GB" altLang="en-US" sz="2200" dirty="0">
              <a:solidFill>
                <a:srgbClr val="00316E"/>
              </a:solidFill>
            </a:endParaRPr>
          </a:p>
          <a:p>
            <a:pPr eaLnBrk="1" hangingPunct="1"/>
            <a:endParaRPr kumimoji="1" lang="en-GB" altLang="en-US" sz="2200" dirty="0">
              <a:solidFill>
                <a:srgbClr val="00316E"/>
              </a:solidFill>
            </a:endParaRPr>
          </a:p>
          <a:p>
            <a:pPr eaLnBrk="1" hangingPunct="1"/>
            <a:endParaRPr kumimoji="1" lang="en-GB" altLang="en-US" sz="2200" dirty="0">
              <a:solidFill>
                <a:srgbClr val="00316E"/>
              </a:solidFill>
            </a:endParaRPr>
          </a:p>
          <a:p>
            <a:pPr eaLnBrk="1" hangingPunct="1"/>
            <a:r>
              <a:rPr kumimoji="1" lang="cs-CZ" altLang="en-US" sz="2200" u="sng" dirty="0" smtClean="0">
                <a:solidFill>
                  <a:srgbClr val="00316E"/>
                </a:solidFill>
              </a:rPr>
              <a:t>Český partner</a:t>
            </a:r>
            <a:r>
              <a:rPr kumimoji="1" lang="en-GB" altLang="en-US" sz="2200" dirty="0" smtClean="0">
                <a:solidFill>
                  <a:srgbClr val="00316E"/>
                </a:solidFill>
              </a:rPr>
              <a:t>: </a:t>
            </a:r>
            <a:r>
              <a:rPr kumimoji="1" lang="en-GB" altLang="en-US" sz="2200" dirty="0" err="1">
                <a:solidFill>
                  <a:srgbClr val="00316E"/>
                </a:solidFill>
              </a:rPr>
              <a:t>Zlin</a:t>
            </a:r>
            <a:r>
              <a:rPr kumimoji="1" lang="en-GB" altLang="en-US" sz="2200" dirty="0">
                <a:solidFill>
                  <a:srgbClr val="00316E"/>
                </a:solidFill>
              </a:rPr>
              <a:t> Region (CZ)</a:t>
            </a:r>
            <a:br>
              <a:rPr kumimoji="1" lang="en-GB" altLang="en-US" sz="2200" dirty="0">
                <a:solidFill>
                  <a:srgbClr val="00316E"/>
                </a:solidFill>
              </a:rPr>
            </a:br>
            <a:endParaRPr kumimoji="1" lang="en-GB" altLang="en-US" sz="2200" dirty="0">
              <a:solidFill>
                <a:srgbClr val="00316E"/>
              </a:solidFill>
            </a:endParaRPr>
          </a:p>
          <a:p>
            <a:pPr algn="just"/>
            <a:r>
              <a:rPr kumimoji="1" lang="cs-CZ" altLang="en-US" sz="2200" u="sng" dirty="0" smtClean="0">
                <a:solidFill>
                  <a:srgbClr val="00316E"/>
                </a:solidFill>
              </a:rPr>
              <a:t>Výstupy</a:t>
            </a:r>
            <a:r>
              <a:rPr kumimoji="1" lang="en-GB" altLang="en-US" sz="2200" dirty="0" smtClean="0">
                <a:solidFill>
                  <a:srgbClr val="00316E"/>
                </a:solidFill>
              </a:rPr>
              <a:t>:</a:t>
            </a:r>
            <a:r>
              <a:rPr kumimoji="1" lang="cs-CZ" altLang="en-US" sz="2200" dirty="0" smtClean="0">
                <a:solidFill>
                  <a:srgbClr val="00316E"/>
                </a:solidFill>
              </a:rPr>
              <a:t> Regionální akční plán udržitelné energie. Spolupráce veřejné</a:t>
            </a:r>
            <a:r>
              <a:rPr lang="cs-CZ" sz="2200" dirty="0" smtClean="0"/>
              <a:t> </a:t>
            </a:r>
            <a:r>
              <a:rPr lang="cs-CZ" sz="2200" dirty="0"/>
              <a:t>správy a </a:t>
            </a:r>
            <a:r>
              <a:rPr lang="cs-CZ" sz="2200" dirty="0" err="1" smtClean="0"/>
              <a:t>stakeholders</a:t>
            </a:r>
            <a:r>
              <a:rPr lang="cs-CZ" sz="2200" dirty="0" smtClean="0"/>
              <a:t>, zapojení zúčastněných stran.</a:t>
            </a:r>
            <a:endParaRPr kumimoji="1" lang="en-GB" altLang="en-US" sz="2200" dirty="0">
              <a:solidFill>
                <a:srgbClr val="00316E"/>
              </a:solidFill>
            </a:endParaRPr>
          </a:p>
        </p:txBody>
      </p:sp>
      <p:sp>
        <p:nvSpPr>
          <p:cNvPr id="161795" name="Rectangle 2"/>
          <p:cNvSpPr>
            <a:spLocks noChangeArrowheads="1"/>
          </p:cNvSpPr>
          <p:nvPr/>
        </p:nvSpPr>
        <p:spPr bwMode="auto">
          <a:xfrm>
            <a:off x="323850" y="836613"/>
            <a:ext cx="8820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cs-CZ" altLang="en-US" sz="2400" b="1" dirty="0" smtClean="0">
                <a:solidFill>
                  <a:srgbClr val="00316E"/>
                </a:solidFill>
              </a:rPr>
              <a:t>Příklad zlepšení politik v rámci Priority 2</a:t>
            </a:r>
            <a:endParaRPr kumimoji="1" lang="en-GB" altLang="en-US" sz="1000" b="1" dirty="0">
              <a:solidFill>
                <a:srgbClr val="FF0000"/>
              </a:solidFill>
            </a:endParaRPr>
          </a:p>
        </p:txBody>
      </p:sp>
      <p:sp>
        <p:nvSpPr>
          <p:cNvPr id="1617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kumimoji="1" lang="en-US" altLang="en-US" sz="2400">
              <a:solidFill>
                <a:srgbClr val="00316E"/>
              </a:solidFill>
            </a:endParaRPr>
          </a:p>
        </p:txBody>
      </p:sp>
      <p:pic>
        <p:nvPicPr>
          <p:cNvPr id="161797" name="Picture 2" descr="http://www.raee.org/english/doc/climactreg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636838"/>
            <a:ext cx="1485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7400" y="116632"/>
            <a:ext cx="6979096" cy="340568"/>
          </a:xfrm>
        </p:spPr>
        <p:txBody>
          <a:bodyPr/>
          <a:lstStyle/>
          <a:p>
            <a:r>
              <a:rPr lang="cs-CZ" b="0" dirty="0"/>
              <a:t>Příklady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549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323850" y="1773238"/>
            <a:ext cx="8893175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cs-CZ" altLang="en-US" sz="2400" b="1" dirty="0" smtClean="0">
                <a:solidFill>
                  <a:srgbClr val="00316E"/>
                </a:solidFill>
              </a:rPr>
              <a:t>Téma</a:t>
            </a:r>
            <a:r>
              <a:rPr kumimoji="1" lang="en-GB" altLang="en-US" sz="2400" b="1" dirty="0" smtClean="0">
                <a:solidFill>
                  <a:srgbClr val="00316E"/>
                </a:solidFill>
              </a:rPr>
              <a:t>: </a:t>
            </a:r>
            <a:r>
              <a:rPr kumimoji="1" lang="cs-CZ" altLang="en-US" sz="2400" b="1" dirty="0" smtClean="0">
                <a:solidFill>
                  <a:srgbClr val="00316E"/>
                </a:solidFill>
              </a:rPr>
              <a:t>Informační společnost</a:t>
            </a:r>
            <a:endParaRPr kumimoji="1" lang="en-GB" altLang="en-US" sz="2400" b="1" dirty="0">
              <a:solidFill>
                <a:srgbClr val="00316E"/>
              </a:solidFill>
            </a:endParaRPr>
          </a:p>
          <a:p>
            <a:pPr eaLnBrk="1" hangingPunct="1"/>
            <a:r>
              <a:rPr kumimoji="1" lang="en-GB" altLang="en-US" sz="2200" dirty="0">
                <a:solidFill>
                  <a:srgbClr val="00316E"/>
                </a:solidFill>
              </a:rPr>
              <a:t>   </a:t>
            </a:r>
          </a:p>
          <a:p>
            <a:pPr eaLnBrk="1" hangingPunct="1"/>
            <a:endParaRPr kumimoji="1" lang="en-GB" altLang="en-US" sz="2200" u="sng" dirty="0">
              <a:solidFill>
                <a:srgbClr val="00316E"/>
              </a:solidFill>
            </a:endParaRPr>
          </a:p>
          <a:p>
            <a:pPr eaLnBrk="1" hangingPunct="1"/>
            <a:r>
              <a:rPr kumimoji="1" lang="en-GB" altLang="en-US" sz="2200" u="sng" dirty="0" err="1" smtClean="0">
                <a:solidFill>
                  <a:srgbClr val="00316E"/>
                </a:solidFill>
              </a:rPr>
              <a:t>Proje</a:t>
            </a:r>
            <a:r>
              <a:rPr kumimoji="1" lang="cs-CZ" altLang="en-US" sz="2200" u="sng" dirty="0" smtClean="0">
                <a:solidFill>
                  <a:srgbClr val="00316E"/>
                </a:solidFill>
              </a:rPr>
              <a:t>k</a:t>
            </a:r>
            <a:r>
              <a:rPr kumimoji="1" lang="en-GB" altLang="en-US" sz="2200" u="sng" dirty="0" smtClean="0">
                <a:solidFill>
                  <a:srgbClr val="00316E"/>
                </a:solidFill>
              </a:rPr>
              <a:t>t</a:t>
            </a:r>
            <a:r>
              <a:rPr kumimoji="1" lang="en-GB" altLang="en-US" sz="2200" u="sng" dirty="0">
                <a:solidFill>
                  <a:srgbClr val="00316E"/>
                </a:solidFill>
              </a:rPr>
              <a:t>: </a:t>
            </a:r>
            <a:endParaRPr kumimoji="1" lang="en-GB" altLang="en-US" sz="2200" dirty="0">
              <a:solidFill>
                <a:srgbClr val="00316E"/>
              </a:solidFill>
            </a:endParaRPr>
          </a:p>
          <a:p>
            <a:pPr eaLnBrk="1" hangingPunct="1"/>
            <a:endParaRPr kumimoji="1" lang="en-GB" altLang="en-US" sz="2200" dirty="0">
              <a:solidFill>
                <a:srgbClr val="00316E"/>
              </a:solidFill>
            </a:endParaRPr>
          </a:p>
          <a:p>
            <a:pPr eaLnBrk="1" hangingPunct="1"/>
            <a:endParaRPr kumimoji="1" lang="en-GB" altLang="en-US" sz="2200" dirty="0">
              <a:solidFill>
                <a:srgbClr val="00316E"/>
              </a:solidFill>
            </a:endParaRPr>
          </a:p>
          <a:p>
            <a:pPr eaLnBrk="1" hangingPunct="1"/>
            <a:r>
              <a:rPr kumimoji="1" lang="en-GB" altLang="en-US" sz="2200" dirty="0">
                <a:solidFill>
                  <a:srgbClr val="00316E"/>
                </a:solidFill>
              </a:rPr>
              <a:t>   </a:t>
            </a:r>
          </a:p>
          <a:p>
            <a:pPr eaLnBrk="1" hangingPunct="1"/>
            <a:r>
              <a:rPr kumimoji="1" lang="cs-CZ" altLang="en-US" sz="2200" u="sng" dirty="0" smtClean="0">
                <a:solidFill>
                  <a:srgbClr val="00316E"/>
                </a:solidFill>
              </a:rPr>
              <a:t>Český partner</a:t>
            </a:r>
            <a:r>
              <a:rPr kumimoji="1" lang="en-GB" altLang="en-US" sz="2200" dirty="0" smtClean="0">
                <a:solidFill>
                  <a:srgbClr val="00316E"/>
                </a:solidFill>
              </a:rPr>
              <a:t>: </a:t>
            </a:r>
            <a:r>
              <a:rPr kumimoji="1" lang="en-GB" altLang="en-US" sz="2200" dirty="0" err="1">
                <a:solidFill>
                  <a:srgbClr val="00316E"/>
                </a:solidFill>
              </a:rPr>
              <a:t>Vysocina</a:t>
            </a:r>
            <a:r>
              <a:rPr kumimoji="1" lang="en-GB" altLang="en-US" sz="2200" dirty="0">
                <a:solidFill>
                  <a:srgbClr val="00316E"/>
                </a:solidFill>
              </a:rPr>
              <a:t> Region (CZ)</a:t>
            </a:r>
            <a:br>
              <a:rPr kumimoji="1" lang="en-GB" altLang="en-US" sz="2200" dirty="0">
                <a:solidFill>
                  <a:srgbClr val="00316E"/>
                </a:solidFill>
              </a:rPr>
            </a:br>
            <a:endParaRPr kumimoji="1" lang="en-GB" altLang="en-US" sz="2200" dirty="0">
              <a:solidFill>
                <a:srgbClr val="00316E"/>
              </a:solidFill>
            </a:endParaRPr>
          </a:p>
          <a:p>
            <a:r>
              <a:rPr kumimoji="1" lang="cs-CZ" altLang="en-US" sz="2200" u="sng" dirty="0" smtClean="0">
                <a:solidFill>
                  <a:srgbClr val="00316E"/>
                </a:solidFill>
              </a:rPr>
              <a:t>Výstup</a:t>
            </a:r>
            <a:r>
              <a:rPr kumimoji="1" lang="en-GB" altLang="en-US" sz="2200" dirty="0" smtClean="0">
                <a:solidFill>
                  <a:srgbClr val="00316E"/>
                </a:solidFill>
              </a:rPr>
              <a:t>: </a:t>
            </a:r>
            <a:r>
              <a:rPr kumimoji="1" lang="cs-CZ" altLang="en-US" sz="2200" dirty="0" smtClean="0">
                <a:solidFill>
                  <a:srgbClr val="00316E"/>
                </a:solidFill>
              </a:rPr>
              <a:t>Kraj </a:t>
            </a:r>
            <a:r>
              <a:rPr kumimoji="1" lang="en-GB" altLang="en-US" sz="2200" dirty="0" err="1" smtClean="0">
                <a:solidFill>
                  <a:srgbClr val="00316E"/>
                </a:solidFill>
              </a:rPr>
              <a:t>Vyso</a:t>
            </a:r>
            <a:r>
              <a:rPr kumimoji="1" lang="cs-CZ" altLang="en-US" sz="2200" dirty="0" smtClean="0">
                <a:solidFill>
                  <a:srgbClr val="00316E"/>
                </a:solidFill>
              </a:rPr>
              <a:t>č</a:t>
            </a:r>
            <a:r>
              <a:rPr kumimoji="1" lang="en-GB" altLang="en-US" sz="2200" dirty="0" err="1" smtClean="0">
                <a:solidFill>
                  <a:srgbClr val="00316E"/>
                </a:solidFill>
              </a:rPr>
              <a:t>ina</a:t>
            </a:r>
            <a:r>
              <a:rPr kumimoji="1" lang="en-GB" altLang="en-US" sz="2200" dirty="0" smtClean="0">
                <a:solidFill>
                  <a:srgbClr val="00316E"/>
                </a:solidFill>
              </a:rPr>
              <a:t> </a:t>
            </a:r>
            <a:r>
              <a:rPr kumimoji="1" lang="cs-CZ" altLang="en-US" sz="2200" dirty="0" smtClean="0">
                <a:solidFill>
                  <a:srgbClr val="00316E"/>
                </a:solidFill>
              </a:rPr>
              <a:t>využil výsledků pracovní skupiny </a:t>
            </a:r>
            <a:r>
              <a:rPr kumimoji="1" lang="en-GB" altLang="en-US" sz="2200" dirty="0" err="1" smtClean="0">
                <a:solidFill>
                  <a:srgbClr val="00316E"/>
                </a:solidFill>
              </a:rPr>
              <a:t>eCrime</a:t>
            </a:r>
            <a:r>
              <a:rPr kumimoji="1" lang="cs-CZ" altLang="en-US" sz="2200" dirty="0" smtClean="0">
                <a:solidFill>
                  <a:srgbClr val="00316E"/>
                </a:solidFill>
              </a:rPr>
              <a:t> </a:t>
            </a:r>
            <a:br>
              <a:rPr kumimoji="1" lang="cs-CZ" altLang="en-US" sz="2200" dirty="0" smtClean="0">
                <a:solidFill>
                  <a:srgbClr val="00316E"/>
                </a:solidFill>
              </a:rPr>
            </a:br>
            <a:r>
              <a:rPr kumimoji="1" lang="cs-CZ" altLang="en-US" sz="2200" dirty="0" smtClean="0">
                <a:solidFill>
                  <a:srgbClr val="00316E"/>
                </a:solidFill>
              </a:rPr>
              <a:t>pro vytvoření nové bezpečnostní </a:t>
            </a:r>
            <a:r>
              <a:rPr kumimoji="1" lang="en-GB" altLang="en-US" sz="2200" dirty="0" smtClean="0">
                <a:solidFill>
                  <a:srgbClr val="00316E"/>
                </a:solidFill>
              </a:rPr>
              <a:t>ICT </a:t>
            </a:r>
            <a:r>
              <a:rPr kumimoji="1" lang="cs-CZ" altLang="en-US" sz="2200" dirty="0" smtClean="0">
                <a:solidFill>
                  <a:srgbClr val="00316E"/>
                </a:solidFill>
              </a:rPr>
              <a:t>strategie</a:t>
            </a:r>
            <a:r>
              <a:rPr kumimoji="1" lang="en-GB" altLang="en-US" sz="2200" dirty="0" smtClean="0">
                <a:solidFill>
                  <a:srgbClr val="00316E"/>
                </a:solidFill>
              </a:rPr>
              <a:t>. </a:t>
            </a:r>
            <a:endParaRPr kumimoji="1" lang="en-GB" altLang="en-US" sz="2200" dirty="0">
              <a:solidFill>
                <a:srgbClr val="00316E"/>
              </a:solidFill>
            </a:endParaRPr>
          </a:p>
        </p:txBody>
      </p:sp>
      <p:sp>
        <p:nvSpPr>
          <p:cNvPr id="167939" name="Rectangle 2"/>
          <p:cNvSpPr>
            <a:spLocks noChangeArrowheads="1"/>
          </p:cNvSpPr>
          <p:nvPr/>
        </p:nvSpPr>
        <p:spPr bwMode="auto">
          <a:xfrm>
            <a:off x="323850" y="836613"/>
            <a:ext cx="8820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cs-CZ" altLang="en-US" sz="2400" b="1" dirty="0" smtClean="0">
                <a:solidFill>
                  <a:srgbClr val="00316E"/>
                </a:solidFill>
              </a:rPr>
              <a:t>Příklad zlepšení politiky v rámci Priority 1</a:t>
            </a:r>
            <a:endParaRPr kumimoji="1" lang="en-GB" altLang="en-US" sz="1000" b="1" dirty="0">
              <a:solidFill>
                <a:srgbClr val="FF0000"/>
              </a:solidFill>
            </a:endParaRPr>
          </a:p>
        </p:txBody>
      </p:sp>
      <p:sp>
        <p:nvSpPr>
          <p:cNvPr id="16794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kumimoji="1" lang="en-US" altLang="en-US" sz="2400">
              <a:solidFill>
                <a:srgbClr val="00316E"/>
              </a:solidFill>
            </a:endParaRPr>
          </a:p>
        </p:txBody>
      </p:sp>
      <p:pic>
        <p:nvPicPr>
          <p:cNvPr id="16794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903538"/>
            <a:ext cx="2090738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7400" y="44624"/>
            <a:ext cx="7051104" cy="412576"/>
          </a:xfrm>
        </p:spPr>
        <p:txBody>
          <a:bodyPr/>
          <a:lstStyle/>
          <a:p>
            <a:r>
              <a:rPr lang="cs-CZ" b="0" dirty="0"/>
              <a:t>Příklady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545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11188" y="620713"/>
            <a:ext cx="7891462" cy="652462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lnSpc>
                <a:spcPct val="130000"/>
              </a:lnSpc>
              <a:spcBef>
                <a:spcPct val="20000"/>
              </a:spcBef>
              <a:defRPr/>
            </a:pPr>
            <a:r>
              <a:rPr lang="cs-CZ" b="1" kern="0" dirty="0" smtClean="0">
                <a:solidFill>
                  <a:srgbClr val="00316E"/>
                </a:solidFill>
                <a:latin typeface="Arial"/>
                <a:cs typeface="+mn-cs"/>
              </a:rPr>
              <a:t>Příklad přenosu </a:t>
            </a:r>
            <a:r>
              <a:rPr lang="en-GB" b="1" kern="0" dirty="0" smtClean="0">
                <a:solidFill>
                  <a:srgbClr val="00316E"/>
                </a:solidFill>
                <a:latin typeface="Arial"/>
                <a:cs typeface="+mn-cs"/>
              </a:rPr>
              <a:t>LC </a:t>
            </a:r>
            <a:r>
              <a:rPr lang="cs-CZ" b="1" kern="0" dirty="0" smtClean="0">
                <a:solidFill>
                  <a:srgbClr val="00316E"/>
                </a:solidFill>
                <a:latin typeface="Arial"/>
                <a:cs typeface="+mn-cs"/>
              </a:rPr>
              <a:t>ekonomického tématu</a:t>
            </a:r>
            <a:endParaRPr lang="en-GB" b="1" i="1" kern="0" dirty="0">
              <a:solidFill>
                <a:srgbClr val="00316E"/>
              </a:solidFill>
              <a:latin typeface="Arial"/>
              <a:cs typeface="+mn-cs"/>
            </a:endParaRPr>
          </a:p>
        </p:txBody>
      </p:sp>
      <p:sp>
        <p:nvSpPr>
          <p:cNvPr id="124931" name="Rectangle 13"/>
          <p:cNvSpPr>
            <a:spLocks noChangeArrowheads="1"/>
          </p:cNvSpPr>
          <p:nvPr/>
        </p:nvSpPr>
        <p:spPr bwMode="auto">
          <a:xfrm>
            <a:off x="5264150" y="1481138"/>
            <a:ext cx="11657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1" lang="en-GB" sz="2400" b="1" dirty="0" err="1" smtClean="0">
                <a:solidFill>
                  <a:srgbClr val="00316E"/>
                </a:solidFill>
              </a:rPr>
              <a:t>Pr</a:t>
            </a:r>
            <a:r>
              <a:rPr kumimoji="1" lang="cs-CZ" sz="2400" b="1" dirty="0" err="1" smtClean="0">
                <a:solidFill>
                  <a:srgbClr val="00316E"/>
                </a:solidFill>
              </a:rPr>
              <a:t>axe</a:t>
            </a:r>
            <a:r>
              <a:rPr kumimoji="1" lang="en-GB" sz="1800" b="1" dirty="0" smtClean="0">
                <a:solidFill>
                  <a:srgbClr val="00316E"/>
                </a:solidFill>
              </a:rPr>
              <a:t>: </a:t>
            </a:r>
            <a:endParaRPr lang="fr-FR" sz="1800" dirty="0" smtClean="0">
              <a:solidFill>
                <a:srgbClr val="00316E"/>
              </a:solidFill>
            </a:endParaRPr>
          </a:p>
        </p:txBody>
      </p:sp>
      <p:sp>
        <p:nvSpPr>
          <p:cNvPr id="124932" name="Rectangle 14"/>
          <p:cNvSpPr>
            <a:spLocks noChangeArrowheads="1"/>
          </p:cNvSpPr>
          <p:nvPr/>
        </p:nvSpPr>
        <p:spPr bwMode="auto">
          <a:xfrm>
            <a:off x="862013" y="1425575"/>
            <a:ext cx="1366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1" lang="en-GB" sz="2400" b="1" dirty="0" err="1" smtClean="0">
                <a:solidFill>
                  <a:srgbClr val="00316E"/>
                </a:solidFill>
              </a:rPr>
              <a:t>Proje</a:t>
            </a:r>
            <a:r>
              <a:rPr kumimoji="1" lang="cs-CZ" sz="2400" b="1" dirty="0" smtClean="0">
                <a:solidFill>
                  <a:srgbClr val="00316E"/>
                </a:solidFill>
              </a:rPr>
              <a:t>k</a:t>
            </a:r>
            <a:r>
              <a:rPr kumimoji="1" lang="en-GB" sz="2400" b="1" dirty="0" smtClean="0">
                <a:solidFill>
                  <a:srgbClr val="00316E"/>
                </a:solidFill>
              </a:rPr>
              <a:t>t</a:t>
            </a:r>
            <a:r>
              <a:rPr kumimoji="1" lang="en-GB" sz="1800" b="1" dirty="0" smtClean="0">
                <a:solidFill>
                  <a:srgbClr val="00316E"/>
                </a:solidFill>
              </a:rPr>
              <a:t>: </a:t>
            </a:r>
            <a:endParaRPr lang="fr-FR" sz="1800" dirty="0" smtClean="0">
              <a:solidFill>
                <a:srgbClr val="00316E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3563888" y="1988443"/>
            <a:ext cx="5364088" cy="1328023"/>
          </a:xfrm>
          <a:prstGeom prst="roundRect">
            <a:avLst/>
          </a:prstGeom>
          <a:solidFill>
            <a:srgbClr val="00316E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cs-CZ" sz="1800" b="1" dirty="0" smtClean="0">
                <a:solidFill>
                  <a:srgbClr val="FFFFFF"/>
                </a:solidFill>
              </a:rPr>
              <a:t>Nástroj pro plánování měst ukazuje </a:t>
            </a:r>
            <a:br>
              <a:rPr lang="cs-CZ" sz="1800" b="1" dirty="0" smtClean="0">
                <a:solidFill>
                  <a:srgbClr val="FFFFFF"/>
                </a:solidFill>
              </a:rPr>
            </a:br>
            <a:r>
              <a:rPr lang="cs-CZ" sz="1800" b="1" dirty="0" smtClean="0">
                <a:solidFill>
                  <a:srgbClr val="FFFFFF"/>
                </a:solidFill>
              </a:rPr>
              <a:t>na městské globální logistice jak přizpůsobit dopravní plán města pro konkrétní potřeby jednotlivých měst. </a:t>
            </a:r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124934" name="TextBox 2"/>
          <p:cNvSpPr txBox="1">
            <a:spLocks noChangeArrowheads="1"/>
          </p:cNvSpPr>
          <p:nvPr/>
        </p:nvSpPr>
        <p:spPr bwMode="auto">
          <a:xfrm>
            <a:off x="0" y="4161854"/>
            <a:ext cx="313184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cs-CZ" sz="1800" u="sng" dirty="0" smtClean="0"/>
              <a:t>FR</a:t>
            </a:r>
            <a:r>
              <a:rPr lang="cs-CZ" sz="1800" dirty="0" smtClean="0"/>
              <a:t>: </a:t>
            </a:r>
            <a:r>
              <a:rPr lang="cs-CZ" sz="1800" dirty="0"/>
              <a:t>Francouzský institut věd a technologií pro dopravní, vývoj a sítí </a:t>
            </a:r>
            <a:endParaRPr lang="fr-FR" sz="1800" dirty="0" smtClean="0">
              <a:solidFill>
                <a:srgbClr val="00316E"/>
              </a:solidFill>
            </a:endParaRPr>
          </a:p>
        </p:txBody>
      </p:sp>
      <p:sp>
        <p:nvSpPr>
          <p:cNvPr id="124935" name="TextBox 3"/>
          <p:cNvSpPr txBox="1">
            <a:spLocks noChangeArrowheads="1"/>
          </p:cNvSpPr>
          <p:nvPr/>
        </p:nvSpPr>
        <p:spPr bwMode="auto">
          <a:xfrm>
            <a:off x="6457562" y="3949448"/>
            <a:ext cx="24660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cs-CZ" sz="1800" u="sng" dirty="0" smtClean="0">
                <a:solidFill>
                  <a:srgbClr val="00316E"/>
                </a:solidFill>
              </a:rPr>
              <a:t>CZ</a:t>
            </a:r>
            <a:r>
              <a:rPr lang="fr-FR" sz="1800" u="sng" dirty="0" smtClean="0">
                <a:solidFill>
                  <a:srgbClr val="00316E"/>
                </a:solidFill>
              </a:rPr>
              <a:t>:</a:t>
            </a:r>
            <a:r>
              <a:rPr lang="fr-FR" sz="1800" dirty="0" smtClean="0">
                <a:solidFill>
                  <a:srgbClr val="00316E"/>
                </a:solidFill>
              </a:rPr>
              <a:t> </a:t>
            </a:r>
            <a:r>
              <a:rPr lang="cs-CZ" sz="1800" dirty="0" smtClean="0">
                <a:solidFill>
                  <a:srgbClr val="00316E"/>
                </a:solidFill>
              </a:rPr>
              <a:t>České dráhy</a:t>
            </a:r>
            <a:endParaRPr lang="fr-FR" sz="1800" dirty="0" smtClean="0">
              <a:solidFill>
                <a:srgbClr val="00316E"/>
              </a:solidFill>
            </a:endParaRPr>
          </a:p>
        </p:txBody>
      </p:sp>
      <p:sp>
        <p:nvSpPr>
          <p:cNvPr id="124936" name="Line 14"/>
          <p:cNvSpPr>
            <a:spLocks noChangeShapeType="1"/>
          </p:cNvSpPr>
          <p:nvPr/>
        </p:nvSpPr>
        <p:spPr bwMode="auto">
          <a:xfrm>
            <a:off x="3285409" y="6035824"/>
            <a:ext cx="3445668" cy="0"/>
          </a:xfrm>
          <a:prstGeom prst="line">
            <a:avLst/>
          </a:prstGeom>
          <a:ln w="76200">
            <a:solidFill>
              <a:srgbClr val="002060"/>
            </a:solidFill>
            <a:headEnd/>
            <a:tailEnd type="stealth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0" hangingPunct="0"/>
            <a:endParaRPr lang="en-GB" sz="1800" smtClean="0">
              <a:solidFill>
                <a:srgbClr val="00316E"/>
              </a:solidFill>
            </a:endParaRPr>
          </a:p>
        </p:txBody>
      </p:sp>
      <p:pic>
        <p:nvPicPr>
          <p:cNvPr id="12493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xQSEhQQEhQWFRQWFhYUFBcYFhcSHRYWFhQYGBQYGBkYHyggGh8lHBgXLT0hJSkrLi4wGB8/ODMsNyotLiwBCgoKDg0OGxAQGywmICQ0OC00NDcsNCw1LCwtMiwsNyw2LS4tLywwNCw0LDQsLCw0LDQsNDQtLCwsLCwsLCwsLP/AABEIAHwBlwMBEQACEQEDEQH/xAAbAAEAAwEBAQEAAAAAAAAAAAAABQYHBAEDAv/EAEYQAAIBAwEGAgQHDgYCAwAAAAECAwAEERIFBgcTITFBURQiYXEyNDV0gZGyIzNCRFJicnOCg6Gxs8IIFRY2krQkQ1OUwf/EABoBAQACAwEAAAAAAAAAAAAAAAAEBQIDBgH/xAA7EQEAAQIDAwgIBAYDAQAAAAAAAQIDBBEhBRIxEzIzNEFRcYEGImFykaHB8BRCwtEjUmKCsfFDkqIV/9oADAMBAAIRAxEAPwDcaBQKBQKBQKBQKBQKBQKBQKBQKBQKBQflqPGWXW0ZI2miEjKqySvG3OMYuI1JzEF6trDsBqQDWFPeok1TEy6KixRVRTVlrMRE6Z7sz25+2Pgk7ezml+6zX00jDOoQlrSGPHRtcmBnGOw6+zxrKKap1mr6NNd23R6luzEePrVT4Q4U3kddYsebccsHmXE0knJTAyQqu/rftEntjNY8pMR6mvtlv/BUzMTicqc+FMRGc/DgrtnvFe3c6RNczDWcYh0ofgk+qAVB7eJqPTdrrqyzlZ3cDhsNZm5FunTv1du8U15ZGMrc3mX1ffSpHTHYB2B71ncmu3wmWjBUYfF70TRRp3Zu3Ze9928JknR5YVJV5IG5UkfT4TKhwR7wB7aypv1zGrRiNm4ei7uW6oirunWJ85ScMHPUTW99dBT8GRZJJ1VvyZ4WJZD7fg+7oK25ZxnTMolVU2aty9apz7pjLT2TGkuCbbFyrNqmE7EGNUik5XPYqDC4U4KqNMmSh9Y4HWsN+qOOrdGGsTGlM09ucxnl3xnHllnwXzdVcWkOXLkoCWORksSW6HqMEkYPbFSrfNhR4qYm9VlGUJismkoFAoFAoFAoFAoFAoFAoFAoFAoFAoFAoFAoFAoFAoFAoFAoFAoFAoFAoFAoFB4aDNNjRelS3s8igtcTG1jBGAIIiDK/sAXT1/KA86ixlVVNU+Hk6DE1TYt2rdE82N6fGeEK1vhvGJj6LbkraxscDUW5raizOSepGonH1+WI9+5+SOC12bgJtxy1znz8vYuu7OxkbZyTS/dDyGaNSBpj9Vuqr21fnnr7h0qVbojk1Djr9UYyqmmMtfv/AEoG4Hyha/pH+m1QrHSRDpNraYSv77YW7jL+K/vf7KkYvhCo9HuNfk+3DfZKTWZfqkqyuElT1XXovTPiPzTkHyrZh6Ymhp2xeqt4nLjGUaKRY7YlsruSSNskSurr8FZAJGBBHh7PKolNdVuuV7cwlvFYemmqOyMp7tI+/auu07SC6tJXtx0uI1kiySxE9sXdojknBKkgDyVsVJqimqicu3/KisV3cPiKYu/lnKfdq7Vw3SvjPZ28zfCaMZ9pGQT9OKkWqt6iJVeOtRaxFVEdkpms0UoFAoFAoFAoFAoFAoFAoFAoFAoFAoFAoFAoFAoFAoFAoFAoFAoFAoFAoFAoFB4aDM9qhorcWsWedeTSRJ+bEZmaU48Ms5GfyQPKodecU7scZdBh92u9N25zbcRPjOWkKdvVCqSIka4iEYEXm6B3HMb9Ngze5hUe9zl3s6ua6Jqqn1s9fZw08o0arux8kR/Nm+y1TrfRx4OUx3Xq/e+rLdwPlC1/SP8ATaoFnpYdXtXqdz77YW/jL+K/vf7KkYvhCp9HuNfkleEfxJv1z/ZWtuF5iFtzrPlDLrwH0yTTjV6S+nPbPPOM+zNQZ6TzdRbyjCRnw3Y/wu2x25N0bcDRFeAyQr4Q3ULeunuDKR7QV8KlUerVl36+EqG/TyuH5TjVb0n20zwlet1Lbl2sUeMadYAPcDmNgfRUm3GVOSlxdW9emr74QmKzRygUCgUCgUCgUCgUCgUCgUCgUCgUCgUCgUCgUCgUCgUCgUCgUCgUCgUCgUCgUHhoM12vIZdpXBQ49Hhjto8fgy3LBQw93Mb/AI1Fq1uadi/tRyeCoz/PM1T4UoPinCEu40UYVbeNVHkAzgD6q0Yrnx4LLYdU1WKpntmV+3Y+SI/mzfZapdvoo8HP47r1fvfVlvD/AOULX9I/02qBZ6WHVbV6pc++2Fv4y/iv73+ypGL4QqPR7jX5JXhH8Sb9c/2VrbheYh7c6z5QzCb483ztv+wahT0nm6aOpf2fpXviDAYi8yDBhlgvE97kxSr7BqSI+8mpV+MtY7NVBsurfncnhVE0/DWGiWrhkVl+CwDD9r1v/wBqVGsKKuJiZiX3r1iUCgUCgUCgUCgUCgUCgUCgUCgUCgUCgUCgUCgUCgUCgUCgUCgUCgUCgUCgUCg8NBmmwRrvblz3baKofdEk7J/FR9VRbcevV4r7GTu4e1TH8k/OURxa+PL+pT7b1oxXP8llsHq0+P7L1ux8kR/Nm+y1S7fRR4KDHder976st4f/ACha/pH+m1QLPSw6ravVLn32wt/GX8V/e/2VIxfCFR6Pca/JK8I/iTfrn+ytbcLzEPbnWfKGYzfHm+dt/wBg1CnpPN00dS/s/S03iKmVceBsrkn3pNbMh+gk/XU6/wAJ8J+jl9lTlcp9+PnEwsW6shaztmPcwx/YFbLfMhBxkZX64jvlLVmjlAoFAoFAoFAoFAoFAoFAoFAoFAoFAoFAoFAoFAoFAoFAoFAoFAoFAoFAoFAoPDQZnY/cto3q9gl3bT/RLqRz9UwNRKNK6l/eiLmFtVf01R8NfoiOLXx5f1KfbetOK5/ksdg9Wnx/Ze92PkiP5s32WqXb6KPBQY7r1fvfVlvD/wCULX9I/wBNqgWelh1W1eqXPvthb+Mv4r+9/sqRi+EKj0e41+SV4R/Em/XP9la24XmIe3Os+UMwm+PN87b/ALBqF/yebpo6nHufpaRxLuAqTHplLUx//ZuIx/KFqm350nwc3smiZuUe9n/1iZ+q3bBg5dtBHjGmKMEe0KM1utxlTEKvE1b96qrvmUhWTSUCgUCgUCgUCgUCgUCgUCgUCgUCgUCgUCgUCgUCgUCgUCgUCgUCgUCgUCgUCg8NBm28ZX0yK5zpiuo5LKRvyJAxCN9egj2LUW5pVE9k6L/C5zh6rUazRMVx7Y7VY4g3hmuI3YYfkKsi/kyo7rIv0MD/AAqPiZzr8ltse3uWaojhnp4aZNI3Y+SI/mzfZaplvoo8HN47r1fvfVlvD/5Qtf0j/TaoFnpYdVtXqlz77YW/jL+K/vf7KkYvhCo9HuNfkleEfxJv1z/ZWtuF5iHtzrPlDMJ/jrfO2/7BqFPSebpojPBxH9H6V122/plzBAO084uH9ltACsWfYwErftCpVc79UR3/AEUeGj8PZruT+WN2Peq4/Dg0iwuRIgcdjnHuBIH8qlRqoLlE0VTEumvWBQKBQKBQKBQKBQKBQKBQKBQKBQKBQKBQKBQKBQKBQKBQKBQKBQKBQKBQKBQKDw0eM0sIRe2s9u5xquJY1Y/+u4SRmhJ9jIyr+xju1RI9emYnv+boK6pwmIoux3RPjExr8FF2/cvJL91TTMqiOf8AOkTK6z7SoX34z41EuTMzOfF0OCt00W53Jzpmc49kS13dn5Jj+bN9k1YW4/hR4OPx2uOrn+r6st3A+ULX9I/02qBY6SHV7W6pc++2Fv4y/iv73+ypGL4QqPR7jX5JXhJ8Sb9c/wBla2YXmIe3Os+UMr2mQLmYsMrz5dQ7ZHNbIz7qhV8+XVWImcNTl/LGvtyhoGw4GCy30w0yXCsQuMCCzjA1keWVCqPep86mUROtdXH/ABDm8VXTM04e3OcU/wDqqVs3GmL2MDnuwZj7zIxrdaneoiVZtCjcxNVPdon62IhQKBQKBQKBQKBQKBQKBQKBQKBQKBQKBQKBQKBQKBQKBQKBQKBQKBQKBQKBQKDw0GVTXvIudoLCBhwZTGzAGGWN1bmEHGQ2osNJJPT6Iee7VVk6Pk+VsWZudmmffTPZ5cNXXvFu8bxElccm8OVyyhI5wGPLGQzBX04xk58OoAwuWuUjOeLDCY6MNVNMa0fOJ7fm4ti7da2hazcmKRUZGhuCVByCNUMmDpz+Qcg/gkV5RXFNO7m24rC/iLvL0xvRM5509njH1VjcmdY722djhVYknBOBy2HYdaj2Z/iRK32nTNWEriPvWFn4q7TinFuYm1Y5mejDvp8xW/FTE5KzYVqu1VXvRlwcm628QtrMxmQRgyMcJ68z5AGEUjTGOnw2z44Ga8tXN2nKWWPwNV3E5xT2dvCP38H23a3SBlFxdo4VmMkVv1kkcZyDJnrpGRktjJxnvg+2rOu9Uxxm05pt8lZnhGU1dkeH34Orebac7x3McoWLmGCFnJCCNBzJGUqGYnI6ZUdc9hWVyqZiYaMFYt03KK6dcs5y754Z/wC2gbuoq20KorIgjUKrdwMdM+09/pqVbiN2MlJiZqm9VNU5zmk6yaCgUCgUCgUCgUCgUCgUCgUCgUCgUCgUCgUCgUCgUCgUCgUCgUCgUCgUCgUCgUHhFHipf6LyG1TDU0rTEiMHWzah911k6lCsQFGkCtPIws//AKHDKnsy48PDLL6vzFuPysrb3U0cR6GF9NxHjxAWTpSLMxwl7XtKbmt2imau/hPydp3XEi8u5ZbhOuA6YZM/kSata/X9VZTbz0qaacbVRVvWvVn2Tx8Y4IebhlCHEkE88LDquGB0/ot0YfXWn8LGecTMJ0bcuzTu3KaavH9uHyeS8N+aR6RfXMwHYM2rGe+C5bH0CvZw2fGqSjbc2s+StUU590fsl7HcyC3GbZVST/5XXnsP0dRwv0CtlNmmnmwh3do3r2lyc47o0j5PhcbqTvkenSIrfD5SKjN75CS/b24HlXk26p/MyoxtujXkomfbrHw4PlFuDEhPLboUdNLqJA/M08wyk+s+SikYK6T2rzkYZ1bUuVc6Nc4nPhllwiO5Yth2DQQRws+soNOrr1AJ0jqSegwO/hW2mN2IhAv3OVuTXllm76yaigUCgUCgUCgUCgUCgUCgUCgUCgUCgUAmgUHmaD2gUCgUCgUCgUCgUCgUCgZoFAoFAoFAoFAoPM0HtAoFAoFB5mgZoPaBQKBQKBQKBQKBQKBQKBQKBQKBQZZxF32umu12NssZumxzZeh5YI1aRnoML1LHsD069g504Pzuoefaty0/fUCxAJ8tT6vp6UHLYbwbQ2JeQ2W0pfSbOc6Irgn1k6gZLMc4UkZViehyCcYIbIKD8yTKuNTAZ6DJAyfZmg/WaD3NB+OaudORq74z1x54oP1mg/MkgUZYgDzJwP40H6DA4I8e3toPaD8lxnGRk9hQHkCjLEAeZOBQEcEZBBB7Edc0GbcbNpTQJYGGWSLVdKr8t2j1Ljs2kjI9hoLDv/sO7u4oksrn0Z0lDu2uSPUmlgV+59T1I6Hp0oPOJW8Muz9nyXUAQyI0ajWCw9ZwpyAQfHzoJ3Yd201tBM+NUkUcjYGBl0DHA8smg65JVUZYhR5k4/nQfpWB6g5HcUFG4sb3T7Nht5LcRlpJuU3MUsMaSemGHXIoL1QKD8SSBRliAPMnFBQeOG0JYNmGWCV4n50Q1Ru0ZwdWRlSDiguuyHJghYkkmKMknqSSgySaDpeZQQCwBPYEgZ93nQfugUFY4h73Jsu0NwRqkY8uFPypCCRnyUAEk+zHcigzzYu5G0trILzaN9NCko1JAmRhDgqSgIVBjwwT2z1oG293Np7EX060vZLqCPBmhl1HCeJ05IIHiVwR37ZoNS3T2+l/aQ3kfQSL1X8l1JV1+hgevj0NBKyzKoyzBR5kgfzoP0GHegpXEfeuexksFgCEXFwIZNalsKSg9XBGD6x86C7ZoPnJMq41MBntkgZ92aD6UGWy7Un/ANUpbc6TkGDUYtbaM8hjnRnGc+yg1KgUHmaAWA6mg8SQMMggg9iDkfXQfrNAoPM0H4knVSAzAE9gSBn3UH7zQYzwUjE+0trXjdX5hVSe4Ek0jMPZ8BPqoNN3r3ot9nRLPdMyoziMFVL+sVZh0HsU0FH2pxR2HcgLcLzlU5USWxkAOMZAYdDQWbfrewWWzXvYwCzKggDeLy/AyPHAycfmmgpewOEy3kK3m1Z55bmZRIQHAEYbqF6g9RkdBgDsB0oPpuZJNsna3+SSzNNbTxc20LnJjwGwPzR9zkGB0yFIxkigit9VuX3jW3tJOVJNbpEZOv3OMqxldcdmCqcHzPh3oOzevhJBbWkt5azXC3UCNNzGk6uVBL9gCCRnqD3oLXuVvaz7EXaVydTRxSmQ9tZhZlB97BV+kmgp26m5b7dQ7U2rNKyys3o8KNoVEViueoOBkHAA64ySc0H09Bk3d2japFNJJs+7cxNHIc8pyQMjw6FgcgDIBB86Dq49XMkb7MkiGqRbhmRevrOpjKqQO+Tj66Cc3R4evb3I2nd3MlxesrcwDSI8uvVVyM4HYdQOnYDpQQmxeHU+0Xlu9u83mFyIYFlXRHGeowUJAGTgDP4OTnNBE3WzBsLbFhDZTyGG7dY5oHcMAHkWPJA/SyDjOVPXBoJ3j38DZ/zxf5UHn+IRiLW0wSP/AC17dP8A1vQfHj1u3E1o20iX50awwqNXqaTKe646n1z1z5UFh4e7rR2Fkbi1EkktxbwyFHcEF0jZkVScaQWkPc+VBX9gcLmvVe7220z3UjNiMSjTEgJCgaCR5kAHAGOnegj9iWx2Rt+DZtrO72txGXeJ2D6GKy4HToGBjU5wDhsde9Bzcft2IY2jv1L824nSOQFvVAWEKNK46HCDxoNY3R3Xh2dE0EBkZWkMpMjazqKqpwcDphR/GgmZZAoLE4ABJPkAMmgxDdjYrbyyz399LKtqkhjt4EbSB6oPjkDCsuSBkknqAMUEbxZ3WfZdosVvM72M0qhopTrMUygspjPTowDZ93uwGg7/AO9Umz9lQNB8YmWGGHpq0kxgs2k9yAMDv1ZehoInZ/BaGWLmbQnnlu3GqRxIMKxHYagS2PM98dh2oPtw22hcWe0LjYV1K0yxpzraVsk6PVJU5ycYYdPAq3hig1OgxnjMBNtXZNo/3supYHseZOisPaSEx9PtoNlAoPxcwLIjRyKGRgVZWAYMpGCCD0II8KCOmsxa2sq2MEYZUdoYUCxK0mklR4AZbHWgzjd3hT6VGbnbLTyXcjMWTmjEQ1EKAUJB6dcA4AIGBig5d0YDsvb3+VW87yWksRk5bsH5T6WYDp2YafIZDDOcA0HFxn3ShW7tJw0mu8ugkvrDAH3NfUGPVOPHrQaBd7Bl2dsya22UHkmOTFzHTUGkYB21NpX1RkjPiPGgrux+DVs8KvtB55bp1DTPzT6rkZZQeurHbJznFBz8JrmS22nfbHE7T20KcyJmbUUIaMFRjt98wQOmU7DJoE3+70+bn/rtQfTbjH/VtgPD0Zun7m7oNC3u+I3fzaf+k1BROGLH/TjnPXl3n85KCpcLN0X2tZgXc8os4JGSKGM6OZIfukjuSDnGpQPce2DkO6bZTbB2vYx2sshtLxtDxO2oZLKjZ6AEjUhDd+hHbuEjvJnZ28lrd9RBerypPLWcRt08OvJb6TQXLiptv0TZdzIDh2Xkx476pfVyPaAWP7NBWth7GvbTd9I7FC17OBKxysbJzupPrkYZY9K9T0I+ig92fwWs2hU3bzyXLKGlk5v4ZGWxkEEZPc5zig+XBi+lS42hs0zmeC1cLAxOSBrdSAfL1R07Ag4oIrcq5GytvXtlcEIl22uFz6oYs7PCMnp1Duv6S4oNmubVJAFkRXAOQGUMM4xnB95oMY/xCXltFBDZRJEszSCVwioCIlVgNWBkamYf8DQd/Ge1Z9g2rKMiJ7aR/YpgeMH/AJOv10H12Fwutri2huEvr4rJGjjEwA6qMjGnpg9MeGKD5bO3Q2da7XtofS7uW9Qc1EYiVQuGOHbR6owCcZHceYoOiX/dq/NP7GoL3vx8nXvzab+m1BmW7ls0u6MqIMtonbA7kJcM7Y+gGg5uG/D63v8AZ8Nx6Zdo3rpIkcyqqOrkYA0nGV0nH5woOjeHcDZtrNbQ3N7fNLLIBAmpZiW1KAcaDjqR1oJLjb8Y2P8AO/74qDRd4tp+i2txdadRhhklC9RqKIWAJHYEjvQZVuZutNtq3/zC/v7grK76YIX5SKEdlwR1HcHoB2x1OaCH3s3YtNn7W2PDaljI1zC82tzIxHpEQjLeA7P2A7UFq49/A2f88X+VB+f8Q3xS0+dr/TeglOOfyNL+nB/UWgkbzbTWWwku0UM8dnCUB7amRFXPmAWHT2UFP3R3EfadrHfbRv7mUzgyCOOTQiDJAHYjPTsAAO3hmgiRsC2sd5rC2tc6RHql1OZG5pSf4RPY6BH0GO486Ce/xEfFrP50PsNQa1Qc20oDJDJGO7o6jw6spA/nQZp/h6vQbGa1PqywTvrQ9GAcDBI8OoYfs0D/ABD36Ls5ISRzJJ1KDxwisWb3DIH7QoInjfbk2GzJTq5aMiyFfDXEpB9+FbFBOW/CO2dFkS/vmVgGUidcFSMgj1fKg5t0N2dnW21zHDc3M15BGxdZCHUKyhTqcL3GsDGe5oNXoMf492bxPYbUjXIt5QH8cHWskRPsyrDJ8WXzoNR2HteK7gS5gYPHIMgjw81PkQehHsoIjiFvOmz7KWcsBIVKQDxaUj1cDxx3PsFBV7Tea9td3ztK6YyXTjXHrVBpEsgSElUAGNJDY79foAR+6/Dw7Rtor3aF/dTNOglCLJoRA4GBg56j2AD2UEZsXYttZbzwW1p8FYH5mXMh5pikLaiexxp6e2gnuNv37ZHzwfajoJjjHvTLs+w5kGBLLIIVfvywUZiw9uF6e/PhQRdjwljlVXvr27uZCAzHmkJk9SFzk46+f1UEHwus7eHeHaENpjkR25RMMX6q8Af1iST6+qg7pv8Ad6fNz/12oP1t5gN7bAnp/wCMw+uK6A/jQXvf++SHZ15JIQF5EijrjLOpRAPaWIFBTOGH+23/AFd5/OSg7uAfyRH+tm+1QRPF/wCVNifrz/WgoJrjfsP0nZjyr98tmFwp8dK9JO35pJ/ZFBUNu7V/zyXYtkCGV0F3djwBXKSDI9qTD9sUFr40b0zWNrElswjknk5Yk6DloBliM9j1Az4DPjig+NtwghcA3l3d3MnTUTKVUnxAByQPpoIjg1bwx7T2tFbfeEKJH1LeqruO5yT1B6+NBfN9dyLbakYS4BDpnlyp0dM9x16EHyP8O9BT7fhxtSMCKPbcojHQeo+QPcZD/Og7V4PWvos0LyySXM+jmXcg1uCjq50An1QcYPUk56k4FBem2TG1sLOUCSPlCFwRjUoUKfd2+igzuPhbdWxZNn7Vmt4CciJlMmkk9cEMB4+Q9uaCx7j7gxbPaSdpHubqX75PJ3I6EhRk6QSBnJJOB1oOhtzlO1BtbmnUIuVy9IxjSRnVn2+VBN7a2eLi3mty2kSxvGWAzjWpXOPHGaCO3M3aXZ9mlkHMqoXOoqFzrcsQRk+dBT7rhVJDM8uy7+WyWQkvEAXTP5uGGB7DnHn4UElupw4Fvc+n3dzJe3eMJJINIjGMeqpY9ep65x17Cgk989zV2hJaSNKY/RpeaAFDazlDg9Rj4P8AGgsd1bLIjxSKGR1ZHU9mVgQwPsIJoMwteFd1bFksdrS28DNqEfL1lc9O4cBj7cCg+u0eDkbrFJFdypeJLzmunBmeRuhXI1LjSVGMHp7aCe3k3FN7b2cM1yxe2ZHaXQCZnVQCxBb1ckZ7nvQdW/25q7UiiiaUxcqUSghQ+SFIx1I86Dv3s3djv7SSylJVXC4Ze6srBlI8+oHT30EDuruE9tbT2V3dveQSxpCiMhiESKHBCeu2M6l7YxoH0BA2HC29thybXbE0VvqJCcvJUE9eocDPtAHuoPvf8H0zBLZ3ctvcxFi87DnvKzd2Y6lwe/bpg9vGgsm/G5abTtEtZJWR0KukoGr11UqSVyMggnpn6aDs3N2JNZwNDcXb3jFywkdShVdKgJgs3QFSe/4VBOkUGe7x8MzJdNf2F3JYzyffdA1K5Pc4DDBPc9wT1xnrQR9zwe9Ijc3l9LcXL6QJmXIjRTkqiFvHxOfoHXIX3aGwIri09CnHMiKLG3gfVAww8iCAaCgwcML6Acm02xPFb/goULFAe4BDgfUBQWzcfcmDZiOI2aSaQ6ppn+FIe/0DJPTr36k0FooOfaFlHPG8Mqh43BV1YZDA+BoMvbhFLbSM+zNozWqMcmMguB38VYZAGAMgnp3oOnZXCMPMtztO7lvnU5VGyE75AILEsM+AwPMHxDQNs7IiureS1mGYpF0MB0wPAjyIOCPdQZzs/hffQKIINsTR2wJ0oseCqsSSAeZgHr3GOpzjwoPrecHkV4ZrG8ltZo1YPKV5zSsxOp2OpcMdR9mMdBQWTiDuQm1IY4jK0MkT645FXXgkYYFcjIPTsQQQKDnm3B9I2edn31y90+syLcFdLo34BALN2BI79QT2oIKz4ZXwUW8m2ZzbAaCiIY2KdtIYudP8aDps+FK2t9HeWN09tGojWWEIZOaiMpdS5cEB9AzkHrk+ygnW3KU7VG1+a2oR8vlaRjHLKZ1Zz457UHw4gbgR7T5Uqytb3MP3uZBkgZzggEHoeoIII60ELDwwmm+Utoy3iqG5UZUqiuylRIw1HWRnoOnbv4UFl3b3PWz2e2zVlLqVmXmFQCObqz6ufDV50H33G3YXZtqtoshkAZ21FQp9Y5xgE0HLvZuWt9c2d00rRm0fWqhQ2v10bBJPT4H8aCx3wQxuJMcvS3Mz20aTqz7MZoMe/wAPW76j0naAzoZjb25YYPLU6nby6+oOnirUGj777pRbTtjbTErgh43XBKOAQDg9xgkEeIPh3oKja8NL0gQ3G2LiS2ACmNFMbOg6BdZc46Y8DQdVhwu9FvTdWN29tCyhXt1QsDhNI9fWDjOG6gnOevWg0WgUCgUCgUCgUCgUCgUCgUCgUCgUCgUCgUCgUCgUCgUCgUCgUCgUCgUCgUCgUCgUCgUCgUGa8StgC6uEVri5jRoVjeOKXQjjmOfWUggnr4+QoLzsDZEVnbxWsAxHGulc9z1JZmPiSSST5k0EjQKB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1800" smtClean="0">
              <a:solidFill>
                <a:srgbClr val="0031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6" descr="data:image/jpeg;base64,/9j/4AAQSkZJRgABAQAAAQABAAD/2wCEAAkGBxQSEhQUEBQUFBUUFxMXFhgWGBcUFxgYFxQXFhgaFRUYHSggGBolGxoYITEkJSkrLi4uFyAzODMsNygtLi8BCgoKDg0OGhAQGiwkHSYsLCwsLCwsLCwsLCwsLCwtLCwsLTc3LCwsNiwsNy0sLTcwLC43LC4sMyw3LCwvLTQtM//AABEIAKEBOQMBIgACEQEDEQH/xAAbAAEAAgMBAQAAAAAAAAAAAAAABQYDBAcCAf/EAEkQAAEDAgMDBwcICQMDBQAAAAEAAgMEEQUSIQYxgRMiQVFhcZEHMnJzobGyFDQ1QlKCwcIjM0NikqKz0fAkU+GDw/EVFiVUk//EABkBAQEAAwEAAAAAAAAAAAAAAAABAgQFA//EADARAQABAwMCAwcCBwAAAAAAAAABAgMRBCExEkETUYEFIjJhkcHwodEUJEJScbHh/9oADAMBAAIRAxEAPwDuKIiAiIgIiICIiAiIgIiICIiAiIgIiICIiDDWVTYmF8hytaLk/wCbyuf4xtfLISIf0TOy2c956OHis23uJF0ohaebHYu7XkX17gR4laGz+zr6nnXyRg2LrXJPSGjp71wtZqrt274Nn9PzhETNUPfq97nH95xd70hqXs8x72+i4t9xXSaXZSmYNY8563kn2bvYs79nKU/sGcBb2heUeyb/ADNUZ9TCiUW1VTH+0zjqkGb+bR3tVmwvbWJ9hM0xHr85njvHhxXus2Jgd+rL4z2HMPB2vtVbxLZKeLVoEretnncWHXwus8a7Tb/FH1/6OkRSBwBaQQdxBuD3Fe1ybCcYlpncw6X5zHXynr06D2rouCY1HUtuzRw85h3j+47V0NLr6L/u8VeX7KlERFvgiIgIiICIiAiIgIiICIiAiIgIiICIiAiIgIiICIiAiIgIiICIiDlMsJqaxzRvkmeL9Tcx14NHsXUaaBsbWsYLNaAAOwKgbKM/+Qdfe0z+OYj8SuiLley6I6ark8zMgiIuqCIiCJxnZ+KoF3DK/oe3R3H7Q71QayjnoZmm9iPMePNcOkf3af8AldUWriNCyeMxyC7T4g9BB6CFz9VoabvvUbVeY1sAxdtTEHN0cNHt+yf7HoKk1zOmkfh1XZ+rdzup8ZOjgOse8ELpUbwQCDcEAg9YKz0Wom7TNNfxRtI9IiLdBERAREQEREBERAREQEREBERAREQEREBERAREQEREBERAREQUSVnybFGk6Nldcf8AUBaf51e1BbW4Ry8V2frI7uZ1nrb/AG7QFs7O4oKiFr/rDmvHU4b/AB38Vo6ePBu1W54n3o+/0EoiIt4EREBERBWtucN5SDlAOdFr3sPnDhoeC+7C1/KU+Q74jl+6dW/iOCsE7A5rg7cQQe4jVcpw0zZnw0xJMnNOXpDSdc3QO3qK5Oqq/h9TTciM9UTExHfyRf8AFNp4ICWlxe4b2s1t3ncPG6iRt4y+sL7deYE+FvxWxhGxkTADP+kd1ahg7hvdx8FIVezFM9tuSaw9BZzSPDfxWcxrq46omKfkrYwnGYqkXidqN7To4d4/EaKRXLK2mloKgEHVurHbg9vUfcR/wumUNUJY2SN3PaHDj0L10eqqu5ouRiqORnREW8CIiAiIgIiICIiAiIgIiICIiAiIgIiICIiAiIgIiICquIs+RVInb+pmOWYdDXHc78fHrVqWriVG2aJ8btzwR3HoPA2PBeGotTXTmn4o3j/I2QV9UDsdVl0HJyefA4xO+7u9mn3VPLO1ci5RFUdwREXoCItTFa4QRPkduaL26zuA4mwWNVUUxMzwK1ttjB0poblz7Z7b7HzWDtPT2W61EbNU7oa9sbvOGZptu1jzKR2Kw8yyPqptTd2W/S4+c7huHHqWKLXFz6R/oLhVxVcrov1d6oiI8oRe0RF31VvbuiD6fP8AWiIPA81w9x4JsFNmpbfYe9vjZ/5lKY+29NOD/tyexpKhfJ4P9O/1p+Bi5tVPTrYmO9M59BakRF0gREQEREBERAREQEREBERAREQEREBERAREQEREBERAREQVjDDyeI1LBulY2Qd4y39rnKzqqTPtizO2Kx/hefwCta1NJO1ceVU/uCIi2wVM24qHSyQ0se9xBPedG37ALk8FciqXsu35RWTVLtzSQz73NHgwfzLR1szVFNmP6p/SORbaGlbFG2NnmsAA4dJ7TvVMo/pd3pP/AKSvSor+Zi4/ecP5obe9Ya2Ip8LHEVQL2iIuiIvaaXLSzn9wj+Lm/itHYxojo2ueQ0OL3Ek2AGYgXJ7AF42+qMtNl6XvaOA5x9wUThWDy1jI+WJjp2NaGMGhdYWzcd9z16Ll3bsxq/djMxTj6z3FxosRilvyUjX5d+U3stpc4wu0GI5Ir5eUdHa99CLWPXY+5dHWzpNRN6meqMTE4kERFtgiIgIiICIiAiIgIiICIiAiIgIiICIiAiIgIiICIiCkzzWxdt+izfGH+5V2XNtrnOiri9u8ck9v3QB72q/YXiDJ42yMOh3jpaekHtC5uiux4t23PPVMjbRFG4tjcNOP0jud0MGrjw6O8rfrrpojqqnEBtFU8nTTOG/IQO93NHtKpeAV03JchRs/SOcXSSHc2+gtfQaAangCvOO4pUVMRkI5ODMGtb9s6nf9a1u5XfAKVsdPEGgDmMLraXcWgkntXL6p1WozRMxERz3nM9vLIpJpZKeuga6UySOMZcbn6ziC25NyLD2re22iMVRDUNGnN/iY7NbiPcsGDv8AlWJGTe1pc4ei0ZGflKu2I0DJ2GOQXafEHoIPQV52LHi2bkUf3e76DLTzte1r2G7XAEHsK0MaxuKmHPN3nzWDzj/YdqhYdmqqK7IKrLGegg3HcOjgQpLCdm44TneTLJvL362PWB0d+pW94morjEUdM95nj08xXKZs1XWsFULBo5Tk+hregEdZOW99bHgrzUzCNjnu0axpce4C6r+yX6SSpqD+0kyt9Fv/AJHgvO3uIZIREDzpTr6DbE+2w4leNmqLNiu7M5mczme/aBW9k2Gata877vkd3m/4uC6Yqh5PaGzHzH65yt7m7/b8Kt6y9mW5osZnmdwREXRBERAREQEREBERAREQEREBERAREQEREBERAREQEREFY2ywF04bJELyMBBbuzNvfTtBv4lUiCeenccpkid0ixb4tIseK68vllzdR7Opu3PEpqmmRzeLE6+o5rDKQelrWs8XgC3ipjBdjbHPVnOd+QEkX/fdvd3e9XFFlb9n0xPVcqmqfnx9BUvKGAKeNoFhym4aDRjrLa2hxIQ0Tcp50jGsbxaMx4NvxsvW29C6WnuwFxjcHWGpIsQbDjfgqrh2Hz1r42yZhHE1rMxFgGjobfe4rW1Ndyi9XTRG9UREfcWDYDD8kTpSNZDZvotv7zfwCtaxwRBjQ1os1oAAHQALBZF09PZizbiiOwLQx2o5OnleN4Y63eRYe1b6htr2k0k1uoHgHAn2K35mLVUx5T/oNk4RHRxdF2l5+8S7XgqRic7q6rtHucQxnYwX5x9ruK3K/aMGkigivmLGtkOugGmUdd/cp7Y3ATAzlZR+keNAfqN327z09wC5E/zPRYt/DERNU+nH59kT9HTNijaxgs1gAHD8VnRF24iIjEKIiKgiIg0P/W6b/wCxB/8Aoz+6zU1fFJpHJG/0XNd7iuS7K4EKyV7C8syszXADr84C2vepDaPZF1EwTxSlwa4AkDI5pO4gg9enFZYhh1Ty6mihtkcTdU0rJH+fq13aWm1+IseK3JsXgY7I+aJrvsl7QfC6xZ5bqL4119QsFXXRxC8r2Rg7i9waD3XQbC0MWxiGmAM78gcbDQuJ67BoJWVuJQlocJY8pvY522Nt9jdRO1OCwVQjM0vJFt8rrtFwbXHO0O4FVE5TzNe1r2EOa4AtI3EHUELItXDKZkUUbIjdjWgNN73Ft9+m+9eJ8XgY7LJNE13U57QfAlRW6i8seCAQbg7iNR4rF8sjuW52Zhe4zC4tvuL9CDOi0qfFoJHZY5onu+y17SfAFbqAtGtxiCE5ZZo2O6nOAPhvWPaOtMFNNIzzmtOXsJ5oPAlc+2T2XFa2SWWV4s4t0sXOdYOJc51+tWIYzPZ02lq2StzRPa9vW0hw8Qsyo+zuy09JVOfyoELRqf8AcFjo5u5uXffw3m1ygqWPvke11t+VwdbvskrDMixzVDWC73NaN13EN96+fKG5c+ZuW181xlt133WUV7e4AXJsBvJ0A71goa+OYF0Lw8NcWkjUXABNj07xqFA7V4lDLRVAiljkIa24a5rvrt6AVh8mfzR3rX/CxXGyZ3W1alViUUbmMe9ofIQGN3ucSbaNGtu3cvlXikMRyyyxsJ3Bz2tPgSqBirgcZjIsQX05BGoPMb0pEEzh0tFjmmawZnuDQN5JAHiVq0+M073ZWTxOd1Ne0ngLqK3l8svMsrWi7iGjrJAHiVrzYpCxoc+WNrToCXtAJ7DfVBtosVNUskbmjc17etpDh4hfDVsDspezN9nMM3XuvdBmXmRgIIIBBFiDuIPWtSHFoHvyMmic/wCyHtJ8AV9qsUhiNpZY2Hqc9rT4EpgalDs3TxPzsj528XJcG+iDuUuvEcgcAWkEHUEG4PcQsNXiEUX62Rkd92dwb7ysKLdNEYpjA2UWvSV0covFIx4G/I4Ot32K9TVTGGz3taT0OcAfaVmMy1DiMXKiHO0yEE5BqQAL3Nt3FfH4rAH8mZog+9spe0Ov1Wve6oOzH0vN6dV8ZViEmXSkWCasjYbPexp32c4A24lZeUHWFFck2LxmOkme+bNZzMoyi5vmB6+xSe2G18dTFyMDX2cWlxcANxuA0AnpstLYHDYqieRszA8CO4BuLHO0X0719ZGKHEwCByYkFr62ZJ5p1+zff+6vTbLzjOEtPNJQYWxurJpnHsLA+7j3ODQB2ErXwXYQTUzZXyOa+QZmAAFoB83NfU3GvRvW35VPNp+q8vjZlvxWpQYNiboo3RVADHMYWDlXCzS0ZRbLpop2Xu2fJ1iL2ySUkp8zMWg/VLXZXtHZrfgVFUtO7FK55e4iMBxFt7Yw4BrW30BNwfFS+z2y1VDU8tM6N12y5iHFziXNOurRfVankrP6WYdORnscb+8InlCH2x2dFG5ga8vZIHEZrXBbYG9tDvGqn/KMP9PSf5+zC8+VbfT+jN72L35Rfm9J/n7MJngnbLdxfFXU+F0/Jmz5IoGNI3i8QLiO2wPEhRGA7DienEskjmukBcwAAgDoLr6m+/S29fNsb/IMP6uTZ48iy34q9bO2+S09t3IxfAFM4heZUzyf1z4aiSkkOnPsPsvYecG9hFz93tURUYaajEpYg7Jnllu790XLtOnQe1SFFrjZy/7kv9F1/bdfcH+mX+sqPgeqnyaO12zYojE+KRxDidTbM1zbEEEW/wAC6bhVTysEUh3vjY497mglVPyp/qoPWO+AqybM/NKf1MXwBSeGUctjFqITwyRONg9pbfqJ3HgbFcywnFJ8MmdHKy7SRmbuvbQPjd/l92i6wtHFsJiqWZJmgjoO5zT1td0FSJWYecMxOKqjzRODmnRwOhFxqHDoVE2H/wBNiEsB6eUZ3lhzNP8ACD4rVw5j8PxFsWa7S9jHdAeyS2UkdYuD3gre2ub8mxKGcaB5jcfunI/+W3issMcvflOnL5YIG6mxdbrc92RvuPisG2rnB1PQRHmsZELbg57jkbfutf7yy0zflWMOO9sTiey0QDR/PYrFj2mMR33cpTfkHvRHraLYltPTmWOVznMAzhwFiCQDltu37jdb+xlbyGGzy78j5SO05G5R42U9tt8xn9FvxtVQw36GqfWfmiU5heJYNldm/l/KzTyPHOtcWzOfYEkkg6AEadvYtamw002JRQl2bLLFY7rg2I06NCrd5Mz/AKR3ZK+/8LPwsoPGPplnrIPharndMbQs+1OzHyx0RMhYGXDh5wIOosL2Dr9PaqfthsoykjZJG97gX5CHWuCWlwIIA+yfYtraOvnrK00kLyxjXFlgS0EtF3ueRqQLEW7O1Ru0mzMtJE1zphIxzwLDMOdlcQcpJB0B1SFlY8aqXS4M17zdxbDcnpIkaLnwUPspsg2qh5WSRzRdzWBttLHUm/b0BSVb9CN7o/6wUr5OfmTfTk+JTiDGZVvYN7oK6SnJ0PKMcOgujOjrdwPitbaakM2KOjacpe6NubqvE2507LrbwL6Yk9ZU/mX2u+m2+sj/AKIV7p2ae12y7aJsT45HOu7Kb2BDgMwLSN24rbotjeWpTUySuMsjTINxG4kZydSTwtdS3lS+bxet/wC29S+A/R0XqPyFTOy4jKC8ltUTHNHfRhY5vZnBvbi2/FZ6nYFkk0kkkz8r3EtA84X1sXuvcA3tpusoXye1nIxVkpF+TjjdbrsJCBxKwYVhlTiZfI+fKGm2uYi5F8rGA2AAI8RvV7kcPlPSGhxOONjiRnjF9xLJLCzgO/2Ara8qA/1EXqvzlRhw+SnxCGOV+dzZILOuTzS4W87UdylPKd85h9X+cp3Tsk6DyftY6OR8xc5r2vcMoyuIcHEXvff0lQ+B1DY8UqHvNmsNW5x7A4krp64xXU75a2aOK+aSeVvAyEm/YLXPcpG6zGOE5s9RuxGsfUzD9GxwNjuuP1bO4CxP/K6Uud+TmsMU81NJoXXIHU+M2cOI+BdEUlaeHNPJh85l9Ufjat3yo4fpFOB1xu9rm/m8Vfg1CEzvkxthS6ynOI4bG5msrLG3W9gLHjiLkcFC4Nts+liEEsWYx3DbuyOA+y4EHcunALHJTMcbua0nrLQT4lMmEDsfjU1Ux7posgB5jgLNcD0AHU269ypbpJMLrXOyXYc4AOgfG4gizusG3Edq6sAo3aDEI4IuUnYXsBAsGh2p3GztB1cQkSTDmG1mOvrCx5j5ONoeGdNzpmOawv8AV3blYvKN83pP8/ZhRdTK/FaljYoyyJlm9jG3u4uI0DiNw7B2ldSDRa3UspnCRGcqliOEGpwynawXeyKB7B1kRAEcQTxsq7hG2slLDyD4szo7hpcS0t7Httc24LqFljkpmON3NaT1kAnxWOVmFF8n2EyOlfVzAjMHZLixc55u51uroHeVqYP9NP8AWVHwPXSl8ypkwpHlT/VQesd8BVl2Z+aU/qYvgCkiF9TO2Fxuj8dZM6CQUzg2W3NJ9oBO4kbiue4VtlPSAwzsMmUmwkcWPb2EkG47/FdSWKWnY7z2td3gH3pEkw5pgUEuIVoqXtsxrmvcR5oyWyMaTvNwL8Sp/wAplFmp2SDfE8X9F/NP82VXBrQNBoFTfKdiGSBkQOsrrn0Wan+YtVzmUmMQw+TCj5k07t73BgJ/d5zjxJ9i1vKRhz2yx1UYNgGtcR9VzXFzHHsN9/7o61bdlqHkaWFhFjlDnek7nH2m3BShF1M7mNsOY4xtm+qp3RNhtcAyuBzAAEbhbmgm2p7lLbFUfLYdNFuzulaD1EsbY8DZXWKBrb5WtbffYAe5ewEyYco2f2gkw50sUsZNzctJyFrhpcG2oIt4Cy8U1a+fEoZZW5HPkiIbqLN0Dd+/S2vSurSU7XEFzWkjcSASO66yZQr1HS5ljvKUGI/KMuZj3F46A4PaQ9ubocCT7Fr7VbUOrI2hkRZEx4JcTmu/K4AXGg0zaLqckYcLOAI6iLjwKMiaBZoAHUAAPBMnSotZ9CM7o/6wUr5OfmTfTk+JWeyAKZXDm2BfTEnrKn8y+1v0231kf9ELpGUJlTKdKmeVL5vD63/tvUvgP0dF6j8hU4QlkzsuN3MdgaPloa2IaF8UbR3kSWvxWDZzaN2H8rDNETd1yL5XNdYNN77wQB4dN11UNtuWOSna43c1pI3EgEjuJVynS5O/EH1GIQyyM5MukgLW66MzDLv396k/Kd85h9X+crpOUIWhMnS+rmuzP0vN6dV8ZXSl8DVIlZhzPbKM0leyoYNHFsneW82RvEfErv8A+4qb/dapUhfMg6gmTD0iIooiIgKB24+ZS/8AS/qsRFY5SeGxsv8ANo+5SyIk8kcCIiiiIiAiIgIiICpu3H62L0XfEiKxyk8Li3cvqIooiIgIiICIiAiIgIiICIiAiIgIiICIiAiIg//Z"/>
          <p:cNvSpPr>
            <a:spLocks noChangeAspect="1" noChangeArrowheads="1"/>
          </p:cNvSpPr>
          <p:nvPr/>
        </p:nvSpPr>
        <p:spPr bwMode="auto">
          <a:xfrm>
            <a:off x="875620" y="239479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1800" smtClean="0">
              <a:solidFill>
                <a:srgbClr val="0031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6" descr="data:image/jpeg;base64,/9j/4AAQSkZJRgABAQAAAQABAAD/2wCEAAkGBhQSEBUUEBQUFRUUFxgXGBUVFRYYIBQaGBUVFxYUGBwYHiYfGRwjGRwVIC8gJCcpLC0tFR4xNTAqNSYtLCwBCQoKDgwOGg8PGi8iHyUxNDQ0KTYvLCwtLCovMCwyNTYvLDQsLCwvNCwsLCwsLTAsLCwsLCwsKSksLCwsLCwpLP/AABEIAFgA8AMBIgACEQEDEQH/xAAbAAACAwEBAQAAAAAAAAAAAAAABgQFBwEDAv/EAEUQAAIBAwIEAgYGBgcIAwAAAAECAwAEEQUSBiExQVFhBxMicZGhFCMyUoGyFTRCc8HhNXKisdHw8TNDU3SCg6PCJGJj/8QAGgEAAwEBAQEAAAAAAAAAAAAAAAEDAgQFBv/EAC8RAAICAQMDAgQGAgMAAAAAAAECAAMRBBIhEzFBUWEikaHRMnGBscHwBTQUUuH/2gAMAwEAAhEDEQA/ANxoooohCiiuUQnaKKKIQoooohCuGu1w0QhSnxrxsLIKkYDytg7T0Vc8yfM9B8e1WPFnEqWcBdubtyRPvH/Ad6SOEOEWvme6vsssmdoPIuTy3+QHb3V10VLjq2fh/ecOoubPSq/F+wmhaLrEd1CssRyG6jup7qfMVm/pJ1aRrow5IjQL7IOAxIySfHw/CvO0uJdGvSkmWgk/tLnk4/8AsO4/xFO2ucKwagqyhsEqNsiYO5T0yD1qGt05UZTse09X/Ca6tLt145Hf2PrE30a6vIt0IckxuD7JOQpAzkeFaVq+rJbQtLKcKo/Enso8SaqNB4SgsA0hYs205kfACqOZwO1Iusam+q3W1DstossWPIKo+1K3mew/nRotOW/F2HeH+b19T2lqRyfqfWNuhcfrJayz3CFBExAx0fPNUXxbsfjXdE4/WS0lnuEKCNsDHSTOSqrnq3Y/gaR3/wDmyiGH6qztwSWPRVH2pX8XbtXrBatqVwlvbgpawdPJe8jeLt/nvXpnTV8548/kPuZ86uqt4A58fmfsJofBnEpvYWdkKFWI8j3GD3wORpiFRdPsEhjWOIBUQYA/j5nzqTXluVLEqMCevWGCgMcmdooorEpCiiiiEKKKKIQoooohCiiiiEKKKKIQoooohCiiiiEKKKKIQqFquqJbxNLKcKo+PgB5mplZvxPpd7qF0sfq3it1bAZsY85CM8z4D+dWprDt8RwJz32Mi/CMmVuk2EusXhmnyIEPTsB1ES+Z6k1q8UIVQqgAAYAHYDoBUbStLjt4liiGFQYHn4k+JNTa1fd1DgcAdhFp6OkMnlj3Mp+JuHUvIDG/I9UfujePu8RSHwdxDJYXBs7z2U3YBPRGPQg/cblWp0q8dcIi8i3RgCeMeyfvjuh/h4Vui1cdKz8J+hk9RS2erX+IfURY424ke8nFlZ+0u7DEftt4Z+4vc+VVF4M7dPsfby31sg/3rjrz/wCGvP4Vc2nB11BbbbePNxMv1khZVESH/dKT+0e5qssuGdSsWMkUSnI2sF2SZXuMdce6vRrasDahHHb3Pqf4nmWLYzbnB57+w9BK/XdQSKP6HbHKKcyy/wDGkHX/AKF7Dyq30njqO0hENlbl2PNnc83budqZJ8hmoD6zg/WabDv/AHci/wBkcqsLOTUpeVpbrbqfuRrHn3s3M1t1BTDD5nvJoWDZQ/IdpLX0n3cZzPagL/Vlj+bZHyq1g9LlsVy8cqnwAVvmDVOdM1qP2t7P4rvR8/gaqbjVmU4udOhL9z6t4/y8qj0aX7AfofvL9e5O5I/Mfaa9puopPEskRyrjIP8AA+BqXWbcGcR3BmWNLMJbnORGjLsJ/bJbrWkCvMuq6bYnrUWi1cztFFFRl4UUUUQhRRRRCFFFFEIUVWalxHb25xPKiE88E8/fgVJ0/Uo503wurrnGVOefgfA1rawGccTAdScA8yVRUW/1KOFd8zqi+LHH4edQ9N4otp22wzIzfdzgn3A9aAjEZA4gXUHaTzLaiuZqJYarFPu9S6vsO1tp+yfA0sHvNEgcSZRUOz1WKUusTqxjOGAP2Tz5H4GuXerxROiSSKjSfZDHG7tyo2nOMRbhjOZMoqLf6pHAoaZ1QE7QWPUnt/fXrPcqiF3IVVGSx6AeNGDDInrXapBxnZk4+kR/GrO8vkiQySMFQYyx6DPSmUYdxELFPIM96KhDWIvU+u9YvqsZ355Yzjr769rK9SVA8TBkbow6HtypFSO8YYHjM96MUV5XN0salpGCqOrMcAUvaPOJ6ba7iqiy4stZnCRTIznouevuz1q2JpsrKcERKytypzO1wiqa44ys0fY08YYcjzzj3kcqtobhXUMhDKehByD7jTKMvJGIg6twDmemKKiXeqxRMiyOqtIcICftHlyHxFF7qsUJQSuqGQ7VB/aPgPlS2n0j3KPMmUV5zTBFLMcKoySewHU142OpRzJvhdXXplTnn4UYOMx5GcSVRUSx1SKYMYXV9h2tt7EdjX3eXyRIXlZUUdSxwKMHOItwxnPEkUVU6fxRbTvshmRm+6DzPuz1qXqGpxwJvmdUXOMty5ntTKMDgjmIOpGQeJLzRXwkgIBHMEZB8qjWGqRThjC6uFO1sHofA0sGa3CZ9wDo0V609xdgSuZMbWyQuRuzj5DyFPukaLFbKywLtV23Fc8gcAcvDoKVrrgq4hneXTpxGJTlo3HLJOeXIgjOfdmmHhrTp4omF1L62RnLbuyjCgKPh867NS4f4lbj09Jw6ZCmFZef+0T9TtRe636i4J9VCmQmSN3shj8Sefur64/4Ygtrdbi2UQyRuoGwkZycePUdfwq64p4NaeVbi2k9TOvLdzwwHTOOh7VWHgq8unT9IXAaNDnYn7XyAGfHrVUsX4W3YAHI/vrIvU3xLsySeD/fSOWk3Jkt4nbq6Kx95UE0oeiwezdePrz/AHf608JGAAAMADAHhjoKR5uDruCeV9PnVEmJZlcdCSTy5HPU4rnqKlXXOMzptVlKMBnE56OWzcXx8Zv/AGkqN6SdPM95aRA7S6uAfA5XHzpm4Q4Y+hxMGffJI2527E9gPn8a+Nc4cea8tZ1ZQICdwOctkg8qp1lF5cHj/wAkjSx04QjnP8xE1ziBprKOGfIuLe4RXB6kAOA38D8e9atLbLJGUcBlYYIPcHqKVOLuAvpUqTRMqOMB8g4cDoeXcdKcFGBWL7EZV2e/HpKaet1dt/tz6iZpovD9u2s3ELRKY40yqc8KQY+Y5+ZrR7m0WSNo3GVZSpHiCMYqg07hl49SmuiylZV2hRnI+x17dqZazqLd7Ag+B85rTVbFIIxkn5TIU0ib6R+it31Ql9buzz2Yzj+XjWs2tssaKiDCqAAB2AGAKX14Yf8AShu9y7Cm3bzz9nGfCmWnqLepjHp9YtNT092fX6QrP/SKTLdWlszFY5Gy2O53BR8Bn41oFUPFnCy3sajdskjOUcdj3B8unwrGncJYCZTUoz1kLPq24NtI3jeOJUeI5VlznoRz8epqJ6RdQeKwkMZILFUyOwY8/ly/Go2laHqImjNzdK0UbZKqOb8iACcD5+FMer6WlzC8Un2XGOXUeBHmDWidtilm3TAUtWwVdpizw9wJaNZxl4xI0iKxck5yy59nB5Yz8qh+jmQxXF3ahi0cTZUnt7RU/Hl8K5BwjqUKGG3u09V0GcgqPLkcfgaYuE+Flso2G7fJIcu57+AHkOfxNWscbWy27Pb++JCqs70wm3Hf++ZR8f8A65p/70/mjrnpI/2tj+/H5kq54v4WN4iGN/VyxNuRueOeMg49wOfKqm04Qu5biKXUJ1dYCGVEHUjBBPIdwD+FFboFVie2eIW1vuZQvcjmM/EX6pP+6f8AKazTg6/exEMr5NtdZVv/AM3DEA/56jPhWo6namWCSMEAujKCe2RiqPTODwNO+iXBD/a9pc8iWJUjPcVim1VrKt5P0lL6XawMvgfWV/ow+xdf8w35RUPjWP6RqdrayEiIjcQDjJO7P44GPxq+4I4YeyikR3V977gVBHLaBzz7q7xbwl9LCPG/q5ovsP8APBx588it9VBqC2ePX9JjpOdOFxz5H6yVa8JWsUiSRRKjpnBXIzkYIPjVL6WP1AfvV/uapGi6PqAnR7u5V40z7Cj7eQQCcAVN404ee8thEjKp3hstnHLPhU1bZapZs+8o676WCrj2lppv6vH+7X8opR9Fn+yuf+YP5RTlaw7Y1U/sqF+AApFseCL+AuLe7SNXcuQFJyT35g9sfCisqUdScZxC0MrowGcZmg0VxjgZrPF1m+1GaQWTrBBGdu8jm3yJyeuO3Ko11F8nOAPMvbcK8DGSfE0SikTReIbq3vFtNQIf1g+rlHfrjoBnPTpyNMXF988NjNJEdrouVOAcHcB3ptSysF9exiW9WUt6dxLmikDhe6vZWhkkvISjkFovZ3Ec/ZwB1p/FK2rpnGcx029VcgYhXKGrOuFOOpDdNFdtlHdkjcgDaysfZJHXII+XjRXS1gJXxFZctbBW8zRqKVNE1iV9Uu4XbMcYXYuB7Odvfr41J414nNnADGu6WRtqA+Pc47/zo6Lbgg7mHXXYXPYRiorO5rXWI4zOZ0YgbjDgHA6kYxgnyBpq4T4hF5bLLja2Srr4MMZx5cwfxrT0lF3Agj2irvDttIIPvLqikHXdWu21T6NbziJdgYblBGdpJ7Z51Y8CcRTXHro7gqzwPt3ryDcyO3LqPgabadgm/MyupVn2Y9vlG2jNJHGGrXK31vBbTCISrzJUEZ3NzOfIV6cHcQ3ElzPbXLJI0QyJEAAOGAI5e8fA0HTts3x/8lep08e0c6KS/SDrU8DW628vq/WsVYkAjqoBOewzmvLhXX7k3z2s8qXChN3rEA9npyJHwoGnY178xHUqLOniPFdqv17Vltbd5m5hB08SeQHxpJsF1a7j9ek6Qq3NI8AZHb9k8vMms10lxuJAHvNWXhDtAJPtNGopV4K4nkuDJDcqFnhOGxy3DOM47EHw8RXnx3JeRIZ7aZY4409pcAljuxkZB7Ed+1HQPU6ZOIdcdPqAZEba7SpwQbyRBNdTLJHIgKKBgqc98Adqr+P7y9tszwzqsOVUJgEgkczzFMUE2dPIzEdQBX1MHEe6KouE4rkRFruVZS+1kwMbQVBweQpa4k1q7/SRt4LhYV2BgXC4Hs5OSQetC0FnKAjjzB9QEQOQefE0KuVVcNrKIB9IlSZ9x9tMYIzyHLwpQ1Tjea21ORHJa2QqGXaPYDBfaz16mklDOxVfEb6hUUM3maLRSjqOuyDU7SKN/qZULEAAhuTEHPwpurDoUxnzKJYHzjxPiVMqQe4x8eVZnw/rn6Jklt7uN9jOXSRRnPLGR4ggD3UUV16JRYxrbsf4nFrmNYWxe4nrBdtqepQyxIywW/Pewxkg5x7yccvKmrj3+jbj+oPzLRRRcduoWsdhiKj4tM1h7nMquCuD7b1Fvc7D63Afdub7XPnjOKda7RXNc5Zzk+Z16dAtYwPE+WrMOG+H1vLS7jPJ1uXaNvuttGPwOCDRRVqWK1sw78SV6h7EVvee3o4lka/ufX5EgRVfPirBcnzOKt/SRpMkkcU8ALNbvv2gZyPZOcd8FR865RVbn23hh7ftIUoG0xU+8iXPpThaAiOOQzMCojxyDHl17/Crb0d6M9vZ/Wgh5GMhU/sggAA+eBn8aKK3rK1pUInYzGisa9979xFTi3SDc6u8SnDGHK+ZCEgHyPSr30Y3sfqXg2COaNj6wd3543HPh0/1rtFac7qdp8AGYT4L9w7liJXcf6f6/UrWLJXfGRuHY7nwfjXv6NJkiaa1kQJcITuPeQA+fh5djmiijvRtPbbn6ze0DUbx33Y+k8/Ssyh7QyDKBzuHiuU3D4Zqu0Fom1OI6WkqRAfXZztxz65zjt170UVuvjS7vQGRfnVbfUiPPGejtc2Ukafa5Mo8SpBx+NK2h+keOC3WG5jlWWFdm0L9rHIdcbT767RUdFWtwNb9hzL66xqGFidzxJPo/s5JLi4vpUKCfkinuCQSfdyUZ786u+Pv6NuP6g/MtFFc5ctqB7HHynQq7dMfcE/Oe3Bf9H2/7sVT+lf+j/8AuJ/GiitV/wCz+sLP9X9Iz6R+rxfu0/KKzHjV4BqxN2rNF6tchOudvL50UVXQjdcR7GQ1520Kfyj1wTLA1oPoiusW58B+uc+138aXIbFJ9YvYpRlZIQD/AOPmPMUUUgNlloHgH9xNE766iR3P8GU+j2csGrW1vMciEuI2+8hVyuPLr7uda1RRU9W27Yx8j7ymjXbvUeD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1800" smtClean="0">
              <a:solidFill>
                <a:srgbClr val="0031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2" descr="data:image/jpeg;base64,/9j/4AAQSkZJRgABAQAAAQABAAD/2wCEAAkGBhISEBUUExQUFRQUFhQaFRcYGBoYGBcUGBYXFhUWGBYXHCYeFxkjGRcVHy8gIygqLCwtFh4xNTAqNSYrLCkBCQoKDgwOGg8PGiwkHyQsKSwsLCwsLCopLCwsLCwsLCwsLCwpLCwpLCwsKSwsLCwsLCwsLCwsKSwsLCwsKSwsLP/AABEIAIwBaQMBIgACEQEDEQH/xAAcAAACAwEBAQEAAAAAAAAAAAADBAECBQAGBwj/xABCEAABAgQEAwUFBgQFBAMBAAABAhEAAyExBBJBURNhcQUigZGhBhQysfAHQlLB0eEVI3KSFlNigvEzk6LiVMLTNP/EABoBAAMBAQEBAAAAAAAAAAAAAAABAgMEBQb/xAAsEQACAgEEAQMDAwUBAAAAAAAAAQIREgMEEyFBFDFRBVJhQnGBFTKh4fAi/9oADAMBAAIRAxEAPwDO4cRw40OCIj3cR9VmfNPTEOHHcOH/AHaI91MPNEPTYkJcdw4c92O0RwIrInBivDjuHDXCieFDyFiK8OJ4UMcKJ4cFhiK8OJEuGwmLCWDpBkPAS4cTw4eGGB1ifcjoxgzQcbEOFEiXDZwxGkV4UOycQaJhENSsZAeHEhES0maRlJGijFPoDFxiA9U0hBAhqWoxi4JHRHUbCqkIXR4Sm9nEbGNGUvlDLINw0Rk4luCmedVhyNIArDx6c9noNjAV9kRrHWRjLbs83wIsZUbM3soi1YXVhiNI1WomYPRaM3hxOYw9wIr7vFZInBr2EuHFODD/ALvEGTDyJemI8DlEcGHuFHGVBkLjEeDHcGHeFHcKDIOMSMqI4UO8KI4UPIMBPhRHBh3hRHChZBgJcGIMmHeFEGVBkLjEuDEcGHeFFTKgyDjEjKiOFDvCiOFBkLjEjKieHDXCjuHCsagbIwsW90jUTIO0EGG5R5nKezxGN7sdo73eNk4aI4Qilqk8Rj8ExYSjtGrwhHcAQ+QXGZfB5RPA5Rp+7jaJGHG0HIHGZfuw2iPdI1/dhFvdBvD5RcRi+6CJGDHONoYKLDADaDmDhMQ4XYv1EQJPURue4DnHe4DcwcyDhZjJfd+oggSNUj5Rre4JiPcU84OVBxMyvckncQNfZx0qI1/dBFRh23hrVE9JfBinDtFkoIjWVLL2B8IgyUG4Ii+Qjj+DOSoweXOIgxwqdDE+59ITlFjSkiE4l7wdBSeXQwqZJGkWQnrEuK8FKb8j6JQ3/OOOFGwMClN+IiGkpOi4xdo3TTFJ3ZiSLNGcvAsY9AQprAxnz1RenORnqQiZSsPAzKjQVA1IjoUjmcUJGVFeFDnCiOFF5E4iZlR3ChzgxHCgyDET4URwod4URwoMhYiXCjuFDnCiOFBkGIlwojhQ7wojhQZBiJGVEGVD3u52MQZBgyDAQMqI4MOmTEcKDIWAkZMRwoe4IjuEIWZSgemw2JkTHyTEKa7G3XaGRhhH5sl9tTkkcMqBFb+tDUx7T2b+1XE8VKJ6gpFAru94B6toVczHzUdeX6ke/wAZ9g93iPdIt2djpc+WmZLLpVY8oajdTfghwQkcFFTguUaAEWyRfIyeNGaMFEHCRp5YnLD5WLjRle7GOGHMahlxHDiuUnjEBIMW4UOGVHcKDMMBTLHQ5w44yztBmGIqExbIIMZcVKRtDyFQMSRE+7CLgQRIgthSAe5gxxwAhtIggETm0PBMzT2UIorsmNkIicog5pBxRMH3FtDAZmHH4Y9GQIqUCLWuyXoo8wqRyiAgiPSrwqToIVX2fWkarXTMnoNexky5qhrBitJoRDq+zzFD2fDzixYSQgvBpZxADhh0jVGCIsTAsSgJGZZADgOaVJYDxJEUtWvJL0/wZxwZiqpHWDY7tASwsApzpZhU1Io4HPTaCYbGJmLyN3ghKzqwUSB8ofMTxia5QSkqUWSkOToBB5nZwCc2YMz208IzfartBKEKlCq1AOALAqSA9RcnR7GFcH7SEysQTeSO6xskJCXAHeFXJOkZy3KUqstaXXsa/ufOJGEG8Z/ZntAlakIWGUqWFOzByojLysS5hTsb2mlvlJA4k9aQVkBkAPnOgFAn+pQhvcxXkS0n8G4cMnZ4gyB+CFcZ7XSJaikAqbUMUk694HaHJPayZskzZYUQHcNmUBvlSX9D0jGO905ycYytmj0Gu6MtOP78x0DIgBlDU0pzJdmhHAe0SV4oSmCXC6VLEKAQX0dJreo8/I4/tZSVzqhJWog3oLn7oY1ewIaM3DryzELLkJNXLcwxAL+X6xx6m/akl4vs1W3VNn2GYANYUmB48rifbtlICUJY5HJcVuoDamsd2d7WTCtlAKS5Jp3gmtiKFucdcd9o5Umc8tKdXR6UyoVxmNlym4igl7XjWkSsyErsCAatQHePnPt/OSnEMVzSwV3SlSUJLD4VK7it3DtaNNzuXpwuHbFpaGb7PRTvaTDJJGdyG+EO7/pGP/jBX4E/X+6PBTcaUls77GyhuDp4sb6RT+Jo3V5/+seXPd7mXaaX7HbHbQXizs6OEylGqh3QA9HTmNnPle+2j7Pezq8ROKEInKSkJIyhFA9QvOpNOh83jIxhSUjISokIKizAKIOdNRd/vPoG3j6h7Be0mDbOpIkzlBEpZzOFlIDZQe8xvq294mKXk6fY+jdm4ZEqUhCUpQlIDJSGA6B6Q4FRjY/tvDyH4sxCCAVMT3iA9kipsbQpP9tMEiUJnHSpKvhCS6if6bjxjduK8mNnpwqLPHik/aVgtTNFfwPzfukwU/aTgatMWQNQhTHpqYnkh8jPYAxZ4+fYj7W8OlXdlzVJo5onySeou0bfZ/t9gppCRPSlRD5V9w2chzQkasYI6sJOkwPTxIMZ2F7akzFlEubLWoVISoEjTSHBNi7AM8c0eL9vvaybhkoTJKQVkuq6ksRQC2948pgftPxdUkhZTugF93IbLUtHNPdRhJxp9DSs+whMc0fJVfabilqUnuy+6fhSHNSMwckjrzi/Yv2lzhNZZM5P3klgpI3cUBbe/WM/XQuqf7hifV8sdwhHklfaXhhdM3yS/OmaNKb7YSBh0z0qzJUcqQzKKrZGNldY6I7nTl2pEuJtcGO4ceQwX2mSWXx0mUUqAAS6yQSXUoAdwABy5sYv2z9pUiUvhyUmepkl0kZMqg4IUHc8ofqYY5WLE9FjO0ZUluLMly8ztnUEu1TeD4XFpmIC5akrQoOlSSFJI3BFDHxf2n7Yn4qaZixUApShD0SCSEuCa1Lks/KKexHtVNwpmKUqYmUpTqQUuTlBdkq+Ek6hnatnjnjvYybfgeDPuPEic8Z/YPa/vMhM0JZKw6SPvDUt92rhuUR2p2qZbJRLMxRCjySAKFXUsGFb7R2ZqrFT9jSESBHjJ/2kSgg5ZagoNRTBndj4EVh/2V7QxE6QZrcQLmTCHIASAojKA7sCIyW4g3UXZWDPSlhcgRz7V+vWFRLnXyS35rI+SDFuFifwSv8AuK//ACgzkXjENPmpQlSlkJSkEqUSAAkXJOgjzfZntzKnYjhlBRLWwkzVUC1/hKTVGb7u7MWJAOD7YY6dMnqkzWEqUU9xJcTFsC6iQHA2a+8Yk6YhXc7xNaNf+lg5rtC5GPFH18pG0eH+0jGKHBloUaqcpS4UT9yooLanwhnsTtzGcEImIQVpomcsl1p+6pcpIHe0PeDs7B2g3anZ4xeRM3iDKbySjvcimaDlqxdKgXA2EXKdx6M1Hs8bie11KmLE1SSo8N0qUUmjaoGjEsmvzAJ/tcrDYxc1CErSlIlgAlKCACEgrUgVDXSkOB1j02J+z3DZqYmagEjuzJTk97MwUCAdnYxndtfZaZygUY2UwTlAVLmO3MhXe5kgu5jncp10Vgjx/aPaZxMwzmHfUpZGbMEBJSBmq4QzgHbYNHZA0zuvLJKaKR8TFwAxGV9dqGpaHu0vs7xuHl5spnB1FapH85gkgJLUUXSbZQE5VH71M0z0ZVIUlSpoLLW5SrMPhCkkUISQO6SmpJDxjl3cisWVVjJhUDnWAphm0PdUMrFV/GwpQQGTiSU5QxNSXYKIFCzJFgouHNy8FlTCkCqRlYslCQlRAIOZJGUkOT3gre9YjDzwE1Bc5wo5i7KCgWBoFMpQdtdIylqwfVhRlT8QczJKlpSasaAXClMwLgXIag5xs+z3tYuUkoUoKzkHhqBTY90XrSrVvGDPx2IWVEAAOQ5dRSXYFSlfk4bRoNhZk5++gZQQBVqcmDPQ10eE1j7dfz2FGr2upWfikNmJqEsHAFlPcAppoG3jH980tUhLVJG7Xc9IH7QTgSe+4JBSzqyoBqCdVZsrlq8mEJIVLQ7lyvY1bcm9+bRWGayY2jUUmhzFOXUlx5t8/wDmGZ/aLn+UgNlGfLlqQTmKrVq9HjKkTEAKd60QSaCxFB8VAa0sG1gGBWpZcKS7gU/CHLDqRpW0NRqNE4+T0P8AE1AgZlFMtQy5SoqU9SlIoyRlvmT8QapjD7R7SWuZlCu83wpUrKCe9lYqPeBd6nUEmIxshZFyXosu9alLsKBm5QJaEoQoF0TGIYkpPgLEcusaRfQ1GjlYMt3yxAJBKQUgAVfLV9RfnFPcxun/ALRgMtKWClKqK1qq9KFnqXv84J/E0br/ALJf6RX/AK8DEsPIWs5UAqzaB2P16RoSuwJxLEpTR2JLdKAvH1OV2Nhknu4eUDuEJF6bQWd2Jh1tnkSlNZ0g9Wjhlv1fSOz0zr3Pnh7PnKDLnpWQ7OtRv1EE9wq2eUALB6s2zdI95/hnCf8AxpH9oi6fZvCA/wD80kbd0Rk95F/9/sn0jPnvuSkgBs93Kcyhq2gfpHTpauGRkUkOQxSQTvQfOPpieycP/lSv7YN/CpP+VLpsG5xm93+CvSfk+Mz5E3MFBE2tE0oX+GrUq+m0HR7N4lSyhaeGUZT36Xr90Hn5x9gGAk/5aPL94LJ7OkPRCCVEE6klgASSdgB4Rp6+vZD9J+T5fK9mMTIWg8RKJiQSlioKSCKAU7rjxh3AYLHygUpxJTLU7pSVAEk8xR6Wj6TP7LkIUudNSkKNVLUXFAA7EsNBStIxcf7Ty0AlI0F+69WLJqdvMRmt9qS6ihvaRXuzxuJ7PmyDlW5mVPdIOrmr3rrWsKYfDYhYWJiSEr+EpqWB1HTUtaPUyPaqUlalTJCGVVRTlJJoA9ASW5aR6rBYqQtIUjIx2bxBpQ8oiWtKKtx/kFtYv2Z8tVmQhZQCpRp8IBCQOlnaOwc5QCpZV3gApZLgkqJKUgMLdBH1kCQdEeSb+X00cJWHdyhBYg/CLguDa8R6lVTQek/J82xXsviUISWKStiylpzMdSgl7c9BC0rs+cgkI4pLuyy6bCwA7r08o9ljZy1TFkhRClmoD916M4OkaHZciRUTUDOahwbW+fzhrcyrtDe1j4Z88nYDGLoJSwzkkZa0IFFc/lD/AGf2asISubLIWDRJAOVqBVNxWkfQ/wCHYT8CfX5vFD2RhNEqT/Soj0eFLcKUcaon0n5PA4sTygkIUdQwAOlGfXnSl4XT2RMnkImTFSRX+YUFaWI/0kNUDePoUr2dwSSSOIHuc5/MQVfYmDNHmbX/APWHHWjD+1B6X8nmZvsniZUgS0doSZoBISE50hACSQ2Vya06qvHqeyfaCYMNwpyFTJs1wopKWQAlIS6SoqLto9jEjsbDNRUwbVf5pi+GwkmTmUFLJYVOgBcsw6eUaPfyXaGtqrMP2W7N92WteJlSluAEomHckkhgXIDBm1Me97O7ckCWP+lKqe4kkAC4IGUO/S5jwHbikzJpNDUh7uA+UAaP+samH7EQpAK5k3MQHAYgHk8LS38ooqe2Xg28B7bKWgqVJSh1hKUGY68pLZ1MnKka3tzpDK/bLK7plhmZ5hDglIJDp0zE9EmMKV2FKH38QdWLAeLCohubhkzJZRMSSDlsA4Yu4On7xo/qUr6QLaquzE7RxsufiFqUlQBBXmChkJFMtgqwd+UT7PdpypmI4KZQlDIpXEUpLKylIYvV+9cnSNJXsxhSGeb5xRHsdhAXAmVvV/yh/wBQd2Q9qzu3+0V4ZMtUuSvECbnbIQMoQA5UVUAq19I1FdvplqlpEkrKmdaVIaWoM4XVyHLUBgCuzQpRK1KUDshmA01pSKyfZjDiwXWpdRd4qH1J/qiEtn9rNSZ2ipQNEtsXMYnb8+dLw61YdKBNSBlSxKVVDjIVNZ7NDiex5YDJzgf1rTfZjSBL9m5RAzLmFi4efMNa7nmY2X1OP2sz9HL5R4X/ABv2vLUXkyqZfuLSa2tNpp5xfGfaBjFMcT2dhZzCnElkkWoCXO/lHsD7JYV3udSZq3fzgsv2ewo+6j+5R+cZy+pxl1gC2eovJ4fD+2oAJ/gWFIP4Q1ehlFjGbi/a+YAsp7IwScykoQFYdyVXVmKVJcMzHKBXrH05XZmEH3Jfp+cSMDhdES/JMY+vX2o1W0l5Z8H7QxeJmzCEYcy1WKZYWEhhUAKJ1er18YFIk4oK/wCgtVRcFwqxYnS/KPvhwGFasqX/AGA/KB/wzCf5MvwR+0Hr0ulFB6R/J8K7TwSv5svJMOUgy1AUUSoFWal8p/8AE3hbs6SvMlKpasgT3ipDkEORlemw8Y++jszCv3ZSR/sAHqmLK7Mw5vJT/b+gio/UklWIekfyfCZXZqpqFLShcvh3Cge8CPugBzQF9KiOl9nr42VIGVIR8WYgunMcpYnl1prH29XZUg2w4by+aoH/AAyUjvJlDMKiuorvD/qUftD0b+T5fiO15CJCVLlzDiZxBEsJDykIKkEqcAkrCjlDfdBMeexqgbAKYOkKDkAv3VvTNzG8fbpuHTOcTZQSKMCQXNaulzSkLf4Ww5P/AE0v1P6wQ+oQ8x/yKW0l4Z8S4xYBKUJBoc1Q34jRgIy855eQj9Br9jpCgxlUNL6WsdIF/gDC/wCUPMfpGy38PtJ9LL5MlEjQmtnc05/XOCCTz3uT6RmyZq7ZR822elYLxJv+lv1vHlYs7LNDgjU+tK+MX4ILuoefhZ6/tCKuI/rXXfXURUomO+fw0LXpCxHZpokpZs1G8IKiWnkW+tTGYnDzXIzN4ChpvzpBE4daU1U5FaAdNLvBiFmimUgf8Q72alPEDNR2DNvsIwpEs2dVb6sPEb/lDOFkqRMSXUeRcAizc4iUeikxP2zxuaaE5u6gAqB+8tQBFNSPz0181i0AgKWSwAezAA6J1bNTmT47XtjI/mlYHdWkf3Bg39p02jGVLVkUtsxDN4qCbaU9Y69GlFUZS7bFpiA7ADKABmFSSAPBnanOPQex00JmTUt3DWrglaQkPycEXv4RgzZU1ZqFnLU0ILOwAcPsdrxsYXF+7KAWha1zGyhCXNA1zySB4xeorjihRdOz2Iny9nbmfr6MWOIl/h9PnGF2f2spawlUmbLCvhfJoCS7Ko4I0jVArd+m7ig+tI8+UXF0zdNMYRiZeiRf8Nd6wROLT+Ai2nrCoUK03etr3iTNAag/MBoQxsYwbenK0X9/OifleFfeKWST5+sVM0bAMdvE0+rwUwHP4go6fXlEpxqzoPq0KondelLVv5wXjGpqS1nELsOhj3te1uvhFveJpq1OcKGcr8Ibd4vxzy+vlB2AYZj91P8AaL31+qQQZm+IAdB+UKiY9HA6j6rFkqJF9vBqs0FMLGAVarPoB5tSOCz+NXmGYX0gTHc60iRh+UHYwgmjVR2+L94kYlP4vU/rAhhfN6xwwtfiAgphYUYlJ1V/5RYTk7L8/wB4CMP/AKuvWCJw3NR8f0h0wsuAn8J/u/eOKUC4HiYtLlcr7udIulBHKHQWBaX+EeAJi6JSdEf+P6wZZULqZ/8An66QNeJG5L2YQ6QBE4f/AEgeAifdyNQPrpAfezoCerDx3iDiVDYCm8HQDAkn8XpHHD7qMLDEk6nwpA14kC7ebwWg7G1SQPvH+6OKEbqPnGYrtJJJyueifo7RMsTV/dCRo/MPBa8IRpfyxoT4/vFDMRokeL/nChwyq5lgbAa+XKCokJuEvzJ18aQ+wL+9p0CfJ/lHInrPwv1YAecEStjUBPS/1eALnAv8R66fXhrFUxEhaz94eDk+QaKZlfiH1/uiszFd2ndAFdPOvzaFeN/rH9sPEVnlHVtf08PH1iDML6Emw6dKQsqWaAnd9Kct/wB+cFCQ7VpcmlGrmi6IsYMwvobcwA3LSC8ZiHPiBS+8LJSBbbSrU/T84MgAF6NVxy1A8YiirCJmh2fqduUXJHOnT6/5hZ0pBJtrqSKbdfSJQod1i1SGu4bbenrCxCxtEw7Fuo5Ow5RYTauz2/W+0LBYIZPMB9d/3i+YBNAaUG7sKeReJxQ7DLCVHvIdjR9C19x+8dxyGKQLinKjaO9XjkOUs2U08Lv8o5CFqNxlFqXp6h/lDxQBEzFEuRU7ata/MxYLO9X8jYjnrFZcq9Q1XpfkN6/KCmRY5vNhUihaFVDKorzd+t221iAgGvg+tNPWCmXq5OgG+9RRnI9YsmUBr0FPiIO/IgNDoRRCa6a3rV/1irbCu1a0r0dmfnB06saWGhO/7RyZxL17tRmcNyAANg3zhDopLO1baX0+cE4R05/ltpeI94CzlqW3DWzDNtd9/WGJYKh3WuzmrC9djT0gsAYSSHLN+Xpyi0qWXvXQdCXv4ecXCcwop2soC5u9b1ZrxybZjRxV/Ah7VcwrAhAO4ppo4/KInTEgEs7eNr0PjHF7jKWa40a7vryG0E4CSGUSqo5Oxf7ulvzeC0LsoZ9DQuGB/IJpe0E97bYbWGwFL3fwjlL7j5C7iiTXrTR/nFCoAnuAFt3NS7m+rNBaDsYkzhoE9XHQRdU1g720FN2hITS5YgJAsGdztzaKoXmUe8o5QCqtnFerQWFmhxKVp48hrHZ63FnZvz1vGetSmd26uXeg/KCqmG7szPR3Aeg529IVjHeOGog6O40H16c4nMNGu59W/LyhBEwvUaEKq40Ndr2P5RIW6TVns9DW1B09RBbAcViCn7xqbeW+g/WI4oNzpWvh+vlCSprh9i1BUCrtt+0JDGqTWlbC1K1LtB2wujbE3cNbz8IjiFnUQN/0rCiZK1PdNe65bvHN6N9GDHs8s5IUTo7AN15VuGg7GUXjEg1L/T1i4WstlQ3ppo8MjBISRWlnNfo0ghTQ0cBmej1pz59OsVQrADBKcBamfbQ6+ETLwCAa9d/MQRa1avWwFDQVvU6RKJbjoHNGA0Z9TDSGWUlIcJYHK1GfSsSxNywNqeOkKCcSsFjYnKw5Nq1Q9DHcQqeooHYfIqP1SKSEGLI5mtL8ukBmY05aVbYim7k0tC6waVo1GcJfx+IxCglIclkm34iTsDS7bw0hBVhVCQW2G3W7UiFzL0epdtNWcWFoWOIUCMzgFghAqq1H63rA5+JyqDAGYzsKDz669YfuKw0yaCmqg5tZuWVP6wD/AGnzT+sDl4bvvV7qV+F6lKdRBM8n8Q8x+kOqBOzy8kEgupIdxaw9YMJVCSTXUhtg9HJJhTDrSFHKS63YC1rgaPDRSaE6am16X8YqXTIR3DDM5rcktyIGu8Gly05TQEU5s2g5wIFSlOCKAEC5GpJ+tYgkkFsrEnqQTUnlWEMOnKo0D2tUCjM/K8WBSORHIc3eACeEock5BQlvvHbkxpBUJKhRJrpblfqYTGHROSCBlCQxAsATX/7F4onEpCSSwBICfmer/rEzJNGypCXv0dq7VPWJmMlnytTI4clRDCmjV84kZSXiwSWzqLUJeugYavWkOqUp9u6HAPwuHYAdT5iIRJY/E9CzU0oa2/eJSTkJIJcAAHmASX1L/LxiW0xkqoipFHcGrB9SPvMbQUpU4egLd0M+XY/W8KqxSUkAJCTcO5AItQWr+ccmdMoSWzOTyFdCfTnCAckzAokAWAqTzsGF9DXWLqSEqAZIdns96+X1aFlye4as4FQ1tmvvA5klFEk1d3rWtTX6FYXXgY6VSy4JDBx0u7N4COE9BDKBKToUUOjl72tzgCMUwollEWNKN+0Rx1EGwYHKbuWUw6uXhdoBxE3MLUOo7vdctzsL8oEuasAsAEh2DvQWvVzA5ilElKiHrY0AJIrW7N6bxRbkNqwdnuTpbeCwGeOoiq7W+m+qRC5xYBTkk6aubHehU94EUZQHIJSLHU0y/N4lKFPmWAlCQ4e5J2GlW84mhhxNBon4WoKVVt09LRKBVzQhyBvatbVBgWHkAkEt8LJFixdyHL6ekRJKCqholiqhUHo7bnwgxCw6phrUsdNQE/kQIto7NuS75fHWA+85mCnqCx2LggV1tFZsxRIAuXJ6PRudR5QUAyqbQktXelGq8DWtBFBcgnZXL1gKpJUCk1cF2PeBF7eEMScN8LD4mLGpu5cm1WfoIVADTPTXLejB3uCB5NHSZywHYAszO7E18bwWV2ZLclJqoByKlmdhXbSDYbKCQA9Eu9H1fyiuxC8mWs87k6Var+DeUSnBqUtlCla9Q9Xq4qYcmYpIT1u1ySageg8OcLIxSlGndzPU0AdOamrxVWA3hMEwcMS1zV7klnu0XmYVBFQm4I2cU8rfQhZC8xAS5vWwApvqXPlEScOVHKku1VGwcXc1YAEGBIBiXNWCqlBQaNVnJOpAFtjuICFKJL0Aa3dHP1fygqSDmAOatQRTQE+QJbcmF0TnLZSEgEEndgQ27/MRVWIMmtvioHGhy3c3vBJTlnKtK7jRj1c+W8CBLaAPrqzWp0r1heZOVmASCopo9kIYGpY7dagWvDSGMzMTRkZiBqbNs+oivHJBY5mFnZNfxFq/vC6kqZ/jahI+Fw5a++vSCGciiQymsBQDd94tIVknEGx7x2BZNCGc9NIEqe4LDW9kjwDOOXOJxE8Bgo5lP3UgUcvfoG8oiYsuDMb+kNQdTD6ERJXb4lkM5+EJ0JCbPrrHJqolBzE0zKPdTqW2Pqd4hSwUOqgJozgtZ96xlTsRMTLckBIUav8AdfmLqHLUc4aj8CboexU0hTJJJLOsggChLBXgP0heST3hLDEKVmNLM486WeBzZh+BBZL1JBKQ5cNua25RK84T3AMqXdTpT3rEsS71FoqvghyXuQJigAEuhFSopCXpba/SFOMrYeZ/WBqnFJapAcX0YvXz8otxT+EeZ/SGotiF8NhCmxQkA2S5Lu5Jpz61gkvKQHJLByL3JryMDTMY2FUp03SVaRbC2pRw5+vCMHJ+5rQyJiCAkyyXJy0ZzWpp8ID7OWismUkhXdozEu1AAWA019OUAw1ZhP8ARbxF76RXtCeUyVKFyoiuzv8AtCtt0A7KmlTk5QmuV6qNmv09I4zwagmhqAzEaMPXlCU7EKYc0pL61pDeHwgVnUX+G2liHrrWBr5AoZagqp7tQLVDkuH8PKCTJqAQgFOZu6WqKsLC1RXlA5tFAMPvEcikgBvAmOxUoJ74HeYsdmClBoQB1JV3u7SwdV6NXX0g06bkSHFQAKOe86hdq/dhZyO85fKT6+toWw2IUpSlWyZ2ax71Hdzzo0PH4CxpMxRLkAWyihclnO8NTMSGctS131J05WELSJWeVUl61DA/ERdqRbhjKokZsopmqHFiRrEsZZZCjVbOzVaoyl/NKhHKnJQwoVMQNaqALUp9GBYZZUSok2oBQClg1dYti1ZCCK5yQpw+1Xu4cxooeBWHky1GWFLKX7r2pQuKfXpE5UJH4mZqlqB3G7P6xMnDVSglRASpV6um1vqsUSgE1AudLsHfrU2iHS7KJlzHqoFy2lyGIAsGpHOpSXWGzFLMa5QL90PqQ0FxmFCQTUkEgE10vzPMwBc4plpVcqu4GgB0iW/gA8tfebKBWpZO4uXJ3MQJalBdC1N7MKbUIB8Iz5OPUZhFKivjl8NY3O0JhlzpMsVSsHM93ASH9SYqmACTKIsAcgHiFMxJ3zPaI92Unu5g6rnycU5vXlDvDCBMIAdiok3KkpCg7czCmH7oSbukO9fiKsx8WiLtWOg8nAPLZRZW5Ls7keLp3sQILLSlApWZRI6qIY8x61IhOUoqypcgfy7brBzQwvDpQUFOqkg83Gb5mH7gFmqypyoAzG6i7lyzkpDm4bpHIKUIZ7BKU62Aanl6QvgA/eJJJUq5t3yA3RtYjAq4yV5qVy93u07+2tG8YdWIIgn4SLuSTQ/EAOcFGUhnuz6XUXbwBPlAQarGlPRSKPtX0EUk4JE1UpSw5T3kiyQoKLd0MDfXlrDok5GVCqp/puQCXo+tweo8IcTMAUkJITcuRZISWd979IF2cStNTYZg2hLfW8VngKSkWqBTapq8Ul4Ar7yoOogXypdrEMFmrViqZgSRLQVVJKmtmVU1/XQQSXLHdJr3AqtnIV6UEJTJzTcgCQk1LC5Iep1uYF+AHp6gASVEXZuhB5Md+kVOKmKWMqQEv4MSN2Jo1YjDYYISkhyXQlzWn5X+URhJhJW/4/JyxbwgSQdhh2akkLKlBi6nL0oCOkXmYtIAQgEEhzp3cruQ9LiFOOZiylXwkTCwp8KsoFNGguJnlNQ3eUkHoKjrf0EF+B0TipctDd9hfIkve556xSbPy5UJGUF36NU23b0iMPh0rw8uepI4ikZ9WSVJSSwe1x4wjMWVzFP93K1BqlRNbioFmtDSdifsN4bEpJyIGY1TmFbczs484LPySqrIUrrRJJcM/LWMDsbEqKhVqzbf6RlF+X5Q1iZhCc17hiAR8aUvXViYvB3REJWrZM7F5hMckBIDUoHqSXZwAQfCA4hSVS3zqYV5kBjbVw4bnpDs+WESioXSHD8kkh2qaqPpCeBwoUglyDUafiUHDihoKxo+uiG37fIdGKORKShxR2DCgJenV/CF8YhNgFDbZiz9a+UXnzylJbbzvfy9TCuDxipgzKZ0mYOuXMEk7mIiU0LzqKbKqutwA2o66RHuo39T+kaIWVGutfl+sR7iN1en6RqiaP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1800" smtClean="0">
              <a:solidFill>
                <a:srgbClr val="0031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data:image/jpeg;base64,/9j/4AAQSkZJRgABAQAAAQABAAD/2wCEAAkGBxMTEhUUExMWFhUXGBwaFxgYGCAcGhcdGBsaHBwaGh0aHCggHBonHBwcIjEhJSksLi4uHR8zODMsNygtLisBCgoKDg0OGhAQGiwkHCQsLCwsLCwsLCwsLCwsLCwsLCwsLCwsLCwsLCwsLCwsLCwsLCwsLCwsLCwsLCwsLCwsLP/AABEIAJgBTAMBIgACEQEDEQH/xAAbAAACAgMBAAAAAAAAAAAAAAAFBgMEAAIHAf/EAD8QAAECBAQEBAMGBQQCAgMAAAECEQADBCEFEjFBIlFhcQYTgZEyobEjQsHR4fAHFFJichUzgvEksqLCFoOS/8QAGAEBAQEBAQAAAAAAAAAAAAAAAQACAwT/xAAdEQEBAQADAQEBAQAAAAAAAAAAARECITFBEmED/9oADAMBAAIRAxEAPwBlxGgBQlct8wF1JFyW10gPgOETJylJnCYQrizKHwudEvAA+OMV5JH/AOv9Yz/8wxY6Zb/2J/OOLo6BM8IymyJWUjezknq8ZI8MiW3254XbhG/rCAfEeMHcD/iiKk/GcVPxLI9ExkmvE8MEtBlhRmqUo/dvfYAQY8PeFlJSDNUEAiyBr67AxzmTUYoCFhd9jwwZwudiM8pQakomOSVFmSgb2EMFPtb4WkrBSVruX1duwIYRHS+FES5a0JIVmfUb7GN6CZ5KGK1zVH7y1OVdQwYJic4qs6AONiRuAY0gKfgVNSSc0/41BrOUk9mb3gZT45LQGQny5Y3AYEjkdzB3EMPk1CCBUVElTuQJii43BCnAF9oQqvwbXZ/K845MzIKlFlPfMAHYRYjRIxeXPIEoKVMJYKUhmPLNdx0flFyvkTJCkGaozRrwuCkjcH8IQsQ8LVVMvIagPYgpUoC8eK8P1CpQmKrBdTBJWon5+8SHKUCZPVOXIKJaSASCWU3NOgBgpXVspKkrlyyZkwMhOVyH6DSFPDvB06aQn+aZz/cfXUQbpf4asQZ1WtgbhKWJGzEq4fUGAiWG+HJ6zmnLQHD8S3IfZgbR5VU9RJUZeUTM7ZUk5gsE3Y7Nr6RVT4MolMnz5yVpJfjBJc2fMlraWhuwjClyacSUzQWc52+EHkH1hZV5WHITJ8uZlRm+6CCQfpBL+VT5ZShSgcrJKhmSNn2eIUVcqXdAzK08xTcXqevKJ0Y05AUG6i4vzgJewvw/NlLLqEwNdbtre42jbHhKkKSta0ZgHTKJuo7N0eGKpqkqSoy1pSsWcc9gro7QtYnhNRMpgJivOXmJWbMGsAnS0WLVT+bnqdXmkHkgcCW7bRMmpVPTkmulbOiakEhhqF7PFijqkUtKkzGcpuk7d4rYZia5ocBTE2SEhm9dYLTjeVUhUweWgEgsCriWSOT6CDH86AQlanWdkt9YoqnKdSUBIWpKsqinKX0Ykavz6RZoaaXIBKUZ17qVdj67vDBVTEKxQWkGWpRPwrCeJO7KG4Z7h9IX6/EzUHyky1KXm4VAgMNwSdtbQ8Jx3KeJIsLlrPu3TaKRwukzpmJzpJJIvwvuG5RIIosIWUnPMMqWzHLYrPoAVDqYK4d4bpyXzrmMG4iGHt0gVVU9QuYQQtk2ATZJ5MeRiWfVpkICApaP8WKiSz+r212iVHp4l0yPsyG2S1ye+sCZuKVi7pSEjYEgW7RaSlCkhUxZSGBSCkBXVSg9niKXjVMg5ZcsqWfvEZvc7D2hSROJLKMk5gVcIUk3B9ooVdDLkssLTlUW4lXfr+kFV4vmTl8kEGxDM557lusAqzw8ibOCyZgQLKRqUnmDunr0gqjaeUlLjK+qSk6EdRrAKrq5E45kzMsxQYpKSQVdxpB6p8KTFrSZamBsXJypbf22hiwvw1IkBP2aFrH3yka8/wB3gw7jnOJyJIMkpQtQDeY5sTuEkaCBy0DMtgwJ9hyjuIVzAI7Boq12ESZoIXLQQeSQD6EXi/KnJxesUVF+g+Qb8IsYfLVMmISEjMSAx76w0454KILyFZh/QosodjoYWxIKVEFwoFj0jPjXr2ZKedNCWFiW/CBtJTGarKkAEB9/zg7LpEm+/cwIw2WTNISWLGGdihWWGSi80oTl0a0LxFzB/DETTLTlNtPnGuNXLxSkzRuYv01QC1v2IPUfg+UgJVULu7mWnQja+o6wWkTKenZCUJSHJ4uLX+7W/KM4NJS6viiCqqgzbw6TsIoZhByFAe5SVC+jMQRHkvwbTIWVTVmYj7qfh9FEa+jRYtJtLVPl17esN02op5IEyWFNMAGVVyCNjbn3ixXY5TUvDKkoBAswD++8eDxQspBVKSTYpTYk3Z+haNToAdXj5csm9w526tzEeSceSeEuAwDagkeukNGFYhT1ClBUtCVJF7C3doF4ngCSo5QkPvFhDqzEynIvIftHAUCLAEc76F7dYN4ViwUUuM6tEOdH1NiIVjh7KUCrOlBsNkkbno1oK0KESljKkXAsDz5cxFBRrxnh02dLSqUyigF0J36gantHMeIZs7uDodmN46VMrJyZ6CPgyaAaqfctyaPMS8NyagKmKHkre6hd73tuTFm1AHhKbLSFzllmOVL3azm28EqjG8x4NdiEk+wi9huHUMtIRnKiC5dTEvuw0FoZpHksPLShJbQgXB66w4HOV4okvmSVbN94a3B1fpFzCqxSEkTJigkuzi4ToHPMkiDmIypVRnlhHkTUsEryhwxBLGwuzPygJW4dMmp4iuZcJBbU8j0gKzgGEmrWolRRKSGGXftsBBSd4f8AJWD/ADDy2ulXxehTEcisRTJ8tKSF7kkByRt0ED6jxApI4lJJUdX22Abe0XRHzTSFoIJmM+osSzX025xZqkoMpUpBCllPCFnW1rxz0Y5MUrgdJd+43Gl/+4JyZf31rIXfV2D3DN7Xi0NMNppzlVRKAMs8IWWSTzbUgDlBL/XVaHKA1gGAPf8ApMbY9JVNprqLgOCNr3+W3aEoYcDdU1V9nYfLe7xI6SsZSohlsQzhQsel7jv+kb1GHzVk+StDNcFTEP1AvCJOw5GZkrIJ/u12MGaHGJso8S0EyrODaYkjhe+xteJC8/w/Vqvmk9AVfpFeVg1cnhWkZXBCgsEezg78oYJNYvJ5k1IQAMxKRZv8tyYGYpjpmqSkHIEjOolujAPuNTEklJ4TUFOqpKbcQAuotdsxuHjaj8PSvMCjUCZMQX+Fgw0s5YvvAw1ixlJWpVgxf472HMd+kaIWVjKUZQlZJQl7qOocNtfd3i1IsbRNlhSqnKEksLuFG5FwdG59YqUlYuWkZilKGBYBmGu+7QyopwtKpc1QKFWEtVwk6i7OCG3hbn4StKSmaSpXTQfnBTE0rH0Zi4ZOxAdtHA39YIJxoZApCiOLLzLadHL5bd4gw3w0haHO/WBeKYTMksgK1UXfpcEGHtH2kxVRQFZpXdSlJ72CC3qYrLxwE8Ksx7EJPZ2eAH8qkU4mE8QUzvzuH2eI51cVWDdOnrFaMHzi6hckWG5YH2uI3l42dQCB959PeFQk7qKvfb8Y9m15Cbdh17tBpw8/6ilaXBhY8SUWb7ROo16gfiIqYZLmTQSJykBP3U2d9YKS5n3SX2uXPvFe14VZdSc4D8MCZT+ZbUuBt84KzpYTMYiwcE82e8CFjiPR4zGlUi8W6evUhLA2iuzqtG8mUCLmEwzza2auZkCSFKJADEABtVP+EaypapU0iYFTVKIyhJLhtGvfuYHYV4fxBcxPmGYlSrqXNFkJa7dekdAopUinSMnxAXmKuSW2f4X6Whc1mgSUIC5/Ao2AA4gORI0vyLReVLkkHNLdx97W30gOa5mXOIcnge4HRibnd4pTfESMzoUVEfEhTgkHlb2eEJMR8I0Uy4ExJNhlU6UnVyDze8L2NeG5tOc4VmRoFJJ9iNrQfCsqjNlrspiZZ00cF9gRy5QWpqzzEFMzLMSSAoNYdbiL0uaUVLM80mQsIWBZNyFdNd9IN0/jGmRLacSFB3CRxPvY6XjfxPgZkLzylah0n007wG8N4PT1s0KqFKSpfCChgFEcwUljBNhuNpOLUy3KJygcx+NBcgv/AEkvBXzhZKiSw2ci9+49dIa5P8PaRAAllaG3DOX6kPG1d4QQgZ0TSG+LMHBH5w/mjYlo8UlSqcLAUHToeYFyAdoScS8ReZOShRIsc3o9j0ifxrisuUgTZq1JKuGXLSL5R943sNPlCRJrZc+alzwkKAUNSSXvvztDVDjJxqW/CcuYuCwDgN/00GaTEElI42OqQkOAevNz6RzEzFS1MlQWgWY6htCIZfDWGzpqhNmfZydyTlzDkkDXlyjOmx0JMxEzKFcTMRo6TrYvpFiv8QiUlSZjJYG43tqNhACRLp5aQUIKgFXJUXt2NxEtXXIKQ/lAqDHOLFLs1nMP6wflz3FvEpXNzEKSkqI4gxbazN6wJq8SU6bv1D7x0qdPp5qiioky1BN0qy2u411G8CcU8HBJE6kQgpa8oqc2H3T9736QEvUWIFIclXzeDmESqmcAtKggJ0BDv36Rbo6BE1LqABA7f9QWw/JJYO/aFVTm4jPQnywEpmgkkfdIuyur6tBXBpBMsqnSUFar5kJbUfeGgPaLNYJE1pgI82UCzn4k6lJttr/3C/TV9QuZMQxOVfCU6ZSWcjoL31hUmtqjAiVH7NkqclZYBI5gu5PpEcjD6KnSUqK1ZhdS8rHppba0VMbralSTKynzJhYBw+UAvoWA3MKNfh1QmyyGe+W8CdIRjciagUuZWVJBsXfXWxcW0gPX4amUZk/OVAgBHNDm+ZvS/WEqVKnJI8tJc7m3s0NWD1U4/ZVEvNLXwuVODZ2J20LHnAg840psoQFPrbXXd9rROo1gQFKBygXygaciG0gqjBEpWQlsoIIvcDqNSDDrSy0+WEKTYhtOYhkVImH42D8RA0d9yOpOp5xNWeMwnMlMpEwgsFKGraXir4pwxEtaJf31Kcdg36Q7+HMKppctMzykGaoOSQC3bYRTV0FeFptbPCfskCWNVKDZugZhBfH/AA5Nn5CgpBS7ubHkdIPCa5jFOX37m0Iofgvh9MpK84Soryk7gMG3+sUMR8GpUSZSgh9iHHu9hDAlmbMzf0x6mqSS2Ye8OQOc1nh6pl/czDV0fO2sCJyiSAe/vpHXlyxr+zCt4mwNCkGZKQBMTctYFO9ucYvFqUs4fPyu25j01HEfmYoJP7+sSrmsr6xnSH+YQS76looJbPfS59gYMYiQ8stz9dIDm8xtASfaIoJYdY7x6mz949A+0/5fjHk4MpQ5EwmGChxKaVsVrs/3i31ietxlQyMCHsSkBu4e5PWBctQ8xQCgQ5Fue47jSKiKNQltmUogMHOnPsLt6R15508/+c9H6vE1AhUvKHTdRBVr20vvvFRePB0EJPEWWWL/AE/bwF/mVy2lvYfCr6d7xWrFB7OCd7Zj3Ec3U1U2I5lG+YFPLUjMLjoYK0eJqSbKDkgWDn8oWcHwqbNIAISSPrDbguEJkpUqrUFF3ShJsRzLXJfaKATxB59OrKFFYcgHVyCGYFtYXvCGBVIymZKWkFYJdgwe7DUQwzcfW2WmlgptcWAfvEa8ZUoAlZdPxZbj32jSw55ydDAPxRiJly2J117dekBpdasuUTEsRoTbu7P3jeRWKyAVIRNSosGZg/Mm+nu0WrHMcdky5k4EuzsXJIs25NhFSXRSuIpHC7gh9mduhLwzeOsAEtpsq8lWwPwlna92LOIB4aVE5XHIjTKBrmOyR1gQp4fw6QpQUpOlyD9IY6zGJaWcDKkBgzAdABpbnCLW+JPLCxToMwnhVMYhI6IA/wDY+0aSK7PNCVH4k3zaAs9u2kWHdHq3xfmslJysQwZnPcW7iKMqunkkpQxLb8m1tc2jeRIlIN1Zi/Jg/vE0vGJb5XF7dA3T97xlJxnJ8xSyF5eQy9mMHsCrV5wgF1EuGFiCLlhZP/fOBE2cFlGVyon4U3OmzXOh/Yg5KmJpUuqXMVNmgDKxJFhwpGw3L8o0BKuqqeUsLKeNdsqzwuB8WTfSPZ3iWWghigqS3AWSWbYt8oV0UY/3ZxKphc8R+DN93vFWXVoH+4qXNUScicpOXkCw1aHUd5GJ0s1nloCybEnU21IPbvAjxVgKpyf/AA1lEwF5koFkrFgwJ0LaOYW0zJklQUlPmJUSTLIPAQSNhcQfwzFEVCzMpwpM9IZQZkqYfCoH7w0cRaiZJK6UpCUlS7oUCtym7slPTT3hjwxAWpBUdSQofpF3xSgBH80JeWZmaaltFAWLbEgRvRU6fMC7DcjrGcal6SYlRSwOHhuz8nOwhOxTEVyuAAlJUAFC2Ug2ILFy/wCMP4AWJgJZ/wBiE7HsqVol5XAzF7ahhyuzwoCp8Am1E8mSsuLqzquOg3MFEY3OQfJWuakyyeMn4n259n5xcwZOQ503D5VbHp0cQN8QVRFTMYgOQQ/UAwCCtVJm1olLIKZgzpS+4SUl1Nob/SHvBJAlykpJzKAuTYPCjgeK5pYSCCQSbDdhr0YXhloKhSyMqCRzSNebnl9YdBgFWkC7OdIozqxKmICpl9HYD8+0DcVoaiYQAhQSdW11vp7xH/pU9ktKUU7h2YNZNy99ybxdoVp8VSsOoC2+oF2PcfnFldXLu4DAX4fow1hZXQVDMqSUoB0ANkt0sYETatb3m5QWCRdJAsbjYkH5iLUeafE0OpL5W0D2UDoR1ieeXAULQiYlUITkVnIWAyrseb9dxDHgGKiahjdhftFqwteIaQJmkpZlX/P5wGmru5G0NPiORYK1SDr0P6wvTUAuwjFailU1QJT/AG/v8IpJI80HbNFqdTEALcXLN2iogNMHeIo1N5h/yP1jXEEtMUBzjaaPtD/kfrG+KoAmFtwPpEXskzETHUg5VkXDa/eJA+EPziyqYVOGf/ly3ZoXMGlzBMEt2CiMytVDexOkGlm7oIJBYFTgq012/CN29RzyaqVIuDqXLOLuOxhhp6FE5KStA0BherFKJznLZsrF7vc9N94Y/C9TJyfbT1JYngShyz2uSwf1gRowKgCQSlRdrNt76QAx2v8AjSoFw2YAX6XId4vYridT5Z/khKloFwVl1tuSLhzeOdIxaomrUZpzDdTM5H7Z41ZPiNeDYukJORRJKmc2Pbp+9YvJr02Ck5X+FvvWuTblzEI9BPl2BckKKiAX6gPFyXV51OznQJG3T6RknOhxOUFJAzJKgWOa5bndtLNFismoVJWQ6uAkp02cEbOG5QEwbw1VVAdCUoQDqtdutgLw14V4LlyiTOqCsqsyeEC3V3tGpBSrK8QyjTKRVEozfCsICtNCBZz6vAipw5QSqZJmCdIVqtB0OuWYm5Se7i2sdRrPDdCuQql8shC2uC6kHYhRfLpCtiH8MlScy6KpW1iJbstgLsoEBRJ2YRYCsieRJVkypKiEcIIIcOfwhUqSc4ckNYnn0h+xqTMlyZaZqlrm3KhMIdBIDB9ize8JuIIOhbT2gholUUOZUrKoqQQH5l9NIb0YLJkozKlqWALpQkKVfe5FoC+EZYUhBJ0H/qS0N8itJWOQtq3q0GkqyPEyqQKFHRLc6rmgqIfYBPwp6DXeCeA+Lpk0zTUI8taUMLN8Ruw1BtBqsIZRQHe/cjT0Bc94QMSpCAqa4DqJVdmA19Y3eV8AnUVK1WQQQ79/3+EVl004XLC4a3LSDXhaShgGc8+Y5wbrZCcr5dDGZDpfw7EQiY6yH1/MxQ8R+KqhNSr+UGUrQk5huWZ20J/KIcZpgpXC6ewcl9gIoqwdaEhRSxOgLfv0iiovhXjDFCPLmoMx7ccp8w3SbXH0hl8RpqEys0pH2hCVLSi7Om4BvZ4G+HMVLqQSoEpCgbfd2Abk++0dI8P1GeVe5Fj1h9HjkdFU1OceUVqUu+nwB7lW1jBPGZC5tUpCJalhAAdKSU5lDMXb0jrAl3slI9B+xG4U2zRSK3XIqWVNl5kqlrCiknKxv1HSBVR4WnVdaChKilSUZlbIuQXfffrHcraxBMmJToB20iwAGBeDpFMlv9w812H/API19YYESzswHTT2iv56gr4bc3f5RMgqNyQOja/O0RbmUrZXtGAEMVKbb9tFKsx2VLs4KtGD/gIG1PiQA8JBSOQPF7Q7IOzOJo9t2aKtdQyZoImIQrMGci7F9FajU6QApsYdBWt8z2BDhhybrAk46VqU+fMD8FwAH1LDQa8zB+li3i3goZc1IsoWC7PqP6QT1G5hUnSMSlrKEo8or0KiAX3ZQEOErEpk3Nk0BZtlJvvsbQU/1dGX7VgnQ5gzdH3i6JMpVVjNVeUtA1UCy230Sx6uIFTjkmKc227bQ94lQDLnlqdOrdNyDuI57jQaY3IN7FoxyMryoV9mn/L8IGzf93/lEy55LA6CKsxbrfRzA02qP91X+R+sT4xL4w39I/GIak/an/KD9Th5UXAe0UJfwmT9qD9Yp1MwaC5AUDsB1f8ACC2HJZft9BDrO/h1TKBImTQVMdiAezdY3Y48a5Z5QAFgkHYXfuT+EbzqkpunQct+8dET/DFBf/ySVEWOUMPR4D4h/DmrQGQpMxJN2LEDsfziytaFYBVTFInBbNYJYMWIJV9BFalowm532PJXO2kHaDBJ8pK5a5SgrNqEkgjLs0YnBKhWkpYAsAE3NtC/SBA2HSEicZbN5lnA6O3PSOjeH/CcmnJUoeYst8Qsj81RQ8P+Ff5VX8xNbOAcgVqkmzn8Gj2orplStaZaymVL/wBxSWs/J7FRuXOgB3jUgFMbxE5SmUOBBZk2bdtdW2tCxX+IZKElRUVZgxGhSQdr2JiHEcURLAEuoTNSNwbsdCpLMTYhx1gPS4ehYE4JShlEgNxEjc+sXKWXKV2nmVcwgoV5co2TnsojkRrDdheGzBL4KghXXS/LQje0KlPiTLKSx/yZm/H2g/h2Lh8qSz6HZxdmOnpFFRvGPDsqqSnzCUTBcrQAczNcg/sRz7xqmipJZkykmbNmC65hByJBuQGDKOx7x0dNQJiAfhUxZv6gNOxFj6RwzxRI/wDImBTqIVqS4vcfLaNMiGBYjlpVKSxUlYSB/wDI23LRa/1qYkecxIVppc8vT5Qr4XVCUshWih3YjQxaFaXZ05RprZ9YzY1Kf5VepVMgqHHlLl2diztsWhOxScVSTd+Iu/YfOCtFiZmShZkJ4Q+9tQOTxRxakCZSgOZ/CD6jT4OlqFMiYRcoSB7Xhlp0+ZLUndj7ws4PiQkUslC/j8pKm6K09Wi9R+IEHKh2Wssjv1baH6vhe8RTFySlSdcw+dveN6KvKkZVq4iQRuzfrFjxehJmCWSxcK/EdhcCBUkpE0B7BOliDe4L/hzjNS/KGQrWElgdX6Pb9846L4HnkyiSpxsw19PwjlqSUKZO5dnNmLPcw+eCKwZWFncttflFFTlNFrE++n6RImcb6wOlVKVON7X5g6H98o9nVfli9z+eghSepqlBNmf6RQRUAkXBUqx7jtpFWrq3F2fcC5vyiOglZlZjsbf2+j63i0jdOkpS626dfSAPiHxNJlLEtU0SzYqKkrII6ZU3iadigKrk5eJtNmt63vCnjxRMUAsJOwTqbnntFapFiZidOtX2NYmcsn/bIyMC9khQcn1ijS1ZAWpduLLla9ugLNCBj9GJcw+W9ja+jQSwzE5qZC/MLkm7akd2tq3pDc/P9RrlVK58xjMCUJOUhJG5YAE8hyguqaqWnKhaTKS4UUo4rWLO5LQv0NTKlykCWUqWlLkX+Ln/AHHaDGFYbVT0khaLAg59HN7BmZidYziWFYuhavLQAsn4VGyU6EFR1N9hu8X6etK3TOQClPxAAkG3xAiw9NLxXX4aWyWngkaOFAJ1ukCxN9W5xYwvAWzrVUEl2KZb29Fb+hhwJKyrEtAMo8AYgrUbMbpHce8LmO0ivOBKClKri1rnQHSG2mkSUpV9stSSPvMQOpYWhUrqDE5YYVIXKWSpkIzpS5f7w03isUDq+UMmgcHXeAk4Mtuog9iE105cwUq18oTm9BaANaGme30Ec20lQt5r9voIdkEMO0Iyhx+sOKFsBeIl7Dy5HYfQR1dBdiH0EcjwxWh6D6COv0tUAlIGrB/aO3Nw4rMqRufnrForHMQHmYhch7Cz7frEUyv0G5+kZ1vB1M4RTqK/iypU3OBVbVEBhY/S+3ONKKac1z1PIxasCvFFT58wSyohKbqIcafto5t4vqFTHSmYrynJCAMqD1ZNj3N4bvEVaplkk2O3L8oXKyWhOiSWa4FnIe3vFqJuGoZdk8R9Awu/4QxUePK8spI4iol2AGuzq09IH1FFmUTcBtd/WLOHSCkmWri3SSNQe8NXFtLnKWy0XbbYwTwarW92JJ3+kYukYgpYa5gNImw2Q0wPvo0ZjVOEyQsypRQcoCmL7ONefOOUeIs6J6pawxSpzoxJvmtrbSO34UhM2WZRB0tdriOV/wATMFCJqJqLGbwqS+hSBcNsRG3MoBWZQfTW8bVFyQNh+xFiTSZUkvc2iKeWLJZhudXiRhwVQVIBZgAQfRvaLyXmS8gUxe/rp+cUMIlfYIIOuYkaOSWfs1oiXOUkjLz92jN9ani/i6SfKUFA+WgIUz/dGnYj6RDg6CKgTiRwc9GbQdIkwTBKmonZZaSAsOpSgcjDd2Y9IdJH8OQUETp6gX0lJDN1zXg70/MJ2IYiVz5kzXMR2YWSR6fWB1TPSeIpuCClT3D2/AR1Go/h5SlKU+ZMQUj4nBJ720EUZv8ADWS2VNRM34ilOXZgz839O0IIUmtJJUQGUnbXkPV4afCmIFGvPleD9P8Aw8pUpAM2bmG4KQ5F7Bi3vBSl8M0aPuLLF3K9WHJLQJHSYgn4gyiH05O/1jxVWpuJiVa9OZ9rQZp8Lp0DhlsL6udb3vEa8KkkngLtcBSvzaIlufMdSQCpvi5Anq3SLBqihNmcjW2qjb5AwSm4AkqzIzpIFiWIB2sbv+sVZnhucR8SVEqdRLi3LrEi9WYipKyynBDjS33fQXBELtdMKlpzEhRUxO7OPaHGd4OnOnMtITYOLkMp/WwAiKt8CzSrMhaCxBAU4Jbc2N4MRExBDlSmOo2csOUR1lCZ4aWC5ALbAluHptDlivhepSlxLzD+lLE76/pBbwhhgkyTMnSuNaiwILpA3Yi177wxVW8N+DJVLL8+qGckPkItLOt+LiPpBmmxTMAoJySyeEJHCr0D/hC34jxhKlNnJuzOSDzFwLwVRhFVUEfaCSlCXRKTZaho6th2ue0am3wLgxl1HWYwcJBFteWoLc7QMOMTcxASEpe6lOb8mDjT0gLLmzJE1SCRcggfeOtxe3V9IqKr565pWt0yVEOCoEpYEcICb66mMo6yJxmJQhkoNyFAJOU72SwAIjWXi8yUAVKzGY+Qp4gA7OWAsOV4Wk4fJGVOQl3JUJnFcWcOCYIS61KXFlSzplU6kkbFwCA3MkdY0EuM4YJxKkJAWBxBO/JQA1cQm4hRTUKKlIXlcDOUln5ObPDjSVktJ4FAqFwy3cXLZSbMNwYF+NquoUpOdRVIU2UbBXUPr3jNjUoBNDK9vmBDOhBYM+kLFVTZZiku7HU9hDbJAKRfYRhss4YrhT2H0EPkyuOUB+Ip9g2sIWEngHYQdXUaBTkHW+3KOvP448BJFSCEh8+VJJI3jenquIaud9h0EB5ylHME8LsOnVomlqIFzpYMPpGGxiZV5VEM7swCn9eUTUdellqfWwHIQBzlAU/xPrq35RrJqQUqOtjEgLHaklRa4UWJPyiCsISASScoyt2DE99YgxueC4cuDeKUqoSQAQVMD3fUiJLaFJZy7v3BSfpHixlUghyym1exivTpS51zOWuS4a46d40r5gCCRqGVp7wgxJTuLiLtJJTmCn+UBsGnCYkFKw/W4MH6Gn+N2Ba3XmIoRnBMSyrsbE7jT5QJ/izI4Zagmy1OFH7trjnAetx0U8wJbKCNdA/IxB4nxdc2jYn4JiT7uPxEMvYsKM+obhOzaQPnzHL6RvMUDvf6xCQHEbjBrwmYfLQN8toaPC/hoVDz57iSk8IAYzCdS/La0LHhuQZglAcTliOj6dLR1Xz0JcZbIACQLC2gjnem4P0WWWlKZacqALBrARHNqnLpYtsFDXlAGrxYsUAPzL7bxpIqLa5QTwpa79oNI55qVDRju9z+xHpqmT872PdvwgQrEGdIDtbM+/LrG8lZW6rt1I4iN/0iIiqqT8LXOgG/faJgn+kf8n+hG0UkHKWDD+pR+nQNFlE1OUZUsl/eJJnAsCTazc+pjaTNCeE/F7kxTXUgau/TQX+saU8xR4iosHCX3fn+USGETSHUf++kbrqLgP1b9dICqnKJEsEWuonQ9okqVZg2YNuH2HOEL66oF2ckbc/0iFE88nO55dBFafPTYJWAkJdQGrcn5RFTVYVlCbDYm/uYkJS5q7m5AvygBjmJZyRm30SCSO50AgpiVT5aCn4i2vM7fswi4jVhllTgJAcjUk/9xB5UYouSEmV5ZWkn40hR7vlsexgLUfxErRlmBSUs4UEpSD1F37xrNKc243UAWcDYtr9IXyAy2HCSWA26Q8birfFMbmz1mcVXysSmzvzaGbA5CJtO5BJaz/SFSUClOTIQB8Vud79YMrmFEsJljhI21+t4rTOxKlqchzK4ksx4QVONGJBPrBOlxEKSfMdSVW8sZW6KJAsfbtCcBMlkF2C7EvpEkqZldQKk9i7+kEqsOImiWpJSlBQSyr5lf8bFk9LRv4oXLNOwLEEFLaK9LaQuYXMnrcBTpOj7cmaPcemKChLJcJD+p1hoifEU/bK7j6CGmnRwjhew+naFWvP2yuuX/wBRDVSqOROmgjDcJ2FLZA7QQXMSGN/zgZhoZD9I2qi4v2FmHrHTm5cBJNUVMdn9+vaLRqCotpewFz+UBcNm6Nc7+mkX0LyJUbux4jzJ0EYbeVVVwzP8vw1ihh1QTmc2zbdbRWn5lAhiALluZ76xXp1ZbXA+bi7RJviDJJu5P4wLAyqI5sezRexGaCCebEH8PSBs85iNiD6EQxJpi2KSl/h56uNPeMFQwIH9rv15RTzEG3wnbkXjwL9bh/SENyTLVmlkpc+nqIL0HiBajkmKyn7qho/IjkYBrmG/yjJcve77frEjNiCkrH2iQ/uD1BilV1EtFOtBdSlgCWCNGUL9BFajqFOLnK4+e0B6qYVTFKJ7dhYRcYuXLpAuQRrEQQXi0iaFXMRzFC5T7R0YdH8MqlIpkTE2msUlnDv059oYE1LAPxBOl9zyAhelo8qXJRmdgARyIuWggCFEAnKzaRxrpEtTNJLqLqN7OWa7PE0qcwduo1JD7Ft3irUEZinnvYhMeyp4UpNiWIuHA4RuBdnteM6RNMspSGFv6joVEhyOfL3iyZ7EEfcckC7sGa2ly8UpU93Kx8NgNOJWgtawMZMIyMWuXN788obcwIUVV8Jcji1bW2x5frEE2uKlISSQlAFnYm3SAdTUOcoLBAuWta5PbQRAisJWS4AU4SXZ7En/ALHSNRGiRVFnJ1uGPL1jJ9eBdyQkPrYk/iOsL1FX8CXHCxA31YOzd4lXNQCUi5S6jysOusSFKOpzAOvQEt/le/WLH8w5SUvw3DC59TtAVE4KZJ0IcklgL/TtHons6U3A16jp1hArIrFnNmIA0UoDb6hotUWIBSiQkBKQAlQ6fW8Lc+aoJc2B+Z5aNG9JXkBKQXD36RIRxrEyfLyhuK97l7W39YUq+aHmFg+YN6Alz6wTrKwOC2h5fvlAFU77Qgggqufmw/fOJK82pGQq5u5a8U8PBzg3yo+ZNg49zHs91LL+21ot0iGS2RnPFfowYjv9YQiq1gEqLZlM4Gw5RZw1OZKehPtFWetydx025CCWDJAQPlF8MeYhhxVpb/7RTp6Ny7MdxDWgAh94qigTqLEdRFitS4aQkadjEXiijSrLOBPFwqHJQ09xE2VQTcC3Ih/rGCYJiVSyDxCxJFiLjfnaGiAqpwKsyne2jDQNBOXjoAAy6df0gEUc4wpjLUWKX4PQ/jESllW5AAH6tGRkb5ufBtRlrmw1fn0EE5l0X52/fOMjI5uiosqZyWAOm/r1gJiSiUgglySw3109oyMjUZrxU0PlPK3rA6cDvGRkMTXY7Pb1jUoB+UexkQYUH3N43B05RkZCk1YAkAb6/rAerLEGMjIYK0Ji5hcormy0AAkqGunP6RkZGqDtWK8yYAFMPn1ghKqGADa397ARkZHGukQhbzFv90bXubPy053i7KNme4SCoiwD8jsfzj2MjNLxE4Hywo7BTDmqwd/7Q/pGsyYygkJ+8T2Aa/TeMjIp6lOdPaVMIDuw9HJL92jXMkhALhWUqSdAARlYDleMjI0HiJrplBy1ku/9FyTHip5KlMdiw5u2vSMjIksy5zCXyOVIu9ucTnKCssbgEE6Mem0ZGQpWUcwckFTMlJVy35RXRNISQTpf1jIyJNKmarIlQdyzjp1gdVEhTgcTueg6/OMjIEoKXe2vP8IuImWYqAvcm1jq0ZGQ4EJLnhHDEtFiCUHIqw2MZGQowUtVYMXEEJCAojMWfeMjIoq8rF5Awv3LD2GsCDiKUkKZNjvzjIyKmNcWWCvOGZYBLaA6GKSret4yMjJj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1800" smtClean="0">
              <a:solidFill>
                <a:srgbClr val="0031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4" descr="data:image/jpeg;base64,/9j/4AAQSkZJRgABAQAAAQABAAD/2wCEAAkGBxQSEhUTExQWExMVGBgZGBgYFh0aGhghGx0cGyAhHhkaHCggGB0lIBgaITQhJikrLi4vGh8zODQsNygtLiwBCgoKDg0OGhAQGzQmICYuNDc0LCw3LDQ0NjEvLywsLC8vLy83LDAsLjU0NCwtMiwsMCwsLDQwLzQsLCwsNCwsLP/AABEIAIcBdAMBIgACEQEDEQH/xAAcAAEAAgMBAQEAAAAAAAAAAAAABgcEBQgDAgH/xABIEAACAQMCAwUEBgcFBgYDAAABAgMABBESIQUGMQcTQVFhIjJxgRQjQoKRoQhSYnKSscEVJDNTY3OisrPC0oOTo9Hh8BYlVP/EABoBAQACAwEAAAAAAAAAAAAAAAADBAECBQb/xAAtEQEAAgECAwUIAwEAAAAAAAAAAQIDESEEEjEFE0FxkQYiUYGhsdHhQmHBMv/aAAwDAQACEQMRAD8AvGlKUClKUClKUH4zAAknAG5J8Kj/ACdxeS7WadsCBpWW3GMHQns6ifHUc7Hpg1r+0rijLClpF/j3jCMeikgMfnkL8CT4Vr+Bc3rD3NolvhVKRBu89QurGjqetRWyRFtJTZLY8GCLZOt528o6z852+UrBrG4jeCKN3OCURm05xnAJx88V9z3caYDuiE9NTAZ/E1WnaPMj3KFGVwIgMqQftP4is5L8saqPEZu7prHVi8W5rkluEuIwYWRQuNWoNgk77DIOcYq0uHXYmijlGwdFbHlkZqjcVMuzu/drrSzEqINIHgAjLp/DLfiar4sk82/iocJxNu80tvqsmlKVcdcpSlApSlApUe5x5yteGRCS4f2mzojUZdyPIeA/aOANt8kVTvE+326Lf3e2gjT/AFC8jH5qyAfhQdB0qm+UO3SOV1ivohBqwO+jJMYP7Stug9ct13wN6uNWBAIOQdwR0NB+0pSgUpSgUpSgUpSgUpSgUpSgUpSgUpSgUpSgUpSgUpSgUpSgUpSgUpSgUpSgVXvEue545pYwkWlJHQEhs4ViN/a9Kk/GeaILWQRya9RUN7K5GCSPP0NQPtBls1tlmhjImumZgxZ8gAku2nVjc7Yx9r0qDLbb3Z6I64snFZa4cNtJ138mfym54jxSa9OTDbjRDn1yB+WpiPAyDyrP41wGzs9M7NLr15TfILjLjIC9Mivi3s5OHcHGg93OdDucDIZ3XI3GNlIX5VD+I8bnuFCzSFwpyAQowengB51Ha0VjSY36nbPF4pzclY15Y0r8NI2/b747xyS7ZWlCAoCBpBHXfxJrWUr2tUBYZ6DJPwUZP5CoJmZnd56Zm06z1fMwwceQH49T+ZxUl7OWC3TsxwqQuxJ6ABkqLsxJJPU7n51629yyBwpwJFKN6qSCR+QrNZ0nVtjvyXi3wXqDncV+1quVpS9pAT17tR+Ax/StrXQidY1ehrbmiJKUpWWxWPxC8SGKSaQ4SNGdj5BQSfyFZFQ7tfnKcHvCOpRV+TOqn8iaDmXmvmCXiF1JcyklnPsrnIRR7qr6AficnqTVqcpdhXeQiS+meJ3AIijAymf12YEE+gG3marzsutFl4rZo4yvehsfuAuPzUV11QcidofJ78Luu4Zu8RlDxvjGpSSNx4MCCCPgfGrv7AeOtccOMTnLWz92pJydBAZfw9pR6KKgP6RnEFe/hhG5ihGr0LsTj8Ap+9Uo/RrtSLW6l8HlVB9xcn/mCguKlKUClKUClKUClKUClKUClKUClKUClKUClKUClKUClKUClKUClKUClKUHhd3ccS6pHWNc4yxAGT6mviy4lDNnupUk04zpYNjPTOOnQ1q+dOGyXFv3cQBbWpwSBsM+JqOcuKeFl2u/YEoUJp9vOnUT7uce8KjteYtp4fFWvmtXJETHu/FtuauUjdyiXvhGAgXBTPQsc51Dz/KqguZzNOBq1xxDShxjKKxIOMnGS2fnUx5/50Z/q7aVhDJHpYaACck6t2XUNiBsfGvbsw5Xt7i3klmQuxkKj22XACqfssM5LH8qr2iL20q6nC464eFy8VTa99a1mfrMdf79HnyfeNJdxrNIzxkPlZHLKcKSMhjjrW57Ro4RDF3QjB7zfQFzjS3l4VFuabJIbqWKNdKKVwMk4yinqxJO5NaoCtOfSJrLy/ezSlsUx49SsqIaYmbxchB8Bhm/6B941i1m8TGkrF/lqA37ze03zBOn7grSFePGWFSlfcMRdlRerEKPiTgfzrDC5OVo9Nnbj/TU/iM/1ra18QRBFVR0UAD5DFfddKI0jR6SsctYgqLdofOkfCrYTMhld20RoDpycEklsHCgDyPUVKaiPafyl/adi0S/40Z7yE/tAH2T6MCR6Eg+FZbNf2adpkfFS8TR9xOg1adWoOvQlTgHIOMjHiOu+Nv2nWvecKvV8oHf+D2/+muVOGX89jcrLGTFcQOeo3UjKsrKfmpB9RVsR9vJeForiyDF0Ks0c2kHIwcIyHA3P2jQVryBe9zxKzk8BPGD8GYKfyJrqPnbm+DhluZZmBcg93ED7UjeQ8h0y3h+APHyMQQQcEbgjqK2HEuI3N9PrleS4nkIA+0x8lVQNhvsoFB+cV4hNe3LzPmSad84UE5LHAVRucdFA9AK6w7PuXf7PsIbY47xRqkI8XY6m38QM6QfJRUG7Iey02hW8vAPpGPqouoiz9pvAv6fZ+PTf3Xa3w+O9azcyBlfu2l0jugwOCCdWrAOxOnHXw3oJ7SlKBSlKBSlKBSlKBSlKBSlKBSlKBSlKBSlKBSlVdzX2z29nem1ELTpGdM0iuAVbxVVIw5Xocsu+R4UFo0rE4TxKO5hjnhbXFIoZT0yD6HofDFZdApSlApSlApSlBG+I8628MjxOJNSHBwoI89var45x4G94kRjZFCamOskbMB5A+VYfGORO/mkl7/T3hzju842x11jNRzmrnxjbvbJF3bMO7168+yNm20jGRt12zVe1p0mL/JBgxZOIy9xk/lO33n0jdALk95KQDkZ0qR0IHiM+B3NSC1u5Il0xySRr5I7KPLoD6D8KxOB8HZreW6OyRusajHvFtzv4YGn8a9Kq7wm9o80Uy04XHtXHH1n9afPV9yys5LMxZj1LEknw3J3NfFKVh5pm8IjBk1sMpEDIw89PQfeYqv3qxJHLEsxySSSfMnc1sJh3duq/anOtvREJCD7za2+6ta2sz8G1toiCtvyrJElwJZm0pEpcDxZhgKAPE5Ofu1qKUidJ1YrblmJXhwi876GOUjTrUNjyzWZWHwa1MUEUZ6pGin4gDP51mV0Y6bvR015Y16lKUrLZDedOzWy4ke8kUxT/wCbFgM2NhqBBD+Ayd8DGarq4/R+fPsXylf2oSD+TnNXvSg4s4/ws2tzNbsdRhkdNQGA2kkZx4Z610t2RctWkNjb3MUKieaJWeQ+05JG+CfdBx0GBXPfaLPr4pesP/6JR/CxX+ldM9mEenhNkP8ARU/jv/WglFUj2i9jk9zePc2bRaJ21OjkroY+8QQDqBOW88k7Gp1xftR4dbXRtZJW7xTpdghKRnyZh5Z3xnG+cYNTNWBGRuD0NB4cPhZIo0du8dEVWfpqIABOPU71kUpQKUpQKUpQKUpQKUpQKUpQKUpQKUr8JxudhQftKjfB+e+H3U5t4LlJJhnC4YBsbnQxAV9gT7JOwzUkoFUR2h9j9zPxAzWYUw3DF5C7gd07Elzg7lTnI05O5GNhVrcz87WXD2VLqcRu4yFCs7YzjJCAkDIO564OOlbmwvY540licSRuAyspyCDQY3L/AAeOztoraLPdxLpGep8STjbJJJPxrY0pQKUpQKUpQKUpQRznbjclpHG0WnLPg6gTtgnwI8qou+uDJIzeZOMfH+tW52ucQjjtVjIDSyN7GfsAe8w+RC/eqqOGWpclseymMn1OdI+eCfumqeefe0djs3FHDY8nHZekRtH39Z0hI4OKyLaLaaUEanUSAdROSxJOrHU+XTFYVKVBM6vDZs1815yXnWZKyuGWffSrHnSDuzfqqBlm+QBNYtbZR3FsT0kudh5iJTufTWwx8FPnWYhpSNZ36MPid33srOBpU4CL+qqjSo+SgVi0pWGszrOslSrkPgJnlEzj6qI5/eYbgfAdT8h41FanPJ93Lc3MeAI7e2QkIvugkFBk9WY5Y5PkfPeTHETaNU/DRWcka+iw6UpV93ylQ3nrtItOFkJJqlnYZEUeMgeBYkgKD8z6Yqtbn9ICYn6uzjVfJpWY/iFH8qC/KwuNcSS2t5biT3IkZz66RnHxPT51WnKfbhbXDiO7jNozHAfVri+8cAp+BHmRUf7e+elk/wD11uwZQQ07A5BI3VAfHBwx9Qo8CKCnpHkuJicapZpCcD7TO3h8Sa7N4PYi3t4YB0ijSMfcUL/SudOwnlU3V8Ll1zDa4fJGzSfYHy9/00r510NzJfdxaXE3+VDK/wDChP8ASg5A5muRLeXMg6PPKw+DOx/rXYXA4DHbQIeqRRqfiFA/pXHvLFj395bQkZEk0SEejMAfyzXVPaLzYvDLJ59jKfYhU/acg4yP1Rux9BjxFBkcyc6WNgQt1cLG53CAF3xvvoQEgbHcjFevLnNdpfqTazpLp95d1dfDdGAYD1xiuS7a3ueJXeldU9zOxO53Y9SSTsoAHoABX7BNdcNu8jXb3MDbg7EHyI6MpHxBB8QaDsTiHEIoEMk0iRRjqzsFA+Z8ajNv2n8KeTuxexhvNldU/wDMZQn51zZzlzdc8Tn72dthtHEudCD9keJPiep+AAH5xjkm+tYFubi2eKFiAGOMjPTUoOpM9PaA32oOwUcEAgggjII3BB8j41+k1zJ2d9qknDbeWB0M6YzbgttG+dwT1EZGWwPEftEiK8y83Xl+5a5mdwTtGDiNfLCDbbz6+ZNB2KrAjIOR6V+1yb2W81TWN9CFdu4lkVJY8+wQ5C6sdNS7EHrtjOCa6F7TecP7LszMqh5nYRxK2dOognLY3wACfXYbZoJbXnNOqbsyqPUgfzrnWXtK4lxKyubZU+tVVlZ4FYN3QYK4wCT1dDkfZD5qqqDsW9504fD/AIl7bqfLvVJ/AEmojxbtu4bE4WPvrgfaaNMAf+YVLH4DHrVB8E5Svbware2llTprC4TI6jWcLn0zWonhKMyMMMpKkeRBwelB2rwy/juIo5om1RyqHU9MgjI2O4Poa+r++jgjaWaRIo16u7BVHh1PrtWv5P4d9GsbaH/LhjB+OkFvzJqpf0lOLb2toDt7Uzj/AHEP/MoLm4VxWG5TvLeVJkzjUjBhnyOOh9K1vPr6eG3xBwRbT4P/AIbVV/6NNq4W8l37smJAPAsocn8Ay/jUz7a+LC34TOMgPPphUeeo5b/cDUHMHDb54JY5om0yRsHU+RByPiPSuv8AkzmJOIWcVymBrGHXPuONmX5HofEEHxrjuKBmDFVLBBqbAzpGQuT5DLAZ9RVn9gXNRtrw2bn6m693PRZAPZ/iHs+p0eVBoO2LiBm4vdHOQjLGo8gihT/vaj86v7slsu44PaBj1jMpJ6ASM0nyGGrmrnsEcSvc9fpM/wDzGx+VWz2iczfR+X+H20bYe6toFOOojWJNf4kqvqC1BL5+2HhSy9137MAcGRY2MY8OuMkeoBFTq2nWRFdGDo4DKynIYEZBBHUEeNcQVNoO0W4j4UvDo2ZD3j5kBwREcEIDnO7F8nbbA8TQdRR8ThZzGs0bSDqgdSw+6DmoBztey/TxGxm7sLAUSLvm9lu+MsndQOrTMCkUXiE7wNjffmlCy4YZBB2I2wRg7HzG1dK9lfFU4xw8LfRx3Mts+gmVFcnYFX3GzYJUnqdJPjQYN92hzWDmCO1ubpBhl15aWEMB9VKwLFmHvjUdWmRA24NKtDh3D4rdBHBEkMYyQsahV36nCjGaUGTX4TX7UN7UeO/R7TulOJbjKDzC/bP4EL96tbW5Y1S4MNs2SMdfFWHOvHPpl28oOY19iP8AdXx+8ct8x5V5cMQqn725/p+X8zWNwHhTXU8cCYBcnJPQADJJx6D8SK2YrnzrO8rntRxEYcGPhKdJ3nyjp9d/kUpX6B5bmsPEM3hFj30mGOmNQXkb9VF3J+PgPUivjit730pfGldlRf1FXZV+Q/PNZ/E/7vF9GH+I2GuCPAjdY8/s9T6n0rS1tO2ze3uxy+pSlbDg3Bpbp9MS5x7zHZV+J/p1rWI12hrWs2nSGJa2zSOsaKWdjgAeP/3zq4eWeCraQhBu59p28z6eg6D/AOa8uW+W47RdvblI9pyN/gB9ken41u6uYsXLvPV2OF4Xu/et1KUpU66475+uXk4letISW+kSrv4BXKgfIKB8qmvLnZjZTWaXc3FI4w6AkYQCJsbqxZ8sQdsYH51ve2bsymlna+s0MusAzRKMuGAxqRftggDKjfO++Tim/wCyJ9WjuJdf6vdtq/DGaBxi1jimeOGYXEanCyhSgceeltx5fKvzhFh9InjhDpH3jBdcjBUXPiSegFTjlDsfvrxg0yG0g8WkHtkfsxdc/vaRv49K0XO/I11wuTTMuqJjiOZfcf0/ZbH2T5HGRvQdR8o8uRcPtUtofdXdm8ZGPVj6n8gAPCsPtKz/AGVe4/yJPwxv+WaqHsN57uRcxcOkYywSBhHndoiqlhg+KYUjSem2MYIN98RsknikhkGUlRkYeYYFT+RoOTOzCaNOK2jSsqIsmSzEADAOCSdhvis/ta5z/tO8zGT9GgykP7W/tPjw1ED5KvQ5rG5o7Ob+zmaP6PLMmTolijZ1ceB9kHQf2T+Y3qR9m3ZLcXMqzXsTQWqEEo4KyS4Pu6TuqnxY4yOnXICddgfJ/wBHtzfSr9dcj6vPVYuoPprO/wAAvrUN/SOijF/Ay47xoBrx4gOwUn8x8q6IRAAAAAAMADYDHpXKPbDevLxe67wEaGEag+Cqoxj0b3vvUEk7AeU1ubl7yVQ0dtjQCNjIdwfuDf4lT4Vb/ayU/si87zGnu9s/ral0fPVprw7IOBGz4XArDTJLmZxjBzJgjI8wgQH4VD/0jeP6IILJTvM3eP8Aupso+bHP3KCgUUkgAZJ2AHU1092Y9m8VhbiSZFe9kXLMwB7rI9xPLGcEjqc74xVU9hXK30u/791zDa4c56Fz7g+RBb7o866aoOJLGXu5UY7aHUn5EH+lWp28c42t6YILaTve5Z2dl/wzqAAAb7RGDuNt+tYnaX2WXcN1LNawvcW8rFwIxqeMsclSg9ogEnBAO2M71r+VeyHiF2wMsZtIvF5hhvlFsxPx0j1oN3+jnxWKO7ngfAknjXuycblCSVHqQ2r7hrN7fOR44QvELdQgd9M6qMLqbJDgeBJ2PmSD1JJrDmLgVzw25MUoaOWMhkdSQGwfZdG8ts56g+RFSXjfapc3nD3srmNHZin1w9lsIwb2lxhicdRp+FBI/wBHHjjLcz2ZP1cid6oz0dCAcD9pW3/cFVxzvYNBxC7iYYKzyY+BYsp+akH51Mv0fLJn4p3gB0xQyFjjb2sKBnzOScfsnyqw+2Hs0a/xdWoH0pV0uhIHeqOmCdg46b9RtnYUG95d7QrNuGx3Us6JojVZVLDWHUYKhOrEkZGBuCDXOHPHMjcRvJblgVDHCL+oi7KPj4n1JrzblG/D6PoVzrzjHcP/ANu49asPl7sMuJrd3uZBbTkfVR7Nj/aEdARthckZyemmg23YvzxYWXDniuJhDKsruQVYlwwUArpB1HbGOu3lUA7Ueem4rcAqCltFkRIeu/V2x9psDbwAA8yfe77IeLI+kWwkHgySx6T/ABMCPmBU45C7EWWRZuIlCFORbodQJ/1G6Y/ZGc+fUEK55L5nisFuI5rQz/Sk7pyZNBWNhuFGg7nIbOfsr8ajEE5jkV42IZGDI3Qgqcg43wdgav8A7VuyY3btd2WBOQO8hJwsmAAChOyNgAYOAeuQc5rPgnZPxKeYRvbtbpnDySYCqPEgZy/oF/EdaD77XuFst0l6FxBfxxzocbBmRda588+18GFQ+/4nLMIllcuIYxHGD9lQSQPxY/l5V2Dect201qtnLEJIFRUCt4BRpBBG6sB4jBqN8H7JeGW0wmWJnZTlRI5ZVPh7PQ4/azQURzhyr9BsOHPIume5+kSSAjcD6nQp8RhTnHgWNRCGIswVQWZiAAOpJ2AFdK9u3K817ZxvboZZLdyxRRlirDDaQN2IIU4HhmoF2M9nk73i3d1C8UNudSCRCpeQe7hWGdKn2tXmAN98Bj9sXLq8PsuFWygalW4MhH2nPcljnxGSQPQCpD+jOWxffq5gx8frc/0rXfpJCX6TbEqe4ETaW8NZY6hnzwENS79Hvg7Q8PeZ1Km4l1LkYyiqAp+BOv5YNBaVKUoPwmuf+duOfTLt5Acxr7Ef7q+P3jlvmPKrQ7UOO/RrQxqcS3GUHmF+2fwOn4sKpE+lVc9/4vSdicLpE5p8do/38eq0ux7g+Emu2HvfVx/AbufmcD7hqHodhUr4b2j21rBHBDbyuI1C5Yomo+LbFupyenjUU5h5pN1MZREI9gNOrV0+6POo78vLERLkdrdlcbx2bvK18tZiNvDxftbuwQWqC4cAzOP7uh8P9Vh5D7I8Tv4ZqIw8WdWDaY2wc6WUlT8QGGR6V+3nHpZXLyMrO3Xb8gM7AdAK0jZRp7McdG+2vn+mzZiSSSSScknqSfE1+VqRfyeQ/hP/AL16xcU0kGRMrncBtJPwJBx+FaobezXHR0iJ8pj/AHRsanPKVlfuEGtre2XH2FUsPIDTk5/WPx3rV8A564bER/dGib9caZSPvEhvwFTvhXN1ncYEc6aj9lvYb5K+CflVjFSuuvMzXsTicE82WJjy6esN5SlKtpilKUClKUCse/sY542imRZI3GGVhkH5VkUoIzyzyDYWEjS20GiRhjUzs5APguonT/OpNStNy/xt7gyJJaz2rx4yJQultWcaJEYq/TfHSg3NKUoFay/5dtJ5VmmtoZZVxh3jVmGNxuRnbw8q2dKBUS595AtuKiPvi8ckWdLoRnB6ggggjbPmPmcy2lBpOUOV4OG24t7cHTkszMcs7HAJJAA6ADYdBW7pSgUpSg1fMPL1tfRd1dRLKnUZ2ZT5qw3U/A1Wl12BWpfMdzMiZ90hWPwDYH5g1b9KDQ8n8pW3DYe6tlI1HLuxy7kbZY/yAAA323Nb6lKBSlKBSlKBSlKBSlKBSlKD4liVhhlDDyIyPzr7ApSgUpSg505pvmlu53ZiwEsgXJJwoYgAZ6DA6V6cJ5Yu7nBigcqftMNC/wATYB+Waufg/JtpbHUsQkkzkySe22T4jOy/dAqQVWjBrvaXoMnbUUrFMNenjP4j8qm4d2TytgzzpH5rGpc/xNpAPyNeXNXKNvY9zpDTF9ervWPhpxgRlcdTU/POdkNu+/8ATk/7agTXM/Ep44mYHBbBCgaVOMk+ewHzx51reKRGlerg8b23xGSvLTJvPTl0j7bnK3JH0pDJkRKDhTo1FsdfEYA6fHPlUji7OIx1nY/BAP5k1M7O1WJFjQYVAAB8P617VLXDWI3Vu454jvZm0/GZmUTt+QLVfeMj/FgP+ECt5w7glvB/hRKh/Wxlv4jk/nWwpUkUrHSG1MGOm9aw8Liyjf340f8AeUH+YrSX3I9hL71tGPVMx/8AARmpFSszWJ6ws0zZKf8AFpjyloOCcs/RHHdXM5h3+pkYOvTA0kjUmOuAa39KUiIjoxkyWyTzW6lKUrLRWvK3L0XEXu7u6aWSVbyeOPE8iCJI20qqqjAdB4jfNeFhwNOJtxK4uZJhLDdTwQFZnQQLEq6SqqwXJJ1HIOfxqSSciqJ5ZYLu7tVnfvJYoZFCM595gGQlS3iQd/wr54pyDHLLM8dzdWy3O88cMiqkhxgnDISrMNiQd6CBPxSO5bhkl+bh0ewdn7nvtTOrqoZhB7XTUSem9eFzck8Otmke5azk4sBDl3MzWxRwFyh7w7h8D3unpVsWXK8MM0Esepfo9ubeNM5XQSp3yNRb2BvnzrX2/IcCRwxLJKI4Lv6XEuUwh9o92PY/wsuxx1360EBWcfR+MNZNciyjtgoEzyaknGS2gSnWmFK5zjfHpUp5K4JbyCT+6X1uWh0M1xM5DiQYbRiZsHbrsRkYreXvJsMhvTrlUX6KsyqRpBVdOpQVOliNj1BwNq87Pk9kWRGv72VZIniw8iexrGNS6YwQ6+B8KCL8l8Dil4k9zamVbK01xKWmkkFzKQVdh3jEd2gOAR1bfJ8NP2SWUc8VpJLbXzzanb6UZn+jkxu5XI77ceyqY0YJ67b1POWeRxYtF3d7ePFECFhd07o5BG6rGOhbV16gGvHl/kAWYiSG+vRDE2oRF4+7PtayCBEDgknO/iaCR8eP92m/2b/yNZdxJpVm64BP4CvPiFt3sTx5061Zc4zjIx08ayKCuuzblqGe2tuIzNLLeSZlaQzyAE6idOgME0jppxioKZ4zA3cNeDir3ciQMrzCIkTnAyx7kgIDkelWlwfkZbV17i7u0gVy62wkXuhk5KjKatGT7ua9peSIGtRba5QFnNykgK95HJ3hlypK6dixG46H50EIv4Em4rxBZra9ugr2wU20rKkWqFCcgTJ1O/Q9DUt5eXRxa9iBbRHb2YUFicbSDxPXYb+Net9yQHuZ7mO9u7Z7goZFhdApKIEGzRk9B5+Jr64ryUssqzJdXVvN3SxPJFIoMqr0LgqQWGT7Qx1NBBoeH3FxYWj6Jru2jub36TBHMUkkHeyBCDqBYIR7oIzt8vvjs9s9rw5bWO6e3N3IjwB5BcZCPqjJaQMCpHTVjapwOTFS3ht7a6urVIde8brmQudTGTWh1HOT4Y1Gsd+z2HuIYUnuY2hlecTK6968jghmZmQgk6j0AoM/kmxjigJiguLcOxJjuHZ5ARtn2nfAIHga2MB/vUv+xg/456+OA8Ja2Rla4nuSzZ1TsrMNgMDSqjG2fnWWltiV5c+8kaYx00GQ5z695+VBEu0e+eGThzokkpF3vHHjU/1UmwBIB89z4VruGcws/FbiaWGe1SLhwYxzYBwsrkuArMMY2z19k1NOLcGS4e3kcsDbS96mnGCdLJhsg7YY9MVr+N8oxXUk0jSSo09t9FbQVACay5Iyp9o6iPLHhQV92a3wjvLRmuRM/ELaZpUEuvRKH74ezqPdnu2K6dvdPjmvV7p//wAVlfW2sGb2tR1bXbD3s56bVODyLZK9vJDCltJbyB1eGONGfClSrkJllIO/j61rpuzO3bUhuLr6I8netaCUdwTq14xp1BNXtac9d6DT8xcq2/8AatjHmYJdi8eYC4mAYqqMuMP7ABY7LgVrm4fE/Eb2KS1vrlI5LeNGgmcJEvcRj2vrlJPiTgmrMvuCJLdW90zMHthKEAI0nvQqtqyM7aRjBFae95I13E1xHe3lu07KzrE8YXKqEGzRk9FHjQZ03NFrDOtmzSCXMaAdzKwy2NP1gQp4jctt41A73iMtvY8Ws1YmdbvuoPaOQt4UMYz12Dv/AA1bEa4AGScADJ6n1PrUZ4nyPBPeretJKGVoXMasoidodXds66ckrrPjQRPmHVCeMRq7Yi4dbhPaORhZRkb7HYb16cAsIltbmVLW+tpFtH9u4lZlfUhJ0DvmGcjOcDrUw4nylFO12zPIDeQpDJgr7KpqwVyux9s9c+FY/D+TjGro17eTxvE0WiV0KgMNOQBGPaA6UFYWt/LBwtrWSV2MicPu4HLnUUmkhEq58lkz4naQVvLu8kt+NXd53j9xDNaQzIW9gR3EKrrwdhpkCHbwJqV8X7O7a4htIWeZRZqqxsrKGZV07P7OGBManoNxtitjLylA7Xxcuwv1RZVJGFCR92NG2Qcb5Od6Ctb+UtZWwcTzBuLXCMkTkSOoM/sqQy+Q2yOlWNyPYRRQsYoLi21scpcuzvttn2pHwD6GtenZ3CtrDbJcXKdxO06Sh073W2rOWKYPvnwrf8B4Q1srK1zPc6jnVOysV2xgaVXag2lKUoFKUoKHlU6j8T/OrO7P+CiGHvm/xJgD8F6qPn1Py8q/KVTwRHNq5HA0ickzPgldKUq465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1800" smtClean="0">
              <a:solidFill>
                <a:srgbClr val="0031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data:image/jpeg;base64,/9j/4AAQSkZJRgABAQAAAQABAAD/2wCEAAkGBhQSERUUExQUFBUVGB0YGBcYGBgcGBgcHRgcGBgYHRoXHCYfHBwkHBwaHy8gIycpLCwsHR4xNTAqNSYrLCkBCQoKDgwOGg8PGiokHyUsLCwvLCwvLCwsLCwtLCwsLSwsLCwsLCwsLCwsLCwsLCwsLCwpLCwsLCwsLCwsLCwsLP/AABEIAL4BCQMBIgACEQEDEQH/xAAcAAACAwADAQAAAAAAAAAAAAAFBgMEBwECCAD/xABQEAACAQIDBAYFBwcJBgYDAAABAgMEEQASIQUGMUETIlFhcYEHMpGhsRQjQlKSwdEVYnKCorLwFiQzQ1PC0uHxFzRUY3PTg5OUo7PiRVVk/8QAGgEAAgMBAQAAAAAAAAAAAAAAAwQBAgUABv/EADQRAAIBAgQCCQMEAgMBAAAAAAABAgMRBBIhMUFRBRMiMmFxgbHwkcHhI6HR8RSyNFJiFf/aAAwDAQACEQMRAD8Av120nVT0JyOqkqbA8BoLEWtywzbh1TSUokc5mchmNgLkopvYaDywiGp+dv8Ax2nD/uSgFPYaDNoP1VxWSWdPiBzapBDb1eYYGZdGNlXuLG1/IXbywh3/AI5+3D5trZomRQWyhXzE9wVl8B61792M3lnYFARbMbHtvcA6ctbjCOLUm1yFsSpNosy1CqOsRry7cPO6s5kgDMSWHzZJN9F9XXno2p5knCC9ACttdTc3JPK3M40LdilKUy30Lkv5N6v7IXHYTd2Iwq1dgXv9TZ41FwuYOuY6BbqBcnsF74was3XAgeaOQuENiMttAbEjrHHoDfggQBiFNi2jmynqn1jY2GmumM0ptmqaZ4lKhWQgFWzr1r65iBfj2YacnGXr9hlvK2/H7GT2xyBiaspjG7I3FSQfLFjZex5agsIlBKjMbkCw4cWIwdtINdWuWNhU+Zz3C32iB8M2HQnFLYG59TGudoWsTmuLEWC9U3BtbrN7MGY9izvbJE7X4WF7+eJTTKt62D9dPZVk/wCUrexf8sIXjh42lsqo+RKOikzBSpGU3AD5rnuy3wnHZ0g4xv8AZOJujloVGqcksXZnF/DgfcTj0RsSq6Snic8Si38QLN7wcea9qU75r5GsBxsbduN59HFd0tEp7Cf2gJPixHlgUu8MrtUX4P3/AKRc3gUCWlso61QhZrcSosoPkTx5Lg6MANt1gNTTRWIYTK+trMuSQXFjfQixuBxHbg/jluys+5H19zL95K8y1MpvorFF7ghK+8gt54GFrYN75bMWJw0QIVs+ZjreQMXb9636p42OF+BLgMePjjNrRak2z2GBqRlRioLh7DTuLXFpjDfqN1/1oyDp2XFr9yjxw9bTX5mUf8t/3DhE9HtAflDNyRDc/nOQAPYHONAqRdHHarD3HDtHuHm+kLLEu3hfzPKm2Ifn5dPpt+8cUuiwU26P5xJ+kcD8HjsKV9Kkl4s6dHjkJjtj4DFgNzvTp1hY2NxY3tY30N+XjjfNnUjVtAaSpAWYLdWuCAw4MCOR525FhjAb42P0X7x9MV6R2EkSmMjTLIptlYi3rDLxFtf0sXjazQCo2pRkg3+TpdobO6OZHjqqdrK7ArmdODBiNQw0LDTML8hj6LcR5pBLUZF6aO1TENc0g0WVGGiNezX1sS41DHDzjqcDuGF/Zu5sEJibrO8UZiDMbZkN9GVbKwAOUXvoB2DBKj2bFCMsUccY7EVV9thr54lrKxIkZ5GCIurMdAOXxI9owK2ZvfTVEnRxuxYglboyhwOOUsBe38cMccGMfWws717zy0UsTmNXpm0cgHpFbxvl4agW1swuLYh/lxRf8Y/2X/7eIscZvUSWVjzsT7cahuX/ALv+t/dXGU1bjISNQeeNT3ZuKWTKQGBbKSCwByCxKjVgDY2HHhiku+vUFtJeoeqYcwtexuCNLi4IYXGlxp3YBbY3REr9JHZWJuQwOUnmwI1Unnob8dDcmmaqZ4+qahje2dSzI2al+gUiU2LMCC4ARwDcepiwdmSuScrhixGZpCLI1CE5WOXprAqNcwLcsdKCkrMJKKkrM42dusAwMzo2tginRja9iTa+gJygcB2Xwem2rGqK+a6v6hUFs/VZ+qEBJ6qsdOzAek2G+dGMccIDREhWOcZKeSJipXqg3dVB+qpvyAtrsQ/J4YyY80NiGCmwIVl6oVkK6G3G1rggg46EFBWiRGEYqyK290oejDoEkBsyhiAjgoSASdMpBHHkcIfSXBORUv8AQW2Ve4W0sO7DzvHsq2zTTqS2WNYlJtc2XowTy7MZ+TlQDsGA1O8ArPWwl7+UoEiOPpLY6dnMnnobeWLO4dEjJLnLjO8aLkTOzNcsFC3FwdOYx030AKRnW4JHla5+7BLcwqsMSMkZaaV2V5JXiWPIAM2dNQTYgYItYovDWKHuPb03SFRI/UQK0B2fLkVW1UlI5CRcAgcrcsHtz6VEpFMbiRZHeQFUKL1nN1VDqoW2W3dhaMrQwzMBCcwDSPHtFjMRGDlUMyFrWuMvO+HHYUSLSQCNCidGpVSblQwDWJ5nXjgocg29OyxjLURUzFh15ApBFjdQGIF+B8sAvlNQf/yVEf8Aw4/ufE2/pPRx2UsAWJ/mq1A4AC+YgJz15+WM+gr3lfKkdEO+WKniPsY/DHHIj2+JA9Q0kiSDKFDpYKe2ygm3jh49DFfmhdL8AD9liD7mXCNvPQPDC3SCnBe1ugAA4jiVFj/rgn6GNoZanJ9a49qn70X24E97hsPrnjzXtr9jU9swD5XRsL5jIVOpsQsbsNOFwWOvHU4PM4HEgXIAueZ0A15k8sBdr/71Rfpyn2RHF3bFK0kWVLXzI2pA0Vw2hZGAYWBBtxHEcRdbsip3YeX3ZxW0MEyGNipEhzABhe+pzJ33DHTT1u0jCuNwyW6tRGUva9usD2WDWv5jwwUo935FyXSG6mn4F9Oilld7XPIP1e0lr460e7kqiIFIYzGtOhZCxPzXS5nXMLaZwVDAnVs19MRKEZbovRxNWjdU5WuGtk7Oip4wkZ0J1YkXduBJPM6WsOFrcsXmFwcBDsqQQQqqpnjnEmXMQuXpXPEgm+Vr+Nxg4Bri1heUnJ3e55b3iFqiTxHwGBmDu+FNkqCeTAH2aH4YBY6DvFB8VFxrSvzPsfY4xyMXFzjBvdKueKqRkueTDtX6X4jvtgKMG91j8436P3jForUHU7jN2z1GVRBJGokIKyOpcEZbghQwsSLaHTFCCKomlrKKWpYnoonSVUVCua+YBUI00Atft11wP3V28BEaeS5AuUYcV5keR63mcFNnTN8ulqGF0anSMldeur8bchl1ubYvOEt7AKVWC7NyjFsKKLaApEB6GWjYzrc2kObIHNybNfW44YHVbGOJqaaVY6mgIkpZXIAkj+iup1uBlK/ojkcW95qlCz1yTSoqKIH6F0zHrZguYXK8QTw4DXkatSXkiaLoD8qp06RI6hVkdoixzMslyWIJ9UnuF+VUubGM/JDRFUw7SoAX6iSrY3+g4NiQTxysLg8/PGf/AOz+X/iKb2n/AA4YKHaAgENUX+UUkoCSMyKGp3vocqjRb9UjXxPVu7fKovrxfaT8cRdI5OXG3uefpg0RycY3YZfzSSBbw1xtW6q/NN+mf3VxkW0f6sdssY/bv9y417dkdRx2P/dXC8u+iL3kgyT24S9rbyPKSI2KR8rGzOPrEjUA8gOXHsDBvLNlpZLH1gE+2wQ+5jjP5qsKwFj1uHZxwtiajj2YgMTOStGJfpq+SM3R2U+JIPip0Pnhv2RtXpsrC4YkrIlyVFlvnF+A9ThxzWNyLjO6hukGVL3B4kdUcQeI18Lfjhq3FJWR1JveMEn9FrD944HhqjzZWweHm82VjFvCt6aTwB/aGMiqJrMUPMAr7BcY2La63gkH5h+F8Yzt8HivFTceXL7vPDFRdq4xUfas9mhX3xl0iHex+AxoW5e0YaahjWeCSQEBs3RK6C4va7Hjr8MZhvRNnaO3NbjzP+WNBl2B0iKDFUEBQoZKHpBYAAWlWRWYePDhgq4ItBWSQxQb17JkNhTqTfh8lUn9kHD262FuzGa7t09RDLGiVFcqF1BWSicJbMLgszEILaZuWNMbhggYQN7wZq2KnSBJX6IuC0ssdhmNxeNgPojiMLv5Cz1L0/yJGlRQ7Wq5LWNrdZifrDTGltSQCfpjk6YLkzZtQvG2W9h7MWFVc2YBcx5gC57NeJxxxg23Wj6A9HF0Q6TKR0he5XibkDEfo92h0NYjcrg/ZYMfcDg76TNkx0wWOIELmzG5JNyNdT5YRth1WWeMk6Z7HwJyn3HAt0wuFaVRX5/g9M7T/wB8pB2dMf8A27YOA4V6Wp6SagbmYZCfHo1De++GcYtHmWrJxyxfBP8A2Yo73b0OjmCFspW2dxxuRcKDy0IJI11AFrHClFWurZldw3aGN/be+INpVhLySHXM7N7XP+nliAT3FgCbjlwGnbjOqzlKR6zB4alSpKNldrU0XYO8rTRtnPzsIzHhaVOenJuWnMqbWJGGoDXzxlG5oK1cIaxzMQRy9QsPGzKp8RjVhh2jPNHU810hQjRrNR2evkYFv5s05c9uDE+WZkPvXCJjct4djCaik7UklX9VpWHubKfbjDJwVYg8QbYvS00L47ttVF5PzX4sc3xwXxFmx9gxmknSYM7ruOlbty6e0X+7AEnF3dqptUgdqkff92LR3B1NYs0GCcqwI4jUYbaKOGpVDKmeO+YpmYC/A3CkXt2Hswko/DFzZG3zTsVylgTfQgZTfj5gcO7Dja2ZlKE8147oe9m0cUW0poFRBDPTxyqgUZLxsUNltbnm8dcQ7c2lHTbVillbKhpGW4BJLdLcKAouThfXe+JJY5iJOkhV0RbCzK4v1j2A3IAPHAyt9IM9RIoAEQvbNYMy3420sOA5dmuFuqd9WaH+QsuwfrLgSy0pSKKquJYKlGWzcOkRBf1hyvz4cAqz/If/AJrf+RLhz2ZtBljHQ0yzVF8pLOARpe5ZtSvgRoRi90m1/wCyovtSf4sRJqDtYmm3UjmTMur1vLAO2ZfcVH3HGvbvDSUfnj9xcY9VygTwFtOsCfYzfEjGsboVwmSWQCwZgbeVvuwrLvove0kgttGiWWMq5stwx1t6rB+PIaa918ZxtGgHTODeyM2Uajqsc6XvqBlK6f6Y0esmjKsrSKuYEXzLcXFueA21qCKpGdZoxKoszXsjc7EE6a3IIJIuePDAq8M603K1oZ1puKSiw0w07lUx+ckPDRB5dZvio8jhfkpkQnpZ4FA45JA7n9FbWv3tbwPDBKP0g08SBIomyqLD8b21JOpN9SThbD0nCWaYvQpuDzTHKrS8bDtUj3HGLbVPXI8cOJ9IzObLGq3+tf8AHCTtCW7k4NVZatNNoSpYc1aicg48lvnPxOHDaU6voi0iE8WFQxkJ7bF8qk8bZdMAtgUfS7U7Aut+zqhQfItfGq7J3YngiEUU9A6Le3SQ5m1JbUhu/DC39ByDXEBbmtDFOjOJWZbnN8oDgdU/1UaAt2ak248saH/KeH8//wAtvwwL3eDrVvHIaIvHGGPQQsjjMRl656tiL3AN+GGtcX1DOUOX7/gyeemjkrKmWSm+VJI4yWdkKACxBsOPAWPZijR7CQJP0lM5Zixhyu1owQcoOozWNuR4Ym2nNTSV4elWq6IqxkanEgdpCWNxfvyk8uOCFPPtUMOgWpaP/wDrEQPtJDe/HakZocv3EnedClLGjXzoete+l7nn5YRUexxonpJmc2MgAkvZ7cAbG4B10v38sZvfFKTuvqDi01dG3+iLaTzyIzsWYLIO4ceAGg0IxroOPPvon298mDvkMlmIsNPWVeevYeWNJT0nDnTOP1//AK4rFqLaNSvRq11Gov8AquK39WQb70FzHIqBYrNEAAALozEaAaXJew/NvztheVbaDDdFvlTTBo5ojHG9y12vrobgAAg31uOevE3wKGy6ZmulU2TvhYt7QQp8beWFq1Fzd4mjgcbHD0+rraW47+xZ3HoS9SHt1YgWJ/OYFFHvY/q9+NGwjUW91PSr0ccTZQSSxdczHhmbTiRbTkLDS2Jv9pcf9k32h/hwxSSpxsZuM6zFVXUS04arb6labb4iM8Jjz5pJQbmwsztpwJ+GMP3jdDUSFDcZvf8AS8r3w177b1ZpJBFmVpGLE/VDEmwPM68RhDcYvTXEri5xj+nFcm/P5yOhxxfH2OMGM84c4+2VNlnjP5wHt0+/HRziAPZgewg+w4laMq1dWNK6Wy37PjwHvx9FEAo5nQ35n+LYqBs2UdpzeQH42wQYcPZhuKuZ1SXVxtff+iOshvqOWLEVAAFa1iwt+sPvIxJBqCO0fD+DixDboZL3vF84MvG6g3GvK1/bi2wC7k0gtsirbKGT14+IuBdOep5rx8rc8R/lCk/4iT/1E3+LFbZ9RldXX1Tr5H+Phgl+RqL+yi9pxDSZWEnHS7XkZ7vQ5EkeXiH08rD7sFPylIgyqxsOz/TAHfGTVfAn2m/3477N2qJYwfpD1h2H/PGZUjc1KkdLhOTaMnMsfP8AzwTpELKCw1OAgqR2YIUm0Vy2K6jw/DFYqx1HfU52tmXLYWB7rt7yBbEUUy21EpPcVHwxJWVAI4cP47MU/lY7P49mIlfgdUzZtCekp2D3u5W9xnABHddePuxzUNqcdaWvGa3bjibnhape+opO99Shu1IsctVO8YlVSqZDwa51U6Huw/VNJHHJFFJsin6SbMECzLrlGZvo6WHbbCju+oSmViFCzVF2dkLrGuawcrzIC3A8caB/Kd55SIamBYqeFWlqnguDIzBCLG2S972Hfxw5DW7H4HbcGkQT1hSEwFWjjMeYMqFQ1wGHHXU+OHKolCIzM2UKpJb6oAJJ8hrhe9HsnSU8kxVQ0s8jMy5gJLEDPZibXNxYaaYN7acCnkJkWHqkdIwBVL6BiDodTwPHFy5k+098THpDtCqmI7YY1X2s1/2cS7K2/WyWz7RpogfrGJm9ioR7SMR7V2sy6QVcNU9/VWiT4mM3xxsupleQR1Bp6dyQQk1FGucdit0ehPAXA8cSzmL3pGl01NyX49ulyffjPRh49Ir6qO8/3RhIGBUO4Do9wY9z5NZBysOdtdcMsU+QWXKB4k+/CLsraDxMchAzWvcDl4+eHVKvqi9ieN9fxti0k73NmhVXVqL4BCglLuLEaanw+zg5mst9TYcv88KcdfY+t8PwwRXaWgvc6YlIWxDWa62JugiYkluOvqSE/C2PmSPMMouOZyEH3pb3jA6q2rY2VffiudqP3YjKMQq7b/X8FTe5FzqyniLcLcOdvM4AYubZqC0mp4AW+OKQOCRVkI1555tsiY46k47yDEROLATq+IHxI5xE2IJHrY0uYA/mKB7LnB+Bc0b9osfZxwp7qSEpr22Hlhu2YwuwJ9ZSPww5Sehk4qPaOYTYjx9x1+/F2g6smouCNQeB7Qe4nTFSBLqPZ7Db4WwQCfx/BxMnbQFTjmR0eiAAWO6IOA1Nu4XufbiP5Gfrt7BiwE/j+DiX5Kez3HFLh8l2ZbvDXCbrICNLW4kcuXHA/Z2yKom8UM5P5sbn4Kcep4aZUACqq27AB8MT69uMlV5vaPj9foa2VHn3ZW620ZAc1JPpwJjK3+1bBqm9Htef6kL+k8Y92Y41yeljHWks1zxcZuPBVW3uUXPfiJcq36syxkWK20HeArdIngo77A64q62tmsvm17XK9WtzOYPRpXH1pKdR3kk/spb34A707l1NIpcsrxi13U2AJ5ZTr52tqMbhTv1VGcPcXDXF2HI6cdCNR2354H7e3dSriaKUsEYgnKbHQ342PwwKrVnBpq7XHQsopqx5uNY3b78SHbUl9WNuwaDFDbVI8NRLEQy5HIsRra+ntFjgvsf0e7QqoxJFCcjahmKIGB4FcxFx3jDcnBLNJ6AurvpYbNi7ajFPEFMi2QAkW1I0OhB+kDgqNvJlCh5VP0ibEN5WAHvwL2d6MNoJGq5YxYc5V7T2XwQj9GNfzNOPF2+5cBgoTbysFKi072GvYW81ONemlU8MrdcW010UWxZ25vCjx2SWB1J66yxM2mhWy6AkHXU8hhbo/RxWJxkpvbJ/gxeG4E5FmlgF+wSH42xEsVSh2XLUYjTeUsbO2tGq2FW69yRhV9mc4r7X2g7kATRzRjrDMtnVhYjQggczmU304YBbzbpmji6QskvXC2C5TqCb3LHswFoalCdEZSPZ+GIjUVSN4sWnCS0egH9IWojPM/frhLGG/fw6RDx91uzxwpAYaodxBaXdJaKLM4HbhkzGwB1IHtwro5BuDYjHZ6tzxZvbgjQ5TqRitUNVMcxsdPPXBPpVVT3DmR2Yz8yE8z7ccolz2nE2KzqKT2NB2Vu9VVaiSKPOhNswyAacfWblg4fR5VspAisSCAcydnc2DW52z/k2y4ozHUzdPnZhApzR5stxmDArwBB7b9mJBsQN6tBtJv8AqVRX4y45wXEmOKmtkvoJa+iHaB9YRDvMn4A4uxehKsPGSnH6zn4R407dXYCRXlMDwSG6lWmMvVuDe+YjUjxFu/DFbHN8hZX4mLf7DKjnUQjwEh+IGO6egh/pVa+URPxcY03eHeaGjydMJDnvlyLe+W1+Y7RgOPSJG39HSVknhH+BOJTOdxJn9CUUeslU+Xm2SNVHjnkvy5DGfb17nzUDqJcpD3yMpvmAtrblxGmNgqd6p2r6YvFUU0Eh6Jo5LhXJJUtaw4Z19gwB9M9CRR0jEaoejP2Lf3L4tudqmIu6svVI7G+IGHGmHPuwjbqP1mHgfjhobayLpmGDQfZEa0bzD1JV5LjLcXvxGmLH5T/MHuwsjbKduO8O2lve/DvxLkUVN3sN1POLdnlix+Ue/wB2FWLbuY2W7fohm+AxL8sm/sZfsP8AhgXaYzanHRmy9mOWcAEnQDUnsA4nHy4grYiy5RwJAb9HMC3tFx54zaGkHL5poOS3sRU4LHpGGp9UH6CngO4ni3fpwAxYOBY28hKAXZ5ACFF7C/Iva2l9bXI5jFPbNbUJExOVDmARUcEtzbrOt72H0QDrytfHn5KdWd5bsY0SCIX5zo1BuHSUHkgJOfXlmswtz6Q8r2IVTWQ+zFPY9NlzdvVUm3FlF2PeczsL92JNrThEub2vrYXt3+GNmcnHCa72t89AMVeZnfpH2DDLE8hRRKASJNc1kUvY8rE6eeGLdva1jTUqJolJFI7lgAAYwFAW3WJa3Mce7AXf2b5o9mT95gPgpxPs5kkraOLoIS8dLDIZXLZwAoyhADYsCQetfTN2YWo2nT7etrsvLRjnV7RjWORxKiiMMGYkEIw061tRZuI44SI/SoYhkmjSaQaCSGVRG/fqDlPd7hixVVUSU00rS01KamY2eNDOsqoTxQkqWJJvYWB5XOEyXa+d8sSUtSe1qOKL3hgfhh3D0IWba4+35BykzTNlbcq55E/m8CREjMflCSMF5kCM8fHBDeqqjhpzJIZQFZbCJyrsxNgtwdQb6g6aYW9w9hus3TSUtLDZCFaJyWubC2USuoGXNrx9+CW/M6O1LTOFyzy9YlipRUsSwYEWbraXuO7DPU01tFFXJnG19rQlEWogmEk2YiDo1ldcl1LFQbd4trbzxnNfuzDFBLUxVLt0DKrxSwlHu5soPW8Tw5HGibC2VA1TP0U1U8sC9F0sjiQR9ICbxnmRY8dPbgJs6GGWkd3WomM9QzMxALOYxlDfNgAL1joed8L/AOPCiuxdXYSP6jszIt5q0TGIi2im47CT/lgMsN8bymw6biKGUntJA/ecYuV+0BGQPlCw2t83FCHZRyzMefs8MMRkoRsEjhdoQfz0u/2PPnyJj9FvYccjZsn9m/2W/DHouAioF1anqCo1aWNhIBqbdGo1HeONziX8iswDKaUA8ClOp97Ni+dvZE9VTjpN2fzwPN02znS2ZWW/C4I+OGLcHZYecyE/0ViBbiTcDwtxw8b+bovPIqK63VM98qqLXKkZVsNLYD7p06xLlBBYsyse0gm3uxenK71KYijkSlHVO3z4jUNibRMdKxEUsxD5csQBfUXzakaDtwrbvzbT6LNF8qZwzBumaIxEg9kxDjS1yDx4YYt2q4xpMQjyFQGCILu3EWAJFzwwtUU1e89S0K1wYSkqrPHkRWuVR0mJBI/NOgxaW4rHY0Hd+qq3U/K4Y4mFspRwwbje4BOW2nM3v3YLYXt2araBNq2CJFy6OrC5NxYFVYjUX1FuHDDDfFCwN2/XzQxBqeHp3zAFM2WwIN2v3EAeeFebevaXOnpIv+pUJ/3hhn3l2es9LLG0bSgi+RWCsxUhgAxFgbjjjE9u7IdL2oWgX6zGR2+1fJ+ziThs2ntWpmy9PNsgFDmS7hyp7RbProPZi56U6Az7NvGOkPSJIMmoOe9yvcc1/PCdsJNlixqJKtj2BFVP2HZj7RjSpZqefZ5+TH5lVyrowK5LC3X100Nz3YvErJ21Mf3V3IrM5YwsFK21I7RyBJwx0focqH1d1QdnH42xoW721v5upYE6cQRl9pNu7F9dss2kcebzJ+At78FtLZIVzx7zlvyX9iGfRhS09hKZZ5DrlDhEA4AsQubUg2AOtjwtgxs3Y9DHo1HGB9cFpGHk92+zc92Ds8YTNLUIS7kBUB42W3boABck/E2MabVjsQ9OAp4lGBPvVT7Diyimtm/IFKpJS7yS5P7lyJ6eOwVY8pF1K2a/dbiD7vhif8px/Vb7GO1JLGArRqpQkLmHrKxNgGDC41IHG4JFxbXBDNgLa8RpRlbSy9CJMV6tCxRdchJz246C4BtqFJ4+QOhOLF8C4t5I2VWyyBTY3y3AuFNyVJuOsR1b+q3IXK1OGSCjyGG7sp0ezmaZHZh8wvRlNb5gCA3ZZgcw8R2WwTqJjfKti54DkB9ZuxfjwHdAa2CRhcMHuF1Do4zMAFupBtc8L20J5HE0NZChZF6pVlDDKwJZyAmpHWJ7bnTXhrjO/wDnJ1LyenIJ1mhap4QihRc25niTxJPeTcnvOBm3gxUhTYgX5a9xB46fdqOOCkMoZQykFWAYEcwRcHzGB9dxxPSEssYxXyxNLe5le+Vb8268LWFuywY5QDrlOa4PlYWsNF2ZRQZYHCxNUpTrl1HSZejAHO4Uk2uRzxm/pHUEOw45iPEZsoH7BOND2XTXnOWwYU0K5uiAOv8AzSTn0T1LWXQ63wCMlGlfwf2CT1YM2/vbBRiKCekSR+jViqrGIVZvWVM4Ol78O7Afau0YhB052TS9ESFD9LEbk3sLQi99D7MGq3fdpBPkoflFNAzK7tIgF1F2OR1NxbXS+lvDC3tT5A69MKKup4zZhPEoEZ10bKxK8eFrY16MWoK4u9WPu5uwzTpIXp4aZ3YdWJ3YFVGlyzHW7NoMBN5pWm2kIhSrVpDAC8fzYILsSGzuLjTL1QdfLDfsaIiCMNK05Kg9KwsXDdZSR4EDCZtDb8LTyFNrvAcxHRtFmRbG2UZlGlx24IiCJtm0wPX2TWxd8RZgPsSW92GOkpI4oYkiV0jC5gsnrjOS5DX4HXhywuVO9NRD0bR19LWZ5FToxGqucx49Q3A5X7SMMxq+keQ/VkZPsHL8cAqvtJevz6hIJ2bKG3a/oYGcHraKvidL+QufLCIreeG3fFC0UYUEkyjQcScj2wndIAB7u/CuIbuken6HhFU3LjcuUda0TrIhsy8Ow9oPceBxpOzZxJH0qghZDnUeKqGOnawb48zjJJpGte1teHb7Madua16Nb8ncDwzk/ecEwrauhbpmnFpVEtdvn0B+9IyyI3bFKvssw+/GN7LriK0i+gmOnibHG0b6raNG7GYfajYfcMYB09qlz+eT7GvhuPeZlT1w8fnP+Tb9hVLhpVj0doZCh/OUDLp4tgLsracMsSmpqtqPNrnjjLkA5joOr2WPHBXduqAqIrkDOSovzJUmw9nuwfqfSTRIzL0jsyEhgschsQbHkBoRg0jPiL2w6e1fTvSRV4j64naoD5SpXqm7G2h1t25bY0vCN/tcpCwVEqHJ4WRdfIvc+zDzgZcjngDqyNqHBU+DCx9xxi9LS0khYQ7MqpyhysemY2PYeij04HG2HCruru1LS1da7BOhnfNHZrn13YXFtNHI48sSmcIdCiySvFDseIyReurzSkrrbUO6jjhi3a2gZaaup+gipnhDDJECBmKOpJuxuwZLX8MOVJu3DHUyVShhLKLP1uqR1fo8j1Rr49uB9FuiYq2pqRIClQLGPLwJKknNfXXNy+li0XqVlsDtwqiKogD5VzC1+7lw4cfuw5RrYWHDGP8Ao32n0E5jbRSzRnuZDr7Vsf1MbChxape9wFGyTjyF7eUnpkHIRkjxLa/BcC7YO7zQaJJ9U5T4Pax+0FH6xws1lWQciFekYaZr2HebA9hsOdj2YcoPsGZjKbdXzJY9pdHMANeDOt/WCkMotzYWzDwtwbDX+Wqf+2j9uEU7KbMjKyhhcsbHrHlfmSQSCb+R5FMdOkpu7Op4p0o2WqGuSIMpUi4YEEdoIsfdihNsODK2YEAg5iXbmJASWLX/AK6TUniR2C1+WYKpZjYAXJ8Pj4YpRwFyHlGvFUOoj7O4v2t5Cw44uIxMaCu/obsYtnSkpYDIGSQO4Jb+kDE/0hJsOV5GOmlwnJQMcHYIsw6R9ekI0TqvIpXP1VF2UM9ibk5tToLWqmAOLNy4H6SnkVPIjtxDBUMTGSdSWideV1DtnA5ar7HF+AxTC4tV7q1mi0oZS7DFlQLxyqBy5C3LFCtOvn92CRwH2y9lc9gPw0wj0jrJfQvTMr3xOdo1+s63/fP75xqexXzF2BktljUZrhRlQklFI09bU87Dsxl28EeaoUAA2LG3ciOD+6Dhz312k9JQHopHWSSRUVy3WGl2seQstvM4HbNkhz/lBHornz+i1AjJHV1UaPfMmZSjX43UBQeA9gxDV+jqqaD5ONoFoLKOjaIWAUjKAQxOlhgud9olqKamjeOcSKc8wlWyZV4m1wS1joSOI7cSVG8bnacNJHkMZhaWU2uR62WxBsNQvb62N4VDtROsMTMbhI0J0FyFUX0HPQcMYttXe0A5Yamtc8P5z0JXzzA6ezGq75bTWCkd2kliBKqHiAMikm9xmIHAG+vC+M7XelW4bVlPdUUauPMgtiUcXNy+keeOSSbZpyEsVRIDNYAlspjjFjYXvfQXwa3QqjJC7HiZWY/rBWPvJwGoqwGCrlWagnKUzgNDT9FKrOMi3OReqbkeNsENxGvHIOxx71t92E5u9b0H6ML4ecvFfcYp3yi4AJBAF+FyQov3XOvdfGc7c2OYJ8lj1TobcUv1Tx7NO4g405I1OjWIOhB4EHS2vbwx02tR00yFZWT5sXLZwGjHC5N9BpbXQ21vbF5wzLQnCYr/AB53aunuZnbGn7DoDDSojesBdv0mJYjyJt5YF7O2RRwEy9J0hRXkBYhgojIEjAIo1UkA8SDwF8HpapQyx/SdWZfBCobXh9Nf4GOoUnDVhukcdHE2jBaL3AO+MealbuKn9oL9+POc7fPN+mficeltvR5qaUfmE+zrfdjzRtBMsrjsdv3jg67wnm/QS/8AT9ka3saot8kfX14uChuIsePqjX1hw88Wd7ti1M80iom0JFzGw6gg7erwBHK517cBtlSE0kDAOSMh6h10Yce1e0dl8Mu9WyxJOXNJVVAZVOYTiOH1bWF10NhrrzwViSWoM2HFtOkFkjpIR2v8lQ+bBgx8zjV9m1BeGNmKlmRS2QhlzWGbKQSCL3sb4xtIUDWTZcRI5vPLJ+64B8saRu5tCVaaNPkhRlBGVLrEozEgAyG/Ai/ffAm0F6uXIZcL28m/EFE6pKspZlzjIqkWuRxZhrcH3Yv56p+CRR/pEsf2dMLm9+7tU3RzxKtTNEdAFyMgve6WbU38xe4vriSci4tFeX0wwj1aaoa/C+UX9hOO9P6UC7KGo5I42YBnZ/VBNs2Xoxe3YMCajY21KqyGH5NrcytKxPA6ayMdTb1V7OWO+0N0dpVfRJLHSQLG2YNHYEcATZSc3C9tNezE6nNQFkx5No1CA/0jmaPtBzlgCDqDYnQ41/d3aPSwqeYFj3fxw8sZX6S4ug2qs3JwjHv4xt+778OO7Vd0c9j6soDDs10P7YJ8Dg7WZWEZPJUv8+bDrNCHUqwurCxHaDocZ/VbG6ysSQzAOkhFywNmFjwDLoCLcgbWIxoK4pSbPuMhCvETfKbhk59Vh2HgNCOTWsBSnPIy9akqkbCvj7BiXdpr9SQW7HW5H6ykX9nnjp/JuT+0j+w3+PDirwMt4Oqi9WtmdE5D5xv1SAg+2Q36mKa7aXpZUKkLELs+pUCw7BxueHIC+JdqMCwCjrlowxIJUAOWQHUcW1sNe22mOtLsKNWLsM7sblm1F7k6KdALk24kX448h0gkqva5aHoqe2hSrKt52iNNdk1JcmRF1KjjdSTYG1g411HA4KbLp+tI7WLFyLi9gMqBgoJNusNTzyi/AATTyhVLG9gOHM8gB3k2A7yMSUVOUjAb1uLdmZiWa3dmJwXo1NybtolYioSnAXbfq27WA94+6+DDSgcSB4m3xwA3hmGTMpBAzG4Nxojcx34rjJKVrPW7/j7FqaM4k61QzH6NPK1/0wo+LNh134gqikfyelhqUGYusiK5B0tlUkHhfVdcK9BR9JUTrp/RxQj9eU2H7uLO+W0ulqpFj2oKcIchhPyhVBXRutGCDc31/DBqEM1ZPkn9v5OntYWjtaMv0c2zKVH7C0tOf2pMo88P/o82KiSSSijamOQKrdP0qOGa5ykdmVbm54jCCm7ju2Zqiiq+wNVsp/bZDjVNwdmdDTH5iOBnckrHIZVawADZy7cddAcawAs711NYka/I4Y5iSc4ciwFhawLre5v28MZTtLYFc8oeSjeAjXNSwC//ALbge/Gm7X3y6KpNPHTTVLogd+jt1Q3DS2vEe0Yrt6RYk/pqash7S8Jt7b45HCzLMY9lVDyNOx6SND08CRPoyki4JZxqNWOmtueLm4hsJR+gf38W/SZXpNsdpYzmR+jZTqNOkHI6jFPcn12HbEp9kjD78Z8XmqN+LX0SNWj/AMWovIK7dpWZgVjZyI29VSSxDpIqEg2UZkDAlTqLXF9ZKjZEhvkhW96m2ZiL/wA7jqIiSG4OVJv9E24C4J+jTjgJvXvKYCIordIRdm45AeFgdMx468By1GG3JRV2I06U601CG7JZNjSSO5KoiuZ9LjNaRIQua1wwZo2LLqCCoN8XJNnyFqZ8yhogRJoSGDIocLwt1lBBPs5YQI9v1CtmE8t+9iw+y1192HDZO8ZniZ+EkQvJH9F145lvqNAba6HQ3BBxWnWjN2Qziuj6uHjmlZrwCNTFmVl+sCPaLY8z7xRZamTxv7QDj09Jxx5z9IFLkrZB/GjFfuwVd5C0NaUl4p+6DuwqpxQq2bIicSBcnUX+Nvfhr3n2RCopjnqc8ilRFAAzOy2LNd20OoFgDhV3Ppun2dJGTa8hW/ZcZgfbjSpt3Gq4ad45ehmp3LI+XNxtfQntCnn4YJbQXzu4qU+7rm+Wi2k9/r1Cxg+I6P78aDuJs94YGR6c04z5lUy9KWuq3YtfTUWtpiiN0Kw/0m05x+hGE94bEu6bJFWT03yipqJFjRy0rqyW09SxJB+cAN+zuxU5scAMCt5d3lrIRGZHiysHDoesCARz5WY+7BYYpbaiL08qrIYiY2tIL3Q2vmGXXTu1xyIMo2etQtTVQNtOSm+TEgNI7FXAYrwZ9DbKbC/HuxDLv3XRSBIqtavwhvfyaNWPlfE9PDseM55p6iqc6klHVSfcx82ODlL6StnU62p6eRR+ZHGt/E57nzviSwv7/JPPRUtRURmObM8bjKV0JzRnKdRcJ7ScWN3KzpKWJ/pRHIfA2Ue8J7Tgjt3eWPadBVZInQ0+SXrEG9mJPq8LKG07xha3EkAklp2Ojg2+F/ep/VweL0FKyT3Nj2XVdJGp58D4/wAa4Ez7yuUZ44sqxdIZumJQxiMI4WyBjmeNs66EADXXTEe7VWerm0zXRu5109+Lm1d3+maSz5UniEcotctlcFSNfqGSM9zL9XApqzC0ZXjrujrtudsquC3RSoYmS5Rs0uUQsrgHI2Y5LkgDOp4jWh+Rdpf/ALBP/Sr/ANzB9Nn3RklYzK5ObOEtY/RARQMo5cT34u5z2nFAoMm2fcSANbOQwNvUZQoDd4uim3ceR0iSvto6ur81COwJ/NZVIYdnPtANxjGaPeuRhdXlF+xm/HBOLeap5TTDxdvvOM2rSjXS63RrkFV47GsQwF2DOMoU3VDa9/rNY2uOSi9uJ1tlu3xkSb21Y/rnPjlPxGLEe/FWPpg+KJ9y4LBSowtGKt5/gh2fEatuU8clQCwBK5VOZHPVvmIGXS+p11xU2jYB0Cqq6AWFiQSFF7+JwpVG253csWa7G5toPIDBen2oZYgG0YWHA6hbtf4YyalGUVmeoaMkSblRhp53bgJQSTyEUQ18mYYG7v70Zo5JKqhmq1kkZkkEKuqrwyAsvI3593LE27u2OhjiQx9J8tqJI7HhlaQRtqDwAAw2bA2paaakp6dEjpiBfpCoOYltB0ba5s3PD+FbhJ3V7+XD1Bz1FaTbOxH0lpWhPfEyf/E/3Y0XYtFFFBGkC5Ygt0Gt7N1/pa3Oa+uuLGTMOuAe46j3jEim3ljSUsyBGY7b2hTCtmmir6imkYhJCsBeIlAFsCOIFuHbwx1m2nNOjwLtikkWQFCJI+jYhtCAcv34ZN3dkilWWkqKiJ1mLFE9SRg+YSXubsToOrwscVt6N1jJHBS00EQiBXPKSudFVvVF+u1xfXX44o69NbsmzKXpA2d8n2I0N7iIRIDwzWZLm3K5zaYi3ONpE74G90xxW9I21Hk2c4PCWrkVbj6CTZUt3XXji1uto9MfrRzD2OWwjQXu/salFfoT+cJMe6NdDjLtr1XSVErnnI3sDZF/ZAGNQpzb24zHePYzw+va8pkIHcJNPMgg91/YxXTcQnRM4xrO+7WhRJ00xZ3ZrD08d7hXYRvyurkKRpyva/hihFS6DNy5Am3n24vUcd5IwOJkQDxzqB78KQajJWPQYmPWUpZtrM1KYa4wf0u0uWsJ7b+8K39443yZNcYz6bKS0iN2294K/wBzGo90eNo6qa8PZoG7iBTQ1AckLn6xF7gZBci2NKpUhk2epknkhhAR+kRirW1RQTYmx0uLcbYzX0dw56SqTmfvVRh82DQNNscwrZ2MBVbEWLI1xYmw421wYUe5SdNhj156iY95lPwVcWt1KiiTakZpOkjSSJo8jI1mbWQtnZyeCrpbiOV8FIKClqtlCGSWKMxRx9M8ZjYoy6XLLcEtY8zx7cV9q7epamsoGhqULQSWYusozBigsDksCbEa2HW44oXNFvjqwvj4Y5xBBj23d4rSPDSUUMORmQsIUaS6krpZbLw7z34FbL2NKXLyUVRUkm9iJVU/pZUzH7Qxom3tkbRaaR46xYYL3W7lcosL3snbficIu1KqpDlPljzj6ySylfDrW91xi25w7bElq5b08tClNTNG63VStiRYaFuYJ5cbYy+gkME8LnTKejfxUlG92uHPdCmhE8byzzJKp0V16rEgplz5idc1tQML++NBkqqtAOEgmXwkAZvfYYJAFUVx/o/6ZlGnTKJU/wCouje/97DVR1HSIrdvHuPPGf7Jrs9LDOPWhYE/onqP9zeWHeicLIR9GQZ18fpDHSV0Dpys78/nv7hC2PsuO1sfYCho8zUsJhlKMLAm+b/XB9V7GHtH44LbZ2AsiluFhfGV0m3ZIrhbEX4NrbXlY4zoxdW9t0FvzNDyfo+0fjiWJSToEPi1v72EJd8JR9GP2N/ix3G98h+hH+1/iw7CLy5ZFPFGgCBh/Vof1vwbFhWYa9FkAuSVZjpY6WZra4zld65PqR/tfjjsd7XH9WntOFJYV/P7LZjRaWGKSloytR0M9PmYHJmAZmJa4IsSDbBOPa9QFYflFWY6KTEoC99hFr54yU76TKCIvmiSCSpve1+II78EIfSJJrnDfqtf97EPDztw/b+CcyNNp9tVQHWro3PaY7e4Q46zbXrWYFa6JV5jogbntu0OmM1PpC7pP2cdT6QO5/2cNQp2jorMq3zNUj2zV86uJvFPwhGO9PtiqGYvURyDiF6MAjjfXowD59mMoO/3c/sTEkHpEyHMocEcwEv7cKVcLUmne3z0LqVh89KFUzLToxv1geA5Ak/AYn3cnW9GLjMDMCL6jMCRcd+M+2jv2ax4wwJYNYEqoGtxaynvwZ3YrjFUh2BYJY2udeII14ccdRpSpRSkauGcalJ01vr/AKtGzwnTALeLZjVKyBTeSIq0adqFBmt2lmLC/aijA2T0hWHVg9r/AILisPSQ5I+bQDno17X1sc3Hyw25RasKxwuIoSVS1ra7oA2/Dz54PbnbLMtQrkdSI5ie1voL4363kO0Yg2vvhTSfONR5idL9KVJ8cgF/PAyq3/lsqwKKdALBEOnEm/I3/DAY4fJK5pVekXiKWRLLfdvb9tTWJuOMu9NtLeFG7PuYf48A6veiqYEmZuB4lzy73wk7U3lnlDIzXU8RYdt+PHDOr4GWqdOjq5X0a0Xh4jV6LSGjqY76kX8tNfdhy9HqzqhopY1VckoWUODfNYWyjUC1zfGR7q7TaKbKBcSDKeXDUHTGg7E2pILSKcji4uNe7n3YOjNlowxQ0VSlDJR/k9876PMCq5rSF0J062XgDmtbswX21u1UyUtJTxxQgoiGSXMoKSIuXlqw1uSAbkYCPt6oPGaTya3wtiu9dIfWkkPi7H4nEWR2Y2EzC+p9umIpNpxL60sY8XUffjIynbriOaOwBxXQsOm8lNS1MyvJWKIwoHRqc2oJOYcQLggerfTFnZu0NnU+seUt9Yhmb2sNPK2M6aTF6loQ0RcsdL6Affi9kVbHLae/FA566M7DmI+sOzrEg8sIO3tvR1m0TJHmCSRiKzAA3APYTpcD24HUt2jjYm5KqT5NKMCZG6KW4+gwPsN/uwbIoq4rKo5XQ++j5welp24G4t3HQ/dh02SzNTC/9JTsQf1TY+0C+EjZcXQ7QuOD2NvH/O3sw+bLkC1skY4SRrIRyvcofbZffirTWpKtqvmodhfMoYcCL475MVNnLlLx8kOngdcXsuASVmNRd1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1800" smtClean="0">
              <a:solidFill>
                <a:srgbClr val="0031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3340" y1="64453" x2="23340" y2="64453"/>
                        <a14:foregroundMark x1="32617" y1="64453" x2="32617" y2="64453"/>
                        <a14:foregroundMark x1="48340" y1="63151" x2="48340" y2="63151"/>
                        <a14:foregroundMark x1="58398" y1="71875" x2="58398" y2="71875"/>
                        <a14:foregroundMark x1="70313" y1="69401" x2="70313" y2="694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1425575"/>
            <a:ext cx="4104456" cy="30115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889" b="65778" l="0" r="100000">
                        <a14:foregroundMark x1="36889" y1="48000" x2="36889" y2="48000"/>
                        <a14:foregroundMark x1="42667" y1="49333" x2="42667" y2="49333"/>
                        <a14:foregroundMark x1="51111" y1="48000" x2="51111" y2="48000"/>
                        <a14:foregroundMark x1="62667" y1="44444" x2="62667" y2="44444"/>
                        <a14:foregroundMark x1="82222" y1="45333" x2="82222" y2="45333"/>
                        <a14:foregroundMark x1="96000" y1="48000" x2="96000" y2="48000"/>
                        <a14:backgroundMark x1="81778" y1="48889" x2="81778" y2="48889"/>
                        <a14:backgroundMark x1="92000" y1="46667" x2="92000" y2="4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" t="30184" r="-1915" b="32856"/>
          <a:stretch/>
        </p:blipFill>
        <p:spPr>
          <a:xfrm>
            <a:off x="307975" y="5366149"/>
            <a:ext cx="2160240" cy="792088"/>
          </a:xfrm>
          <a:prstGeom prst="rect">
            <a:avLst/>
          </a:prstGeom>
        </p:spPr>
      </p:pic>
      <p:pic>
        <p:nvPicPr>
          <p:cNvPr id="249858" name="Picture 2" descr="Hom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457393"/>
            <a:ext cx="914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9860" name="Picture 4" descr="https://encrypted-tbn3.gstatic.com/images?q=tbn:ANd9GcRxLEmULacZYdp123sQjD5Mljc2zlldutDq2a2qMI_FTKf4a7yq9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409" y="3717033"/>
            <a:ext cx="3202827" cy="20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101944" y="18823"/>
            <a:ext cx="7020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 smtClean="0">
                <a:solidFill>
                  <a:schemeClr val="bg1"/>
                </a:solidFill>
              </a:rPr>
              <a:t>Příklady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412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11188" y="620713"/>
            <a:ext cx="7891462" cy="652462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lnSpc>
                <a:spcPct val="130000"/>
              </a:lnSpc>
              <a:spcBef>
                <a:spcPct val="20000"/>
              </a:spcBef>
              <a:defRPr/>
            </a:pPr>
            <a:r>
              <a:rPr lang="cs-CZ" b="1" kern="0" dirty="0" smtClean="0">
                <a:solidFill>
                  <a:srgbClr val="00316E"/>
                </a:solidFill>
                <a:latin typeface="Arial"/>
                <a:cs typeface="+mn-cs"/>
              </a:rPr>
              <a:t>Příklad přenosu tématu inovace</a:t>
            </a:r>
            <a:endParaRPr lang="en-GB" b="1" i="1" kern="0" dirty="0">
              <a:solidFill>
                <a:srgbClr val="00316E"/>
              </a:solidFill>
              <a:latin typeface="Arial"/>
              <a:cs typeface="+mn-cs"/>
            </a:endParaRPr>
          </a:p>
        </p:txBody>
      </p:sp>
      <p:sp>
        <p:nvSpPr>
          <p:cNvPr id="46083" name="Rectangle 13"/>
          <p:cNvSpPr>
            <a:spLocks noChangeArrowheads="1"/>
          </p:cNvSpPr>
          <p:nvPr/>
        </p:nvSpPr>
        <p:spPr bwMode="auto">
          <a:xfrm>
            <a:off x="5795963" y="1484313"/>
            <a:ext cx="11657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1" lang="en-GB" sz="2400" b="1" dirty="0" err="1" smtClean="0">
                <a:solidFill>
                  <a:srgbClr val="00316E"/>
                </a:solidFill>
              </a:rPr>
              <a:t>Pra</a:t>
            </a:r>
            <a:r>
              <a:rPr kumimoji="1" lang="cs-CZ" sz="2400" b="1" dirty="0" err="1" smtClean="0">
                <a:solidFill>
                  <a:srgbClr val="00316E"/>
                </a:solidFill>
              </a:rPr>
              <a:t>xe</a:t>
            </a:r>
            <a:r>
              <a:rPr kumimoji="1" lang="en-GB" sz="1800" b="1" dirty="0" smtClean="0">
                <a:solidFill>
                  <a:srgbClr val="00316E"/>
                </a:solidFill>
              </a:rPr>
              <a:t>: </a:t>
            </a:r>
            <a:endParaRPr lang="fr-FR" sz="1800" dirty="0" smtClean="0">
              <a:solidFill>
                <a:srgbClr val="00316E"/>
              </a:solidFill>
            </a:endParaRPr>
          </a:p>
        </p:txBody>
      </p:sp>
      <p:sp>
        <p:nvSpPr>
          <p:cNvPr id="46084" name="Rectangle 14"/>
          <p:cNvSpPr>
            <a:spLocks noChangeArrowheads="1"/>
          </p:cNvSpPr>
          <p:nvPr/>
        </p:nvSpPr>
        <p:spPr bwMode="auto">
          <a:xfrm>
            <a:off x="900113" y="1484313"/>
            <a:ext cx="1366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1" lang="en-GB" sz="2400" b="1" dirty="0" err="1" smtClean="0">
                <a:solidFill>
                  <a:srgbClr val="00316E"/>
                </a:solidFill>
              </a:rPr>
              <a:t>Proje</a:t>
            </a:r>
            <a:r>
              <a:rPr kumimoji="1" lang="cs-CZ" sz="2400" b="1" dirty="0" smtClean="0">
                <a:solidFill>
                  <a:srgbClr val="00316E"/>
                </a:solidFill>
              </a:rPr>
              <a:t>k</a:t>
            </a:r>
            <a:r>
              <a:rPr kumimoji="1" lang="en-GB" sz="2400" b="1" dirty="0" smtClean="0">
                <a:solidFill>
                  <a:srgbClr val="00316E"/>
                </a:solidFill>
              </a:rPr>
              <a:t>t</a:t>
            </a:r>
            <a:r>
              <a:rPr kumimoji="1" lang="en-GB" sz="1800" b="1" dirty="0" smtClean="0">
                <a:solidFill>
                  <a:srgbClr val="00316E"/>
                </a:solidFill>
              </a:rPr>
              <a:t>: </a:t>
            </a:r>
            <a:endParaRPr lang="fr-FR" sz="1800" dirty="0" smtClean="0">
              <a:solidFill>
                <a:srgbClr val="00316E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3132138" y="2060575"/>
            <a:ext cx="5688012" cy="1464231"/>
          </a:xfrm>
          <a:prstGeom prst="roundRect">
            <a:avLst/>
          </a:prstGeom>
          <a:solidFill>
            <a:srgbClr val="00316E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kumimoji="1" lang="en-US" sz="2000" b="1" dirty="0">
                <a:solidFill>
                  <a:srgbClr val="FFFFFF"/>
                </a:solidFill>
              </a:rPr>
              <a:t>‘24H Chrono’ </a:t>
            </a:r>
            <a:r>
              <a:rPr kumimoji="1" lang="cs-CZ" sz="2000" b="1" dirty="0" smtClean="0">
                <a:solidFill>
                  <a:srgbClr val="FFFFFF"/>
                </a:solidFill>
              </a:rPr>
              <a:t>je každoročně dobrá příležitost jak cvičit podnikatelské příležitosti mladých lidí ve 24 hod non-stop marathónu tvoření.</a:t>
            </a:r>
            <a:endParaRPr kumimoji="1" lang="en-GB" sz="2000" b="1" dirty="0">
              <a:solidFill>
                <a:srgbClr val="FFFFFF"/>
              </a:solidFill>
            </a:endParaRPr>
          </a:p>
        </p:txBody>
      </p:sp>
      <p:sp>
        <p:nvSpPr>
          <p:cNvPr id="46086" name="TextBox 2"/>
          <p:cNvSpPr txBox="1">
            <a:spLocks noChangeArrowheads="1"/>
          </p:cNvSpPr>
          <p:nvPr/>
        </p:nvSpPr>
        <p:spPr bwMode="auto">
          <a:xfrm>
            <a:off x="1588" y="4797425"/>
            <a:ext cx="33480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cs-CZ" sz="1800" u="sng" dirty="0" smtClean="0">
                <a:solidFill>
                  <a:srgbClr val="00316E"/>
                </a:solidFill>
              </a:rPr>
              <a:t>FR</a:t>
            </a:r>
            <a:r>
              <a:rPr lang="fr-FR" sz="1800" dirty="0" smtClean="0">
                <a:solidFill>
                  <a:srgbClr val="00316E"/>
                </a:solidFill>
              </a:rPr>
              <a:t>: Pa</a:t>
            </a:r>
            <a:r>
              <a:rPr lang="cs-CZ" sz="1800" dirty="0" err="1" smtClean="0">
                <a:solidFill>
                  <a:srgbClr val="00316E"/>
                </a:solidFill>
              </a:rPr>
              <a:t>řížská</a:t>
            </a:r>
            <a:r>
              <a:rPr lang="cs-CZ" sz="1800" dirty="0" smtClean="0">
                <a:solidFill>
                  <a:srgbClr val="00316E"/>
                </a:solidFill>
              </a:rPr>
              <a:t> Komora obchodu a průmyslu</a:t>
            </a:r>
            <a:r>
              <a:rPr lang="fr-FR" sz="1800" dirty="0" smtClean="0">
                <a:solidFill>
                  <a:srgbClr val="00316E"/>
                </a:solidFill>
              </a:rPr>
              <a:t> </a:t>
            </a:r>
          </a:p>
        </p:txBody>
      </p:sp>
      <p:sp>
        <p:nvSpPr>
          <p:cNvPr id="46087" name="TextBox 3"/>
          <p:cNvSpPr txBox="1">
            <a:spLocks noChangeArrowheads="1"/>
          </p:cNvSpPr>
          <p:nvPr/>
        </p:nvSpPr>
        <p:spPr bwMode="auto">
          <a:xfrm>
            <a:off x="6227763" y="4954588"/>
            <a:ext cx="2592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cs-CZ" sz="1800" u="sng" dirty="0" smtClean="0">
                <a:solidFill>
                  <a:srgbClr val="00316E"/>
                </a:solidFill>
              </a:rPr>
              <a:t>CZ</a:t>
            </a:r>
            <a:r>
              <a:rPr lang="fr-FR" sz="1800" dirty="0" smtClean="0">
                <a:solidFill>
                  <a:srgbClr val="00316E"/>
                </a:solidFill>
              </a:rPr>
              <a:t>: Zlin Region</a:t>
            </a:r>
          </a:p>
        </p:txBody>
      </p:sp>
      <p:sp>
        <p:nvSpPr>
          <p:cNvPr id="46088" name="Line 14"/>
          <p:cNvSpPr>
            <a:spLocks noChangeShapeType="1"/>
          </p:cNvSpPr>
          <p:nvPr/>
        </p:nvSpPr>
        <p:spPr bwMode="auto">
          <a:xfrm flipV="1">
            <a:off x="3944938" y="4135438"/>
            <a:ext cx="1225550" cy="0"/>
          </a:xfrm>
          <a:prstGeom prst="line">
            <a:avLst/>
          </a:prstGeom>
          <a:noFill/>
          <a:ln w="76200">
            <a:solidFill>
              <a:srgbClr val="00316E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z="1800" smtClean="0">
              <a:solidFill>
                <a:srgbClr val="0031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08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Picture 2" descr="http://cclam.org/bundles/thcclam/img/evenements/20140114_24hChronoBilbao/DSC_0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4394200"/>
            <a:ext cx="2878138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1" name="Picture 4" descr="http://www.enspire.eu/UserFiles/images/4801141211ENSPIRE%20EU%20logo_%28HF000001125440%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79638"/>
            <a:ext cx="1655762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101944" y="18823"/>
            <a:ext cx="7020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 smtClean="0">
                <a:solidFill>
                  <a:schemeClr val="bg1"/>
                </a:solidFill>
              </a:rPr>
              <a:t>Příklady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116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1"/>
          <p:cNvSpPr txBox="1">
            <a:spLocks noChangeArrowheads="1"/>
          </p:cNvSpPr>
          <p:nvPr/>
        </p:nvSpPr>
        <p:spPr bwMode="auto">
          <a:xfrm>
            <a:off x="-612775" y="1052513"/>
            <a:ext cx="82089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fr-FR" sz="3200" dirty="0" smtClean="0">
                <a:solidFill>
                  <a:srgbClr val="00316E"/>
                </a:solidFill>
              </a:rPr>
              <a:t>ENSPIRE EU: </a:t>
            </a:r>
            <a:r>
              <a:rPr lang="cs-CZ" sz="3200" dirty="0" smtClean="0">
                <a:solidFill>
                  <a:srgbClr val="00316E"/>
                </a:solidFill>
              </a:rPr>
              <a:t>přenos „</a:t>
            </a:r>
            <a:r>
              <a:rPr lang="fr-FR" sz="3200" dirty="0" smtClean="0">
                <a:solidFill>
                  <a:srgbClr val="00316E"/>
                </a:solidFill>
              </a:rPr>
              <a:t>24H chrono</a:t>
            </a:r>
            <a:r>
              <a:rPr lang="cs-CZ" sz="3200" dirty="0" smtClean="0">
                <a:solidFill>
                  <a:srgbClr val="00316E"/>
                </a:solidFill>
              </a:rPr>
              <a:t>“</a:t>
            </a:r>
            <a:endParaRPr lang="fr-FR" sz="3200" dirty="0" smtClean="0">
              <a:solidFill>
                <a:srgbClr val="00316E"/>
              </a:solidFill>
            </a:endParaRPr>
          </a:p>
        </p:txBody>
      </p:sp>
      <p:sp>
        <p:nvSpPr>
          <p:cNvPr id="68611" name="TextBox 2"/>
          <p:cNvSpPr txBox="1">
            <a:spLocks noChangeArrowheads="1"/>
          </p:cNvSpPr>
          <p:nvPr/>
        </p:nvSpPr>
        <p:spPr bwMode="auto">
          <a:xfrm>
            <a:off x="231775" y="1893888"/>
            <a:ext cx="83534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cs-CZ" sz="1800" u="sng" dirty="0" smtClean="0">
                <a:solidFill>
                  <a:srgbClr val="00316E"/>
                </a:solidFill>
              </a:rPr>
              <a:t>Přenos </a:t>
            </a:r>
            <a:r>
              <a:rPr lang="en-US" sz="1800" dirty="0" smtClean="0">
                <a:solidFill>
                  <a:srgbClr val="00316E"/>
                </a:solidFill>
              </a:rPr>
              <a:t>: </a:t>
            </a:r>
            <a:endParaRPr lang="cs-CZ" sz="1800" dirty="0" smtClean="0">
              <a:solidFill>
                <a:srgbClr val="00316E"/>
              </a:solidFill>
            </a:endParaRPr>
          </a:p>
          <a:p>
            <a:pPr eaLnBrk="0" hangingPunct="0"/>
            <a:r>
              <a:rPr lang="en-US" sz="1800" dirty="0" smtClean="0">
                <a:solidFill>
                  <a:srgbClr val="00316E"/>
                </a:solidFill>
              </a:rPr>
              <a:t>- </a:t>
            </a:r>
            <a:r>
              <a:rPr lang="en-US" sz="1800" dirty="0" err="1" smtClean="0">
                <a:solidFill>
                  <a:srgbClr val="00316E"/>
                </a:solidFill>
              </a:rPr>
              <a:t>Zl</a:t>
            </a:r>
            <a:r>
              <a:rPr lang="cs-CZ" sz="1800" dirty="0" err="1" smtClean="0">
                <a:solidFill>
                  <a:srgbClr val="00316E"/>
                </a:solidFill>
              </a:rPr>
              <a:t>ínský</a:t>
            </a:r>
            <a:r>
              <a:rPr lang="cs-CZ" sz="1800" dirty="0" smtClean="0">
                <a:solidFill>
                  <a:srgbClr val="00316E"/>
                </a:solidFill>
              </a:rPr>
              <a:t> kraj projevil zájem o „24</a:t>
            </a:r>
            <a:r>
              <a:rPr lang="en-US" sz="1800" dirty="0" smtClean="0">
                <a:solidFill>
                  <a:srgbClr val="00316E"/>
                </a:solidFill>
              </a:rPr>
              <a:t>H </a:t>
            </a:r>
            <a:r>
              <a:rPr lang="en-US" sz="1800" dirty="0" err="1" smtClean="0">
                <a:solidFill>
                  <a:srgbClr val="00316E"/>
                </a:solidFill>
              </a:rPr>
              <a:t>chrono</a:t>
            </a:r>
            <a:r>
              <a:rPr lang="cs-CZ" sz="1800" dirty="0" smtClean="0">
                <a:solidFill>
                  <a:srgbClr val="00316E"/>
                </a:solidFill>
              </a:rPr>
              <a:t>“ během návštěvy ve Francii (</a:t>
            </a:r>
            <a:r>
              <a:rPr lang="en-US" sz="1800" dirty="0" err="1" smtClean="0">
                <a:solidFill>
                  <a:srgbClr val="00316E"/>
                </a:solidFill>
              </a:rPr>
              <a:t>Novancia</a:t>
            </a:r>
            <a:r>
              <a:rPr lang="en-US" sz="1800" dirty="0" smtClean="0">
                <a:solidFill>
                  <a:srgbClr val="00316E"/>
                </a:solidFill>
              </a:rPr>
              <a:t> Business School).</a:t>
            </a:r>
          </a:p>
          <a:p>
            <a:pPr eaLnBrk="0" hangingPunct="0"/>
            <a:r>
              <a:rPr lang="cs-CZ" sz="1800" dirty="0" smtClean="0">
                <a:solidFill>
                  <a:srgbClr val="00316E"/>
                </a:solidFill>
              </a:rPr>
              <a:t>-</a:t>
            </a:r>
            <a:r>
              <a:rPr lang="en-US" sz="1800" dirty="0" smtClean="0">
                <a:solidFill>
                  <a:srgbClr val="00316E"/>
                </a:solidFill>
              </a:rPr>
              <a:t> </a:t>
            </a:r>
            <a:r>
              <a:rPr lang="cs-CZ" sz="1800" dirty="0" smtClean="0">
                <a:solidFill>
                  <a:srgbClr val="00316E"/>
                </a:solidFill>
              </a:rPr>
              <a:t>Metodika a akční plán byl po přenos připraven a zkompletován v roce   2012. </a:t>
            </a:r>
            <a:br>
              <a:rPr lang="cs-CZ" sz="1800" dirty="0" smtClean="0">
                <a:solidFill>
                  <a:srgbClr val="00316E"/>
                </a:solidFill>
              </a:rPr>
            </a:br>
            <a:r>
              <a:rPr lang="cs-CZ" sz="1800" dirty="0" smtClean="0">
                <a:solidFill>
                  <a:srgbClr val="00316E"/>
                </a:solidFill>
              </a:rPr>
              <a:t>V červnu toho roku navštívil zástupce francouzského partnera město Zlín. </a:t>
            </a:r>
            <a:endParaRPr lang="fr-FR" sz="1800" dirty="0" smtClean="0">
              <a:solidFill>
                <a:srgbClr val="00316E"/>
              </a:solidFill>
            </a:endParaRPr>
          </a:p>
        </p:txBody>
      </p:sp>
      <p:pic>
        <p:nvPicPr>
          <p:cNvPr id="686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746125"/>
            <a:ext cx="1449388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444875"/>
            <a:ext cx="19050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TextBox 5"/>
          <p:cNvSpPr txBox="1">
            <a:spLocks noChangeArrowheads="1"/>
          </p:cNvSpPr>
          <p:nvPr/>
        </p:nvSpPr>
        <p:spPr bwMode="auto">
          <a:xfrm>
            <a:off x="231775" y="4221163"/>
            <a:ext cx="8890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r>
              <a:rPr lang="cs-CZ" sz="1800" u="sng" dirty="0" smtClean="0">
                <a:solidFill>
                  <a:srgbClr val="00316E"/>
                </a:solidFill>
              </a:rPr>
              <a:t>Výstupy</a:t>
            </a:r>
            <a:r>
              <a:rPr lang="fr-FR" sz="1800" dirty="0" smtClean="0">
                <a:solidFill>
                  <a:srgbClr val="00316E"/>
                </a:solidFill>
              </a:rPr>
              <a:t>:</a:t>
            </a:r>
          </a:p>
          <a:p>
            <a:pPr eaLnBrk="0" hangingPunct="0">
              <a:defRPr/>
            </a:pPr>
            <a:endParaRPr lang="fr-FR" sz="1800" dirty="0" smtClean="0">
              <a:solidFill>
                <a:srgbClr val="00316E"/>
              </a:solidFill>
            </a:endParaRPr>
          </a:p>
          <a:p>
            <a:pPr marL="285750" indent="-285750" eaLnBrk="0" hangingPunct="0">
              <a:buFontTx/>
              <a:buChar char="-"/>
              <a:defRPr/>
            </a:pPr>
            <a:r>
              <a:rPr lang="cs-CZ" sz="1800" dirty="0" smtClean="0">
                <a:solidFill>
                  <a:srgbClr val="00316E"/>
                </a:solidFill>
              </a:rPr>
              <a:t>V listopadu 2012 se konal menší testovací pokus ve Zlínském kraji za účasti 25 účastníků</a:t>
            </a:r>
            <a:r>
              <a:rPr lang="fr-FR" sz="1800" dirty="0" smtClean="0">
                <a:solidFill>
                  <a:srgbClr val="00316E"/>
                </a:solidFill>
              </a:rPr>
              <a:t>. </a:t>
            </a:r>
            <a:r>
              <a:rPr lang="cs-CZ" sz="1800" dirty="0" smtClean="0">
                <a:solidFill>
                  <a:srgbClr val="00316E"/>
                </a:solidFill>
              </a:rPr>
              <a:t>Zkušenost byla velice rychle zavedena pro další roky.</a:t>
            </a:r>
            <a:endParaRPr lang="fr-FR" sz="1800" dirty="0" smtClean="0">
              <a:solidFill>
                <a:srgbClr val="00316E"/>
              </a:solidFill>
            </a:endParaRPr>
          </a:p>
          <a:p>
            <a:pPr marL="285750" indent="-285750" eaLnBrk="0" hangingPunct="0">
              <a:buFontTx/>
              <a:buChar char="-"/>
              <a:defRPr/>
            </a:pPr>
            <a:endParaRPr lang="en-US" sz="1800" dirty="0" smtClean="0">
              <a:solidFill>
                <a:srgbClr val="00316E"/>
              </a:solidFill>
            </a:endParaRPr>
          </a:p>
          <a:p>
            <a:pPr marL="285750" indent="-285750" eaLnBrk="0" hangingPunct="0">
              <a:buFontTx/>
              <a:buChar char="-"/>
              <a:defRPr/>
            </a:pPr>
            <a:r>
              <a:rPr lang="cs-CZ" sz="1800" dirty="0" smtClean="0">
                <a:solidFill>
                  <a:srgbClr val="00316E"/>
                </a:solidFill>
              </a:rPr>
              <a:t>Závěry přenosu zkušeností z „24H </a:t>
            </a:r>
            <a:r>
              <a:rPr lang="cs-CZ" sz="1800" dirty="0" err="1" smtClean="0">
                <a:solidFill>
                  <a:srgbClr val="00316E"/>
                </a:solidFill>
              </a:rPr>
              <a:t>chrono</a:t>
            </a:r>
            <a:r>
              <a:rPr lang="cs-CZ" sz="1800" dirty="0" smtClean="0">
                <a:solidFill>
                  <a:srgbClr val="00316E"/>
                </a:solidFill>
              </a:rPr>
              <a:t>“ byly v rámci ENSPIRE EU doporučeny </a:t>
            </a:r>
            <a:br>
              <a:rPr lang="cs-CZ" sz="1800" dirty="0" smtClean="0">
                <a:solidFill>
                  <a:srgbClr val="00316E"/>
                </a:solidFill>
              </a:rPr>
            </a:br>
            <a:r>
              <a:rPr lang="cs-CZ" sz="1800" dirty="0" smtClean="0">
                <a:solidFill>
                  <a:srgbClr val="00316E"/>
                </a:solidFill>
              </a:rPr>
              <a:t>k přenosu do dalších regionů.</a:t>
            </a:r>
            <a:endParaRPr lang="fr-FR" sz="1800" dirty="0" smtClean="0">
              <a:solidFill>
                <a:srgbClr val="00316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728" y="18823"/>
            <a:ext cx="7020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 smtClean="0">
                <a:solidFill>
                  <a:schemeClr val="bg1"/>
                </a:solidFill>
                <a:latin typeface="+mn-lt"/>
              </a:rPr>
              <a:t>Příklady – výstup po Českou republiku</a:t>
            </a:r>
            <a:endParaRPr lang="fr-FR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021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11188" y="620713"/>
            <a:ext cx="7891462" cy="652462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lnSpc>
                <a:spcPct val="130000"/>
              </a:lnSpc>
              <a:spcBef>
                <a:spcPct val="20000"/>
              </a:spcBef>
              <a:defRPr/>
            </a:pPr>
            <a:r>
              <a:rPr lang="cs-CZ" sz="3200" b="1" kern="0" dirty="0" smtClean="0">
                <a:solidFill>
                  <a:srgbClr val="00316E"/>
                </a:solidFill>
                <a:latin typeface="+mj-lt"/>
                <a:cs typeface="+mn-cs"/>
              </a:rPr>
              <a:t>Příklad přenosu praxí:</a:t>
            </a:r>
            <a:endParaRPr lang="en-GB" sz="2400" b="1" i="1" kern="0" dirty="0">
              <a:solidFill>
                <a:srgbClr val="00316E"/>
              </a:solidFill>
              <a:latin typeface="+mj-lt"/>
              <a:cs typeface="+mn-cs"/>
            </a:endParaRPr>
          </a:p>
        </p:txBody>
      </p:sp>
      <p:sp>
        <p:nvSpPr>
          <p:cNvPr id="62467" name="Rectangle 13"/>
          <p:cNvSpPr>
            <a:spLocks noChangeArrowheads="1"/>
          </p:cNvSpPr>
          <p:nvPr/>
        </p:nvSpPr>
        <p:spPr bwMode="auto">
          <a:xfrm>
            <a:off x="5795963" y="1484313"/>
            <a:ext cx="12442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GB" altLang="en-US" sz="2400" b="1" dirty="0" err="1" smtClean="0">
                <a:solidFill>
                  <a:srgbClr val="00316E"/>
                </a:solidFill>
              </a:rPr>
              <a:t>Pra</a:t>
            </a:r>
            <a:r>
              <a:rPr kumimoji="1" lang="cs-CZ" altLang="en-US" sz="2400" b="1" dirty="0" err="1" smtClean="0">
                <a:solidFill>
                  <a:srgbClr val="00316E"/>
                </a:solidFill>
              </a:rPr>
              <a:t>xe</a:t>
            </a:r>
            <a:r>
              <a:rPr kumimoji="1" lang="en-GB" altLang="en-US" b="1" dirty="0" smtClean="0">
                <a:solidFill>
                  <a:srgbClr val="00316E"/>
                </a:solidFill>
              </a:rPr>
              <a:t>: </a:t>
            </a:r>
            <a:endParaRPr lang="fr-FR" altLang="en-US" dirty="0">
              <a:solidFill>
                <a:srgbClr val="00316E"/>
              </a:solidFill>
            </a:endParaRPr>
          </a:p>
        </p:txBody>
      </p:sp>
      <p:sp>
        <p:nvSpPr>
          <p:cNvPr id="62468" name="Rectangle 14"/>
          <p:cNvSpPr>
            <a:spLocks noChangeArrowheads="1"/>
          </p:cNvSpPr>
          <p:nvPr/>
        </p:nvSpPr>
        <p:spPr bwMode="auto">
          <a:xfrm>
            <a:off x="900113" y="1484313"/>
            <a:ext cx="13668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GB" altLang="en-US" sz="2400" b="1" dirty="0" err="1" smtClean="0">
                <a:solidFill>
                  <a:srgbClr val="00316E"/>
                </a:solidFill>
              </a:rPr>
              <a:t>Proje</a:t>
            </a:r>
            <a:r>
              <a:rPr kumimoji="1" lang="cs-CZ" altLang="en-US" sz="2400" b="1" dirty="0">
                <a:solidFill>
                  <a:srgbClr val="00316E"/>
                </a:solidFill>
              </a:rPr>
              <a:t>k</a:t>
            </a:r>
            <a:r>
              <a:rPr kumimoji="1" lang="en-GB" altLang="en-US" sz="2400" b="1" dirty="0" smtClean="0">
                <a:solidFill>
                  <a:srgbClr val="00316E"/>
                </a:solidFill>
              </a:rPr>
              <a:t>t</a:t>
            </a:r>
            <a:r>
              <a:rPr kumimoji="1" lang="en-GB" altLang="en-US" b="1" dirty="0">
                <a:solidFill>
                  <a:srgbClr val="00316E"/>
                </a:solidFill>
              </a:rPr>
              <a:t>: </a:t>
            </a:r>
            <a:endParaRPr lang="fr-FR" altLang="en-US" dirty="0">
              <a:solidFill>
                <a:srgbClr val="00316E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3132138" y="2060575"/>
            <a:ext cx="5903912" cy="1464231"/>
          </a:xfrm>
          <a:prstGeom prst="roundRect">
            <a:avLst/>
          </a:prstGeom>
          <a:solidFill>
            <a:srgbClr val="00316E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sz="2000" b="1" dirty="0">
                <a:solidFill>
                  <a:srgbClr val="FFFFFF"/>
                </a:solidFill>
              </a:rPr>
              <a:t>‘</a:t>
            </a:r>
            <a:r>
              <a:rPr kumimoji="1" lang="en-US" sz="2000" b="1" dirty="0" err="1">
                <a:solidFill>
                  <a:srgbClr val="FFFFFF"/>
                </a:solidFill>
              </a:rPr>
              <a:t>Valma</a:t>
            </a:r>
            <a:r>
              <a:rPr kumimoji="1" lang="en-US" sz="2000" b="1" dirty="0">
                <a:solidFill>
                  <a:srgbClr val="FFFFFF"/>
                </a:solidFill>
              </a:rPr>
              <a:t>’ </a:t>
            </a:r>
            <a:r>
              <a:rPr kumimoji="1" lang="cs-CZ" sz="2000" b="1" dirty="0" smtClean="0">
                <a:solidFill>
                  <a:srgbClr val="FFFFFF"/>
                </a:solidFill>
              </a:rPr>
              <a:t>umožňuje místním správním orgánům využít zapojení do on-line nástroje/ programu, kde je diskuzní prostor pro občany z různých zúčastněných skupin/ </a:t>
            </a:r>
            <a:r>
              <a:rPr kumimoji="1" lang="en-US" sz="2000" b="1" dirty="0" smtClean="0">
                <a:solidFill>
                  <a:srgbClr val="FFFFFF"/>
                </a:solidFill>
              </a:rPr>
              <a:t>stakeholders</a:t>
            </a:r>
            <a:r>
              <a:rPr kumimoji="1" lang="en-US" sz="2000" b="1" dirty="0">
                <a:solidFill>
                  <a:srgbClr val="FFFFFF"/>
                </a:solidFill>
              </a:rPr>
              <a:t>.</a:t>
            </a:r>
            <a:endParaRPr kumimoji="1" lang="en-GB" sz="2000" b="1" dirty="0">
              <a:solidFill>
                <a:srgbClr val="FFFFFF"/>
              </a:solidFill>
            </a:endParaRPr>
          </a:p>
        </p:txBody>
      </p:sp>
      <p:sp>
        <p:nvSpPr>
          <p:cNvPr id="62470" name="TextBox 2"/>
          <p:cNvSpPr txBox="1">
            <a:spLocks noChangeArrowheads="1"/>
          </p:cNvSpPr>
          <p:nvPr/>
        </p:nvSpPr>
        <p:spPr bwMode="auto">
          <a:xfrm>
            <a:off x="287338" y="3957638"/>
            <a:ext cx="33480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en-US" sz="2000" u="sng" dirty="0" smtClean="0"/>
              <a:t>FI</a:t>
            </a:r>
            <a:r>
              <a:rPr lang="fr-FR" altLang="en-US" sz="2000" dirty="0" smtClean="0"/>
              <a:t>: </a:t>
            </a:r>
            <a:r>
              <a:rPr lang="fr-FR" altLang="en-US" sz="2000" dirty="0"/>
              <a:t>City of </a:t>
            </a:r>
            <a:r>
              <a:rPr lang="fr-FR" altLang="en-US" sz="2000" dirty="0" smtClean="0"/>
              <a:t>Tampere </a:t>
            </a:r>
            <a:endParaRPr lang="fr-FR" altLang="en-US" sz="2000" dirty="0"/>
          </a:p>
        </p:txBody>
      </p:sp>
      <p:sp>
        <p:nvSpPr>
          <p:cNvPr id="62471" name="TextBox 3"/>
          <p:cNvSpPr txBox="1">
            <a:spLocks noChangeArrowheads="1"/>
          </p:cNvSpPr>
          <p:nvPr/>
        </p:nvSpPr>
        <p:spPr bwMode="auto">
          <a:xfrm>
            <a:off x="5795963" y="5541963"/>
            <a:ext cx="2592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en-US" sz="2000" u="sng" dirty="0" smtClean="0"/>
              <a:t>CZ</a:t>
            </a:r>
            <a:r>
              <a:rPr lang="fr-FR" altLang="en-US" sz="2000" dirty="0" smtClean="0"/>
              <a:t>: </a:t>
            </a:r>
            <a:r>
              <a:rPr lang="fr-FR" altLang="en-US" sz="2000" dirty="0"/>
              <a:t>Vysocina Region </a:t>
            </a:r>
          </a:p>
        </p:txBody>
      </p:sp>
      <p:sp>
        <p:nvSpPr>
          <p:cNvPr id="62472" name="Line 14"/>
          <p:cNvSpPr>
            <a:spLocks noChangeShapeType="1"/>
          </p:cNvSpPr>
          <p:nvPr/>
        </p:nvSpPr>
        <p:spPr bwMode="auto">
          <a:xfrm>
            <a:off x="3492500" y="4724400"/>
            <a:ext cx="1655763" cy="25400"/>
          </a:xfrm>
          <a:prstGeom prst="line">
            <a:avLst/>
          </a:prstGeom>
          <a:noFill/>
          <a:ln w="76200">
            <a:solidFill>
              <a:srgbClr val="00316E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6247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4451350"/>
            <a:ext cx="1535113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8" y="3486150"/>
            <a:ext cx="290195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6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092325"/>
            <a:ext cx="2779713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057400" y="116632"/>
            <a:ext cx="6978650" cy="340568"/>
          </a:xfrm>
        </p:spPr>
        <p:txBody>
          <a:bodyPr/>
          <a:lstStyle/>
          <a:p>
            <a:r>
              <a:rPr lang="cs-CZ" b="0" dirty="0" smtClean="0"/>
              <a:t>Příklady</a:t>
            </a: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4293564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1"/>
          <p:cNvSpPr txBox="1">
            <a:spLocks noChangeArrowheads="1"/>
          </p:cNvSpPr>
          <p:nvPr/>
        </p:nvSpPr>
        <p:spPr bwMode="auto">
          <a:xfrm>
            <a:off x="0" y="1052513"/>
            <a:ext cx="914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en-US" sz="3200" dirty="0"/>
              <a:t>eCitizen </a:t>
            </a:r>
            <a:r>
              <a:rPr lang="fr-FR" altLang="en-US" sz="3200" dirty="0" smtClean="0"/>
              <a:t>II: </a:t>
            </a:r>
            <a:r>
              <a:rPr lang="cs-CZ" altLang="en-US" sz="3200" dirty="0" smtClean="0"/>
              <a:t>přenos „</a:t>
            </a:r>
            <a:r>
              <a:rPr lang="fr-FR" altLang="en-US" sz="3200" dirty="0" smtClean="0"/>
              <a:t>Valma</a:t>
            </a:r>
            <a:r>
              <a:rPr lang="cs-CZ" altLang="en-US" sz="3200" dirty="0" smtClean="0"/>
              <a:t>“</a:t>
            </a:r>
            <a:endParaRPr lang="fr-FR" alt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58775" y="1703499"/>
            <a:ext cx="8426450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000" u="sng" dirty="0" smtClean="0">
                <a:latin typeface="+mn-lt"/>
              </a:rPr>
              <a:t>Výstupy</a:t>
            </a:r>
            <a:r>
              <a:rPr lang="fr-FR" sz="2000" dirty="0" smtClean="0">
                <a:latin typeface="+mn-lt"/>
              </a:rPr>
              <a:t>:</a:t>
            </a:r>
            <a:endParaRPr lang="fr-FR" sz="2000" dirty="0">
              <a:latin typeface="+mn-lt"/>
            </a:endParaRPr>
          </a:p>
          <a:p>
            <a:pPr>
              <a:defRPr/>
            </a:pPr>
            <a:endParaRPr lang="fr-FR" sz="2000" dirty="0"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cs-CZ" sz="2000" dirty="0" smtClean="0">
                <a:latin typeface="+mn-lt"/>
              </a:rPr>
              <a:t>Nástroj „</a:t>
            </a:r>
            <a:r>
              <a:rPr lang="fr-FR" sz="2000" dirty="0" smtClean="0">
                <a:latin typeface="+mn-lt"/>
              </a:rPr>
              <a:t>V</a:t>
            </a:r>
            <a:r>
              <a:rPr lang="cs-CZ" sz="2000" dirty="0" err="1" smtClean="0">
                <a:latin typeface="+mn-lt"/>
              </a:rPr>
              <a:t>áš</a:t>
            </a:r>
            <a:r>
              <a:rPr lang="cs-CZ" sz="2000" dirty="0" smtClean="0">
                <a:latin typeface="+mn-lt"/>
              </a:rPr>
              <a:t> </a:t>
            </a:r>
            <a:r>
              <a:rPr lang="cs-CZ" sz="2000" dirty="0" err="1" smtClean="0">
                <a:latin typeface="+mn-lt"/>
              </a:rPr>
              <a:t>N</a:t>
            </a:r>
            <a:r>
              <a:rPr lang="cs-CZ" sz="2000" dirty="0" err="1">
                <a:latin typeface="+mn-lt"/>
              </a:rPr>
              <a:t>á</a:t>
            </a:r>
            <a:r>
              <a:rPr lang="fr-FR" sz="2000" dirty="0" smtClean="0">
                <a:latin typeface="+mn-lt"/>
              </a:rPr>
              <a:t>zor</a:t>
            </a:r>
            <a:r>
              <a:rPr lang="cs-CZ" sz="2000" dirty="0" smtClean="0">
                <a:latin typeface="+mn-lt"/>
              </a:rPr>
              <a:t>“</a:t>
            </a:r>
            <a:r>
              <a:rPr lang="fr-FR" sz="2000" dirty="0" smtClean="0">
                <a:latin typeface="+mn-lt"/>
              </a:rPr>
              <a:t> </a:t>
            </a:r>
            <a:r>
              <a:rPr lang="cs-CZ" sz="2000" dirty="0" smtClean="0">
                <a:latin typeface="+mn-lt"/>
              </a:rPr>
              <a:t>se již využívá v 10ti místních samosprávách </a:t>
            </a:r>
            <a:br>
              <a:rPr lang="cs-CZ" sz="2000" dirty="0" smtClean="0">
                <a:latin typeface="+mn-lt"/>
              </a:rPr>
            </a:br>
            <a:r>
              <a:rPr lang="cs-CZ" sz="2000" dirty="0" smtClean="0">
                <a:latin typeface="+mn-lt"/>
              </a:rPr>
              <a:t>v kraji Vysočina. Slouží k zapojení občanů v</a:t>
            </a:r>
            <a:r>
              <a:rPr lang="fr-FR" sz="2000" dirty="0" smtClean="0">
                <a:latin typeface="+mn-lt"/>
              </a:rPr>
              <a:t> online</a:t>
            </a:r>
            <a:r>
              <a:rPr lang="cs-CZ" sz="2000" dirty="0" smtClean="0">
                <a:latin typeface="+mn-lt"/>
              </a:rPr>
              <a:t> debatě o budoucím rozvoji obcí</a:t>
            </a:r>
            <a:r>
              <a:rPr lang="fr-FR" sz="2000" dirty="0" smtClean="0">
                <a:latin typeface="+mn-lt"/>
              </a:rPr>
              <a:t>.</a:t>
            </a:r>
            <a:endParaRPr lang="fr-FR" sz="2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fr-FR" sz="2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fr-FR" sz="2000" dirty="0" smtClean="0">
                <a:latin typeface="+mn-lt"/>
              </a:rPr>
              <a:t>V</a:t>
            </a:r>
            <a:r>
              <a:rPr lang="cs-CZ" sz="2000" dirty="0" err="1">
                <a:latin typeface="+mn-lt"/>
              </a:rPr>
              <a:t>á</a:t>
            </a:r>
            <a:r>
              <a:rPr lang="cs-CZ" sz="2000" dirty="0" err="1" smtClean="0">
                <a:latin typeface="+mn-lt"/>
              </a:rPr>
              <a:t>š</a:t>
            </a:r>
            <a:r>
              <a:rPr lang="fr-FR" sz="2000" dirty="0" smtClean="0">
                <a:latin typeface="+mn-lt"/>
              </a:rPr>
              <a:t> N</a:t>
            </a:r>
            <a:r>
              <a:rPr lang="cs-CZ" sz="2000" dirty="0" smtClean="0">
                <a:latin typeface="+mn-lt"/>
              </a:rPr>
              <a:t>á</a:t>
            </a:r>
            <a:r>
              <a:rPr lang="fr-FR" sz="2000" dirty="0" smtClean="0">
                <a:latin typeface="+mn-lt"/>
              </a:rPr>
              <a:t>zor </a:t>
            </a:r>
            <a:r>
              <a:rPr lang="cs-CZ" sz="2000" dirty="0" smtClean="0">
                <a:latin typeface="+mn-lt"/>
              </a:rPr>
              <a:t>získal několik národních inovativních ocenění v </a:t>
            </a:r>
            <a:r>
              <a:rPr lang="cs-CZ" sz="2000" dirty="0">
                <a:latin typeface="+mn-lt"/>
              </a:rPr>
              <a:t>Č</a:t>
            </a:r>
            <a:r>
              <a:rPr lang="cs-CZ" sz="2000" dirty="0" smtClean="0">
                <a:latin typeface="+mn-lt"/>
              </a:rPr>
              <a:t>eské republice.</a:t>
            </a:r>
            <a:endParaRPr lang="fr-FR" sz="2000" dirty="0">
              <a:latin typeface="+mn-lt"/>
            </a:endParaRPr>
          </a:p>
          <a:p>
            <a:pPr>
              <a:defRPr/>
            </a:pPr>
            <a:endParaRPr lang="fr-FR" sz="2000" dirty="0">
              <a:latin typeface="+mn-lt"/>
            </a:endParaRPr>
          </a:p>
          <a:p>
            <a:pPr>
              <a:defRPr/>
            </a:pPr>
            <a:endParaRPr lang="fr-FR" sz="2000" dirty="0">
              <a:latin typeface="+mn-lt"/>
            </a:endParaRPr>
          </a:p>
        </p:txBody>
      </p:sp>
      <p:pic>
        <p:nvPicPr>
          <p:cNvPr id="6349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300538"/>
            <a:ext cx="2751138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4300538"/>
            <a:ext cx="2709863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88" y="4879975"/>
            <a:ext cx="22383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smtClean="0"/>
              <a:t>Příklady – výstup po Českou republiku</a:t>
            </a: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2172619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 idx="4294967295"/>
          </p:nvPr>
        </p:nvSpPr>
        <p:spPr>
          <a:xfrm>
            <a:off x="2057400" y="0"/>
            <a:ext cx="7086600" cy="457200"/>
          </a:xfrm>
          <a:prstGeom prst="rect">
            <a:avLst/>
          </a:prstGeom>
        </p:spPr>
        <p:txBody>
          <a:bodyPr/>
          <a:lstStyle/>
          <a:p>
            <a:r>
              <a:rPr lang="cs-CZ" b="0" dirty="0" smtClean="0"/>
              <a:t>Výstupy INTERREG IVC</a:t>
            </a:r>
            <a:endParaRPr lang="cs-CZ" b="0" dirty="0"/>
          </a:p>
        </p:txBody>
      </p:sp>
      <p:sp>
        <p:nvSpPr>
          <p:cNvPr id="7" name="Obdélník 6"/>
          <p:cNvSpPr/>
          <p:nvPr/>
        </p:nvSpPr>
        <p:spPr>
          <a:xfrm>
            <a:off x="2286000" y="187472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fr-FR" dirty="0" smtClean="0">
                <a:solidFill>
                  <a:srgbClr val="00316E"/>
                </a:solidFill>
              </a:rPr>
              <a:t>.</a:t>
            </a:r>
            <a:endParaRPr lang="fr-FR" dirty="0">
              <a:solidFill>
                <a:srgbClr val="00316E"/>
              </a:solidFill>
            </a:endParaRPr>
          </a:p>
        </p:txBody>
      </p:sp>
      <p:pic>
        <p:nvPicPr>
          <p:cNvPr id="8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976096"/>
            <a:ext cx="2880444" cy="245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3563888" y="976096"/>
            <a:ext cx="51125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charset="0"/>
              <a:buChar char="•"/>
            </a:pPr>
            <a:r>
              <a:rPr lang="cs-CZ" altLang="cs-CZ" sz="1800" dirty="0"/>
              <a:t>Analýza projektových výstupů ve 12 tematických oblastech v AJ</a:t>
            </a:r>
          </a:p>
          <a:p>
            <a:pPr eaLnBrk="1" hangingPunct="1"/>
            <a:endParaRPr lang="cs-CZ" altLang="cs-CZ" sz="1800" dirty="0"/>
          </a:p>
          <a:p>
            <a:pPr eaLnBrk="1" hangingPunct="1">
              <a:buFont typeface="Arial" charset="0"/>
              <a:buChar char="•"/>
            </a:pPr>
            <a:r>
              <a:rPr lang="cs-CZ" altLang="cs-CZ" sz="1800" b="1" dirty="0"/>
              <a:t>12 tematických publikací </a:t>
            </a:r>
            <a:r>
              <a:rPr lang="cs-CZ" altLang="cs-CZ" sz="1800" dirty="0"/>
              <a:t>obsahuje řadu doporučení pro subjekty určující strategické plánování a politické směřování v dané oblasti (města, kraje, ministerstva..) v AJ</a:t>
            </a:r>
          </a:p>
          <a:p>
            <a:pPr eaLnBrk="1" hangingPunct="1"/>
            <a:endParaRPr lang="cs-CZ" altLang="cs-CZ" sz="1800" dirty="0"/>
          </a:p>
          <a:p>
            <a:pPr eaLnBrk="1" hangingPunct="1">
              <a:buFont typeface="Arial" charset="0"/>
              <a:buChar char="•"/>
            </a:pPr>
            <a:r>
              <a:rPr lang="cs-CZ" altLang="cs-CZ" sz="1800" dirty="0"/>
              <a:t>Publikace jsou ke stažení zde v AJ: </a:t>
            </a:r>
            <a:r>
              <a:rPr lang="cs-CZ" altLang="cs-CZ" sz="1800" dirty="0">
                <a:hlinkClick r:id="rId3"/>
              </a:rPr>
              <a:t>http://www.interreg4c.eu/capitalisation/</a:t>
            </a:r>
            <a:endParaRPr lang="cs-CZ" altLang="cs-CZ" sz="1800" dirty="0"/>
          </a:p>
          <a:p>
            <a:pPr eaLnBrk="1" hangingPunct="1">
              <a:buFont typeface="Arial" charset="0"/>
              <a:buChar char="•"/>
            </a:pPr>
            <a:endParaRPr lang="cs-CZ" altLang="cs-CZ" sz="1800" dirty="0"/>
          </a:p>
          <a:p>
            <a:pPr>
              <a:buFont typeface="Arial" charset="0"/>
              <a:buChar char="•"/>
            </a:pPr>
            <a:r>
              <a:rPr lang="cs-CZ" altLang="cs-CZ" sz="1800" dirty="0"/>
              <a:t> </a:t>
            </a:r>
            <a:r>
              <a:rPr lang="cs-CZ" altLang="cs-CZ" sz="1800" b="1" dirty="0"/>
              <a:t>Příklady </a:t>
            </a:r>
            <a:r>
              <a:rPr lang="cs-CZ" altLang="cs-CZ" sz="1800" b="1" dirty="0" smtClean="0"/>
              <a:t>dobré </a:t>
            </a:r>
            <a:r>
              <a:rPr lang="cs-CZ" altLang="cs-CZ" sz="1800" b="1" dirty="0"/>
              <a:t>praxe </a:t>
            </a:r>
            <a:r>
              <a:rPr lang="cs-CZ" altLang="cs-CZ" sz="1800" dirty="0"/>
              <a:t>– zkušenosti žadatelů ze </a:t>
            </a:r>
            <a:r>
              <a:rPr lang="cs-CZ" altLang="cs-CZ" sz="1800" dirty="0" smtClean="0"/>
              <a:t>14ti     vzorových </a:t>
            </a:r>
            <a:r>
              <a:rPr lang="cs-CZ" altLang="cs-CZ" sz="1800" dirty="0"/>
              <a:t>projektů v ČJ </a:t>
            </a:r>
            <a:r>
              <a:rPr lang="cs-CZ" altLang="cs-CZ" sz="1800" dirty="0" smtClean="0"/>
              <a:t>- ke stažení na webu</a:t>
            </a:r>
          </a:p>
          <a:p>
            <a:pPr>
              <a:buFont typeface="Arial" charset="0"/>
              <a:buChar char="•"/>
            </a:pPr>
            <a:endParaRPr lang="cs-CZ" altLang="cs-CZ" sz="1800" dirty="0"/>
          </a:p>
          <a:p>
            <a:pPr>
              <a:buFont typeface="Arial" charset="0"/>
              <a:buChar char="•"/>
            </a:pPr>
            <a:r>
              <a:rPr lang="cs-CZ" altLang="cs-CZ" sz="1800" dirty="0"/>
              <a:t> http://</a:t>
            </a:r>
            <a:r>
              <a:rPr lang="cs-CZ" altLang="cs-CZ" sz="1800" b="1" dirty="0" smtClean="0"/>
              <a:t>www.dotaceEu.cz</a:t>
            </a:r>
            <a:r>
              <a:rPr lang="cs-CZ" altLang="cs-CZ" sz="1800" dirty="0" smtClean="0"/>
              <a:t>/cs/Fondy-EU/2014-2020/Operacni-programy/OP-INTERREG-EUROPE</a:t>
            </a:r>
            <a:endParaRPr lang="cs-CZ" altLang="cs-CZ" sz="1800" dirty="0"/>
          </a:p>
          <a:p>
            <a:pPr eaLnBrk="1" hangingPunct="1">
              <a:buFont typeface="Arial" charset="0"/>
              <a:buChar char="•"/>
            </a:pPr>
            <a:endParaRPr lang="cs-CZ" altLang="cs-CZ" sz="1800" dirty="0"/>
          </a:p>
        </p:txBody>
      </p:sp>
      <p:pic>
        <p:nvPicPr>
          <p:cNvPr id="11" name="Obrázek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3056"/>
            <a:ext cx="1800200" cy="648072"/>
          </a:xfrm>
          <a:prstGeom prst="rect">
            <a:avLst/>
          </a:prstGeom>
          <a:noFill/>
        </p:spPr>
      </p:pic>
      <p:sp>
        <p:nvSpPr>
          <p:cNvPr id="13" name="Obdélník 12"/>
          <p:cNvSpPr/>
          <p:nvPr/>
        </p:nvSpPr>
        <p:spPr>
          <a:xfrm>
            <a:off x="611561" y="4653136"/>
            <a:ext cx="223224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s-CZ" sz="1600" b="1" dirty="0">
                <a:solidFill>
                  <a:srgbClr val="00316E"/>
                </a:solidFill>
              </a:rPr>
              <a:t>Příklady dobré praxe</a:t>
            </a:r>
          </a:p>
          <a:p>
            <a:pPr lvl="0" algn="ctr"/>
            <a:r>
              <a:rPr lang="cs-CZ" sz="1200" dirty="0">
                <a:solidFill>
                  <a:srgbClr val="00316E"/>
                </a:solidFill>
              </a:rPr>
              <a:t> </a:t>
            </a:r>
          </a:p>
          <a:p>
            <a:pPr lvl="0" algn="ctr"/>
            <a:r>
              <a:rPr lang="cs-CZ" sz="1200" dirty="0">
                <a:solidFill>
                  <a:srgbClr val="00316E"/>
                </a:solidFill>
              </a:rPr>
              <a:t>Zkušenosti žadatelů </a:t>
            </a:r>
            <a:r>
              <a:rPr lang="cs-CZ" sz="1200" dirty="0" smtClean="0">
                <a:solidFill>
                  <a:srgbClr val="00316E"/>
                </a:solidFill>
              </a:rPr>
              <a:t/>
            </a:r>
            <a:br>
              <a:rPr lang="cs-CZ" sz="1200" dirty="0" smtClean="0">
                <a:solidFill>
                  <a:srgbClr val="00316E"/>
                </a:solidFill>
              </a:rPr>
            </a:br>
            <a:r>
              <a:rPr lang="cs-CZ" sz="1200" dirty="0" smtClean="0">
                <a:solidFill>
                  <a:srgbClr val="00316E"/>
                </a:solidFill>
              </a:rPr>
              <a:t>ze 14ti realizovaných </a:t>
            </a:r>
            <a:r>
              <a:rPr lang="cs-CZ" sz="1200" dirty="0">
                <a:solidFill>
                  <a:srgbClr val="00316E"/>
                </a:solidFill>
              </a:rPr>
              <a:t>projektů</a:t>
            </a:r>
          </a:p>
          <a:p>
            <a:pPr lvl="0" algn="ctr"/>
            <a:r>
              <a:rPr lang="cs-CZ" sz="1200" dirty="0">
                <a:solidFill>
                  <a:srgbClr val="00316E"/>
                </a:solidFill>
              </a:rPr>
              <a:t>z programu INTERREG IVC</a:t>
            </a:r>
          </a:p>
          <a:p>
            <a:pPr lvl="0" algn="ctr"/>
            <a:r>
              <a:rPr lang="cs-CZ" sz="1200" dirty="0">
                <a:solidFill>
                  <a:srgbClr val="00316E"/>
                </a:solidFill>
              </a:rPr>
              <a:t>2007 – 2013</a:t>
            </a:r>
          </a:p>
        </p:txBody>
      </p:sp>
    </p:spTree>
    <p:extLst>
      <p:ext uri="{BB962C8B-B14F-4D97-AF65-F5344CB8AC3E}">
        <p14:creationId xmlns:p14="http://schemas.microsoft.com/office/powerpoint/2010/main" val="2560926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55776" y="2276872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cs-CZ" b="1" dirty="0"/>
              <a:t>Děkuji za </a:t>
            </a:r>
            <a:r>
              <a:rPr lang="cs-CZ" b="1" dirty="0" smtClean="0"/>
              <a:t>pozornost</a:t>
            </a:r>
            <a:r>
              <a:rPr lang="cs-CZ" b="1" dirty="0"/>
              <a:t>.</a:t>
            </a:r>
          </a:p>
        </p:txBody>
      </p:sp>
      <p:pic>
        <p:nvPicPr>
          <p:cNvPr id="3" name="Obrázek 2" descr="mmr_cr_rgb.e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9848" y="4061009"/>
            <a:ext cx="20161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3347864" y="3933056"/>
            <a:ext cx="3816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defRPr/>
            </a:pPr>
            <a:r>
              <a:rPr lang="cs-CZ" sz="1800" dirty="0" smtClean="0"/>
              <a:t>Alice </a:t>
            </a:r>
            <a:r>
              <a:rPr lang="cs-CZ" sz="1800" dirty="0"/>
              <a:t>Š</a:t>
            </a:r>
            <a:r>
              <a:rPr lang="cs-CZ" sz="1800" dirty="0" smtClean="0"/>
              <a:t>tollová</a:t>
            </a:r>
            <a:endParaRPr lang="cs-CZ" sz="1800" dirty="0"/>
          </a:p>
          <a:p>
            <a:pPr eaLnBrk="0" hangingPunct="0">
              <a:spcBef>
                <a:spcPts val="0"/>
              </a:spcBef>
              <a:defRPr/>
            </a:pPr>
            <a:r>
              <a:rPr lang="cs-CZ" sz="1800" dirty="0"/>
              <a:t>Ministerstvo pro místní rozvoj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cs-CZ" sz="1800" dirty="0"/>
              <a:t>Odbor evropské územní spolupráce</a:t>
            </a:r>
            <a:endParaRPr lang="et-EE" sz="1800" dirty="0"/>
          </a:p>
          <a:p>
            <a:r>
              <a:rPr lang="cs-CZ" sz="1800" dirty="0"/>
              <a:t>Email: </a:t>
            </a:r>
            <a:r>
              <a:rPr lang="cs-CZ" sz="1800" dirty="0" smtClean="0">
                <a:hlinkClick r:id="rId4"/>
              </a:rPr>
              <a:t>alice.stollova@mmr.cz</a:t>
            </a:r>
            <a:endParaRPr lang="cs-CZ" sz="1800" dirty="0" smtClean="0"/>
          </a:p>
          <a:p>
            <a:r>
              <a:rPr lang="cs-CZ" sz="1800" dirty="0" smtClean="0">
                <a:hlinkClick r:id="rId5"/>
              </a:rPr>
              <a:t>www.dotaceEU.cz</a:t>
            </a:r>
            <a:endParaRPr lang="cs-CZ" sz="1800" dirty="0" smtClean="0"/>
          </a:p>
          <a:p>
            <a:endParaRPr lang="cs-CZ" sz="1800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2057400" y="116632"/>
            <a:ext cx="6835080" cy="432048"/>
          </a:xfrm>
        </p:spPr>
        <p:txBody>
          <a:bodyPr/>
          <a:lstStyle/>
          <a:p>
            <a:r>
              <a:rPr lang="cs-CZ" b="0" dirty="0" smtClean="0"/>
              <a:t>INTERREG IVC</a:t>
            </a: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2490979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956870"/>
              </p:ext>
            </p:extLst>
          </p:nvPr>
        </p:nvGraphicFramePr>
        <p:xfrm>
          <a:off x="323528" y="3573016"/>
          <a:ext cx="4248472" cy="2815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3"/>
          <p:cNvGraphicFramePr>
            <a:graphicFrameLocks/>
          </p:cNvGraphicFramePr>
          <p:nvPr>
            <p:extLst/>
          </p:nvPr>
        </p:nvGraphicFramePr>
        <p:xfrm>
          <a:off x="4427984" y="35730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861906" y="19111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 algn="r"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INTERREG IVC</a:t>
            </a:r>
            <a:r>
              <a:rPr lang="cs-CZ" sz="2000" dirty="0" smtClean="0">
                <a:solidFill>
                  <a:schemeClr val="bg1"/>
                </a:solidFill>
                <a:latin typeface="+mn-lt"/>
              </a:rPr>
              <a:t> – 2007-2013</a:t>
            </a:r>
            <a:endParaRPr lang="en-GB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683568" y="2297011"/>
            <a:ext cx="3598862" cy="919401"/>
          </a:xfrm>
          <a:prstGeom prst="roundRect">
            <a:avLst/>
          </a:prstGeom>
          <a:solidFill>
            <a:srgbClr val="00316E"/>
          </a:solidFill>
          <a:ln w="9525" algn="ctr">
            <a:solidFill>
              <a:srgbClr val="00316E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tx2"/>
              </a:buClr>
              <a:defRPr/>
            </a:pPr>
            <a:r>
              <a:rPr lang="cs-CZ" sz="2400" b="1" dirty="0" smtClean="0">
                <a:solidFill>
                  <a:schemeClr val="bg1"/>
                </a:solidFill>
                <a:latin typeface="+mj-lt"/>
                <a:cs typeface="+mn-cs"/>
              </a:rPr>
              <a:t>Inovace a znalostní ekonomika</a:t>
            </a:r>
            <a:endParaRPr lang="et-EE" sz="24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4860032" y="2297011"/>
            <a:ext cx="3600450" cy="919401"/>
          </a:xfrm>
          <a:prstGeom prst="roundRect">
            <a:avLst/>
          </a:prstGeom>
          <a:solidFill>
            <a:srgbClr val="00946C"/>
          </a:solidFill>
          <a:ln w="9525" algn="ctr">
            <a:solidFill>
              <a:srgbClr val="00946C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tx2"/>
              </a:buClr>
              <a:defRPr/>
            </a:pPr>
            <a:r>
              <a:rPr lang="cs-CZ" sz="2400" b="1" dirty="0" smtClean="0">
                <a:solidFill>
                  <a:schemeClr val="bg1"/>
                </a:solidFill>
                <a:latin typeface="+mj-lt"/>
                <a:cs typeface="+mn-cs"/>
              </a:rPr>
              <a:t>Životní prostředí </a:t>
            </a:r>
            <a:br>
              <a:rPr lang="cs-CZ" sz="2400" b="1" dirty="0" smtClean="0">
                <a:solidFill>
                  <a:schemeClr val="bg1"/>
                </a:solidFill>
                <a:latin typeface="+mj-lt"/>
                <a:cs typeface="+mn-cs"/>
              </a:rPr>
            </a:br>
            <a:r>
              <a:rPr lang="cs-CZ" sz="2400" b="1" dirty="0" smtClean="0">
                <a:solidFill>
                  <a:schemeClr val="bg1"/>
                </a:solidFill>
                <a:latin typeface="+mj-lt"/>
                <a:cs typeface="+mn-cs"/>
              </a:rPr>
              <a:t>a ochrana před riziky</a:t>
            </a:r>
            <a:endParaRPr lang="en-US" sz="24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7" name="Rounded Rectangle 8"/>
          <p:cNvSpPr>
            <a:spLocks noChangeArrowheads="1"/>
          </p:cNvSpPr>
          <p:nvPr/>
        </p:nvSpPr>
        <p:spPr bwMode="auto">
          <a:xfrm>
            <a:off x="2488194" y="1196752"/>
            <a:ext cx="1800225" cy="885825"/>
          </a:xfrm>
          <a:prstGeom prst="roundRect">
            <a:avLst>
              <a:gd name="adj" fmla="val 16667"/>
            </a:avLst>
          </a:prstGeom>
          <a:solidFill>
            <a:srgbClr val="FFDC00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316E"/>
                </a:solidFill>
                <a:latin typeface="Arial" pitchFamily="34" charset="0"/>
              </a:rPr>
              <a:t>204</a:t>
            </a:r>
            <a:r>
              <a:rPr lang="en-US" sz="1800" b="1" dirty="0">
                <a:solidFill>
                  <a:srgbClr val="00316E"/>
                </a:solidFill>
                <a:latin typeface="Arial" pitchFamily="34" charset="0"/>
              </a:rPr>
              <a:t> </a:t>
            </a:r>
            <a:br>
              <a:rPr lang="en-US" sz="1800" b="1" dirty="0">
                <a:solidFill>
                  <a:srgbClr val="00316E"/>
                </a:solidFill>
                <a:latin typeface="Arial" pitchFamily="34" charset="0"/>
              </a:rPr>
            </a:br>
            <a:r>
              <a:rPr lang="cs-CZ" sz="1400" b="1" dirty="0" smtClean="0">
                <a:solidFill>
                  <a:srgbClr val="00316E"/>
                </a:solidFill>
                <a:latin typeface="Arial" pitchFamily="34" charset="0"/>
              </a:rPr>
              <a:t>projektů</a:t>
            </a:r>
            <a:endParaRPr lang="fr-FR" sz="1400" b="1" dirty="0">
              <a:solidFill>
                <a:srgbClr val="00316E"/>
              </a:solidFill>
              <a:latin typeface="Arial" pitchFamily="34" charset="0"/>
            </a:endParaRPr>
          </a:p>
        </p:txBody>
      </p:sp>
      <p:sp>
        <p:nvSpPr>
          <p:cNvPr id="9" name="Rounded Rectangle 9"/>
          <p:cNvSpPr>
            <a:spLocks noChangeArrowheads="1"/>
          </p:cNvSpPr>
          <p:nvPr/>
        </p:nvSpPr>
        <p:spPr bwMode="auto">
          <a:xfrm>
            <a:off x="4860032" y="1197228"/>
            <a:ext cx="1944688" cy="885349"/>
          </a:xfrm>
          <a:prstGeom prst="roundRect">
            <a:avLst>
              <a:gd name="adj" fmla="val 16667"/>
            </a:avLst>
          </a:prstGeom>
          <a:solidFill>
            <a:srgbClr val="FFDC00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316E"/>
                </a:solidFill>
                <a:latin typeface="Arial" pitchFamily="34" charset="0"/>
              </a:rPr>
              <a:t>2 </a:t>
            </a:r>
            <a:r>
              <a:rPr lang="en-US" sz="3200" b="1" dirty="0" smtClean="0">
                <a:solidFill>
                  <a:srgbClr val="00316E"/>
                </a:solidFill>
                <a:latin typeface="Arial" pitchFamily="34" charset="0"/>
              </a:rPr>
              <a:t>295 </a:t>
            </a:r>
            <a:r>
              <a:rPr lang="en-US" sz="1400" b="1" dirty="0" smtClean="0">
                <a:solidFill>
                  <a:srgbClr val="00316E"/>
                </a:solidFill>
                <a:latin typeface="Arial" pitchFamily="34" charset="0"/>
              </a:rPr>
              <a:t>partner</a:t>
            </a:r>
            <a:r>
              <a:rPr lang="cs-CZ" sz="1400" b="1" dirty="0" smtClean="0">
                <a:solidFill>
                  <a:srgbClr val="00316E"/>
                </a:solidFill>
                <a:latin typeface="Arial" pitchFamily="34" charset="0"/>
              </a:rPr>
              <a:t>ů</a:t>
            </a:r>
            <a:endParaRPr lang="fr-FR" sz="1400" b="1" dirty="0">
              <a:solidFill>
                <a:srgbClr val="00316E"/>
              </a:solidFill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84"/>
            <a:ext cx="9144000" cy="68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41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862013" y="29425"/>
            <a:ext cx="8229600" cy="4046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INTERREG IVC</a:t>
            </a:r>
            <a:endParaRPr lang="en-GB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71550" y="620713"/>
            <a:ext cx="7891463" cy="652462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lnSpc>
                <a:spcPct val="130000"/>
              </a:lnSpc>
              <a:spcBef>
                <a:spcPct val="20000"/>
              </a:spcBef>
              <a:defRPr/>
            </a:pPr>
            <a:r>
              <a:rPr lang="cs-CZ" b="1" kern="0" dirty="0" smtClean="0">
                <a:solidFill>
                  <a:srgbClr val="00316E"/>
                </a:solidFill>
                <a:latin typeface="+mj-lt"/>
                <a:cs typeface="+mn-cs"/>
              </a:rPr>
              <a:t>Hlavní úspěchy</a:t>
            </a:r>
            <a:r>
              <a:rPr lang="en-GB" b="1" kern="0" dirty="0" smtClean="0">
                <a:solidFill>
                  <a:srgbClr val="00316E"/>
                </a:solidFill>
                <a:latin typeface="+mj-lt"/>
                <a:cs typeface="+mn-cs"/>
              </a:rPr>
              <a:t> </a:t>
            </a:r>
            <a:endParaRPr lang="en-GB" sz="2000" b="1" i="1" kern="0" dirty="0">
              <a:solidFill>
                <a:srgbClr val="00316E"/>
              </a:solidFill>
              <a:latin typeface="+mj-lt"/>
              <a:cs typeface="+mn-cs"/>
            </a:endParaRPr>
          </a:p>
        </p:txBody>
      </p:sp>
      <p:sp>
        <p:nvSpPr>
          <p:cNvPr id="18436" name="Rounded Rectangle 4"/>
          <p:cNvSpPr>
            <a:spLocks noChangeArrowheads="1"/>
          </p:cNvSpPr>
          <p:nvPr/>
        </p:nvSpPr>
        <p:spPr bwMode="auto">
          <a:xfrm>
            <a:off x="3635375" y="1484313"/>
            <a:ext cx="1512888" cy="1021556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</a:rPr>
              <a:t>90% </a:t>
            </a:r>
            <a:r>
              <a:rPr lang="en-GB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EU 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</a:rPr>
              <a:t>NUTS 2 </a:t>
            </a:r>
            <a:r>
              <a:rPr lang="en-GB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region</a:t>
            </a:r>
            <a:r>
              <a:rPr lang="cs-CZ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ů</a:t>
            </a:r>
            <a:endParaRPr lang="en-GB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211871" y="1858962"/>
            <a:ext cx="3529012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000"/>
              </a:spcBef>
            </a:pPr>
            <a:r>
              <a:rPr lang="cs-CZ" sz="1800" u="sng" dirty="0" smtClean="0">
                <a:latin typeface="Arial" panose="020B0604020202020204" pitchFamily="34" charset="0"/>
              </a:rPr>
              <a:t>Cíl</a:t>
            </a:r>
            <a:r>
              <a:rPr lang="en-GB" sz="1800" u="sng" dirty="0" smtClean="0">
                <a:latin typeface="Arial" panose="020B0604020202020204" pitchFamily="34" charset="0"/>
              </a:rPr>
              <a:t>: </a:t>
            </a:r>
            <a:endParaRPr lang="en-GB" sz="1800" u="sng" dirty="0"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1800" b="1" dirty="0">
                <a:latin typeface="Arial" panose="020B0604020202020204" pitchFamily="34" charset="0"/>
              </a:rPr>
              <a:t>EU </a:t>
            </a:r>
            <a:r>
              <a:rPr lang="cs-CZ" sz="1800" b="1" dirty="0" smtClean="0">
                <a:latin typeface="Arial" panose="020B0604020202020204" pitchFamily="34" charset="0"/>
              </a:rPr>
              <a:t>výměna zkušeností/ budování kapacit</a:t>
            </a:r>
            <a:endParaRPr lang="en-US" sz="1800" dirty="0"/>
          </a:p>
        </p:txBody>
      </p:sp>
      <p:sp>
        <p:nvSpPr>
          <p:cNvPr id="18438" name="Rounded Rectangle 3"/>
          <p:cNvSpPr>
            <a:spLocks noChangeArrowheads="1"/>
          </p:cNvSpPr>
          <p:nvPr/>
        </p:nvSpPr>
        <p:spPr bwMode="auto">
          <a:xfrm>
            <a:off x="5292725" y="1484313"/>
            <a:ext cx="1800225" cy="132802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7,964</a:t>
            </a: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cs-CZ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zaměstnanců se zvýšenou kapacitou</a:t>
            </a:r>
            <a:endParaRPr lang="en-GB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439" name="Rounded Rectangle 4"/>
          <p:cNvSpPr>
            <a:spLocks noChangeArrowheads="1"/>
          </p:cNvSpPr>
          <p:nvPr/>
        </p:nvSpPr>
        <p:spPr bwMode="auto">
          <a:xfrm>
            <a:off x="7235825" y="1628775"/>
            <a:ext cx="1730375" cy="102076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411</a:t>
            </a: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</a:rPr>
              <a:t>‘spin-off activities’</a:t>
            </a:r>
          </a:p>
        </p:txBody>
      </p:sp>
      <p:sp>
        <p:nvSpPr>
          <p:cNvPr id="18440" name="Rectangle 13"/>
          <p:cNvSpPr>
            <a:spLocks noChangeArrowheads="1"/>
          </p:cNvSpPr>
          <p:nvPr/>
        </p:nvSpPr>
        <p:spPr bwMode="auto">
          <a:xfrm>
            <a:off x="176982" y="3437572"/>
            <a:ext cx="3457575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000"/>
              </a:spcBef>
            </a:pPr>
            <a:r>
              <a:rPr lang="cs-CZ" sz="1800" u="sng" dirty="0" smtClean="0">
                <a:latin typeface="Arial" panose="020B0604020202020204" pitchFamily="34" charset="0"/>
              </a:rPr>
              <a:t>Cíl</a:t>
            </a:r>
            <a:r>
              <a:rPr lang="en-GB" sz="1800" u="sng" dirty="0" smtClean="0">
                <a:latin typeface="Arial" panose="020B0604020202020204" pitchFamily="34" charset="0"/>
              </a:rPr>
              <a:t>:</a:t>
            </a:r>
            <a:endParaRPr lang="en-GB" sz="1800" u="sng" dirty="0"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1800" b="1" dirty="0" err="1" smtClean="0">
                <a:latin typeface="Arial" panose="020B0604020202020204" pitchFamily="34" charset="0"/>
              </a:rPr>
              <a:t>Identif</a:t>
            </a:r>
            <a:r>
              <a:rPr lang="cs-CZ" sz="1800" b="1" dirty="0" err="1" smtClean="0">
                <a:latin typeface="Arial" panose="020B0604020202020204" pitchFamily="34" charset="0"/>
              </a:rPr>
              <a:t>ikace</a:t>
            </a:r>
            <a:r>
              <a:rPr lang="en-GB" sz="1800" b="1" dirty="0" smtClean="0">
                <a:latin typeface="Arial" panose="020B0604020202020204" pitchFamily="34" charset="0"/>
              </a:rPr>
              <a:t> </a:t>
            </a:r>
            <a:r>
              <a:rPr lang="en-GB" sz="1800" b="1" dirty="0">
                <a:latin typeface="Arial" panose="020B0604020202020204" pitchFamily="34" charset="0"/>
              </a:rPr>
              <a:t>/ </a:t>
            </a:r>
            <a:r>
              <a:rPr lang="en-GB" sz="1800" b="1" dirty="0" smtClean="0">
                <a:latin typeface="Arial" panose="020B0604020202020204" pitchFamily="34" charset="0"/>
              </a:rPr>
              <a:t>s</a:t>
            </a:r>
            <a:r>
              <a:rPr lang="cs-CZ" sz="1800" b="1" dirty="0" err="1" smtClean="0">
                <a:latin typeface="Arial" panose="020B0604020202020204" pitchFamily="34" charset="0"/>
              </a:rPr>
              <a:t>dílení</a:t>
            </a:r>
            <a:r>
              <a:rPr lang="en-GB" sz="1800" b="1" dirty="0" smtClean="0">
                <a:latin typeface="Arial" panose="020B0604020202020204" pitchFamily="34" charset="0"/>
              </a:rPr>
              <a:t> </a:t>
            </a:r>
            <a:r>
              <a:rPr lang="en-GB" sz="1800" b="1" dirty="0">
                <a:latin typeface="Arial" panose="020B0604020202020204" pitchFamily="34" charset="0"/>
              </a:rPr>
              <a:t>/ </a:t>
            </a:r>
            <a:r>
              <a:rPr lang="cs-CZ" sz="1800" b="1" dirty="0" smtClean="0">
                <a:latin typeface="Arial" panose="020B0604020202020204" pitchFamily="34" charset="0"/>
              </a:rPr>
              <a:t>výměna osvědčených postupů a praxí</a:t>
            </a:r>
            <a:endParaRPr lang="en-GB" sz="1800" b="1" dirty="0">
              <a:latin typeface="Arial" panose="020B0604020202020204" pitchFamily="34" charset="0"/>
            </a:endParaRPr>
          </a:p>
        </p:txBody>
      </p:sp>
      <p:sp>
        <p:nvSpPr>
          <p:cNvPr id="18441" name="Rounded Rectangle 1"/>
          <p:cNvSpPr>
            <a:spLocks noChangeArrowheads="1"/>
          </p:cNvSpPr>
          <p:nvPr/>
        </p:nvSpPr>
        <p:spPr bwMode="auto">
          <a:xfrm>
            <a:off x="3924300" y="3357563"/>
            <a:ext cx="2087563" cy="1021556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6,475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cs-CZ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osvědčených postupů</a:t>
            </a:r>
            <a:endParaRPr lang="fr-FR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442" name="Rounded Rectangle 2"/>
          <p:cNvSpPr>
            <a:spLocks noChangeArrowheads="1"/>
          </p:cNvSpPr>
          <p:nvPr/>
        </p:nvSpPr>
        <p:spPr bwMode="auto">
          <a:xfrm>
            <a:off x="6875463" y="3357563"/>
            <a:ext cx="2089150" cy="1021556"/>
          </a:xfrm>
          <a:prstGeom prst="roundRect">
            <a:avLst>
              <a:gd name="adj" fmla="val 16667"/>
            </a:avLst>
          </a:prstGeom>
          <a:solidFill>
            <a:srgbClr val="FFDC00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1800" b="1" dirty="0" smtClean="0">
                <a:solidFill>
                  <a:srgbClr val="00285D"/>
                </a:solidFill>
                <a:latin typeface="Arial" panose="020B0604020202020204" pitchFamily="34" charset="0"/>
              </a:rPr>
              <a:t>509</a:t>
            </a:r>
            <a:r>
              <a:rPr lang="en-US" sz="1800" b="1" dirty="0">
                <a:solidFill>
                  <a:srgbClr val="00285D"/>
                </a:solidFill>
                <a:latin typeface="Arial" panose="020B0604020202020204" pitchFamily="34" charset="0"/>
              </a:rPr>
              <a:t/>
            </a:r>
            <a:br>
              <a:rPr lang="en-US" sz="1800" b="1" dirty="0">
                <a:solidFill>
                  <a:srgbClr val="00285D"/>
                </a:solidFill>
                <a:latin typeface="Arial" panose="020B0604020202020204" pitchFamily="34" charset="0"/>
              </a:rPr>
            </a:br>
            <a:r>
              <a:rPr lang="cs-CZ" sz="1800" b="1" dirty="0" smtClean="0">
                <a:solidFill>
                  <a:srgbClr val="00285D"/>
                </a:solidFill>
                <a:latin typeface="Arial" panose="020B0604020202020204" pitchFamily="34" charset="0"/>
              </a:rPr>
              <a:t>úspěšně přeneseno</a:t>
            </a:r>
            <a:endParaRPr lang="en-US" sz="1800" b="1" dirty="0">
              <a:solidFill>
                <a:srgbClr val="00285D"/>
              </a:solidFill>
              <a:latin typeface="Arial" panose="020B0604020202020204" pitchFamily="34" charset="0"/>
            </a:endParaRPr>
          </a:p>
        </p:txBody>
      </p:sp>
      <p:sp>
        <p:nvSpPr>
          <p:cNvPr id="18443" name="Rectangle 16"/>
          <p:cNvSpPr>
            <a:spLocks noChangeArrowheads="1"/>
          </p:cNvSpPr>
          <p:nvPr/>
        </p:nvSpPr>
        <p:spPr bwMode="auto">
          <a:xfrm>
            <a:off x="217487" y="4970314"/>
            <a:ext cx="37068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000"/>
              </a:spcBef>
            </a:pPr>
            <a:r>
              <a:rPr lang="cs-CZ" sz="1800" u="sng" dirty="0" smtClean="0">
                <a:latin typeface="Arial" panose="020B0604020202020204" pitchFamily="34" charset="0"/>
              </a:rPr>
              <a:t>Celkový cíl</a:t>
            </a:r>
            <a:r>
              <a:rPr lang="en-GB" sz="1800" u="sng" dirty="0" smtClean="0">
                <a:latin typeface="Arial" panose="020B0604020202020204" pitchFamily="34" charset="0"/>
              </a:rPr>
              <a:t>: </a:t>
            </a:r>
            <a:r>
              <a:rPr lang="en-GB" sz="1800" b="1" dirty="0">
                <a:latin typeface="Arial" panose="020B0604020202020204" pitchFamily="34" charset="0"/>
              </a:rPr>
              <a:t/>
            </a:r>
            <a:br>
              <a:rPr lang="en-GB" sz="1800" b="1" dirty="0">
                <a:latin typeface="Arial" panose="020B0604020202020204" pitchFamily="34" charset="0"/>
              </a:rPr>
            </a:br>
            <a:r>
              <a:rPr lang="cs-CZ" sz="1800" b="1" dirty="0" smtClean="0">
                <a:latin typeface="Arial" panose="020B0604020202020204" pitchFamily="34" charset="0"/>
              </a:rPr>
              <a:t>Zlepšení regionálních </a:t>
            </a:r>
            <a:br>
              <a:rPr lang="cs-CZ" sz="1800" b="1" dirty="0" smtClean="0">
                <a:latin typeface="Arial" panose="020B0604020202020204" pitchFamily="34" charset="0"/>
              </a:rPr>
            </a:br>
            <a:r>
              <a:rPr lang="cs-CZ" sz="1800" b="1" dirty="0" smtClean="0">
                <a:latin typeface="Arial" panose="020B0604020202020204" pitchFamily="34" charset="0"/>
              </a:rPr>
              <a:t>a místních politik</a:t>
            </a:r>
            <a:endParaRPr lang="en-GB" sz="1800" b="1" dirty="0">
              <a:latin typeface="Arial" panose="020B0604020202020204" pitchFamily="34" charset="0"/>
            </a:endParaRPr>
          </a:p>
        </p:txBody>
      </p:sp>
      <p:sp>
        <p:nvSpPr>
          <p:cNvPr id="18444" name="Rounded Rectangle 4"/>
          <p:cNvSpPr>
            <a:spLocks noChangeArrowheads="1"/>
          </p:cNvSpPr>
          <p:nvPr/>
        </p:nvSpPr>
        <p:spPr bwMode="auto">
          <a:xfrm>
            <a:off x="3995738" y="4870450"/>
            <a:ext cx="1944687" cy="715089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1,943</a:t>
            </a: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cs-CZ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řešeno </a:t>
            </a:r>
            <a:endParaRPr lang="en-GB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445" name="Rounded Rectangle 5"/>
          <p:cNvSpPr>
            <a:spLocks noChangeArrowheads="1"/>
          </p:cNvSpPr>
          <p:nvPr/>
        </p:nvSpPr>
        <p:spPr bwMode="auto">
          <a:xfrm>
            <a:off x="7019925" y="4870450"/>
            <a:ext cx="1800225" cy="1021556"/>
          </a:xfrm>
          <a:prstGeom prst="roundRect">
            <a:avLst>
              <a:gd name="adj" fmla="val 16667"/>
            </a:avLst>
          </a:prstGeom>
          <a:solidFill>
            <a:srgbClr val="FFDC00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00" b="1" dirty="0" smtClean="0">
                <a:solidFill>
                  <a:srgbClr val="002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578</a:t>
            </a:r>
            <a:r>
              <a:rPr lang="en-GB" sz="1800" b="1" dirty="0">
                <a:solidFill>
                  <a:srgbClr val="002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b="1" dirty="0">
                <a:solidFill>
                  <a:srgbClr val="00285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b="1" dirty="0" smtClean="0">
                <a:solidFill>
                  <a:srgbClr val="002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zlepšení politik</a:t>
            </a:r>
            <a:endParaRPr lang="en-GB" sz="1800" b="1" dirty="0">
              <a:solidFill>
                <a:srgbClr val="002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46" name="Down Arrow 16"/>
          <p:cNvSpPr>
            <a:spLocks noChangeArrowheads="1"/>
          </p:cNvSpPr>
          <p:nvPr/>
        </p:nvSpPr>
        <p:spPr bwMode="auto">
          <a:xfrm rot="-5400000">
            <a:off x="6280943" y="5104607"/>
            <a:ext cx="360363" cy="609600"/>
          </a:xfrm>
          <a:prstGeom prst="downArrow">
            <a:avLst>
              <a:gd name="adj1" fmla="val 50000"/>
              <a:gd name="adj2" fmla="val 49981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18447" name="Down Arrow 16"/>
          <p:cNvSpPr>
            <a:spLocks noChangeArrowheads="1"/>
          </p:cNvSpPr>
          <p:nvPr/>
        </p:nvSpPr>
        <p:spPr bwMode="auto">
          <a:xfrm rot="-5400000">
            <a:off x="6280944" y="3664744"/>
            <a:ext cx="360362" cy="609600"/>
          </a:xfrm>
          <a:prstGeom prst="downArrow">
            <a:avLst>
              <a:gd name="adj1" fmla="val 50000"/>
              <a:gd name="adj2" fmla="val 49981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23850" y="6092825"/>
            <a:ext cx="8569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ts val="1800"/>
              </a:spcBef>
              <a:defRPr/>
            </a:pPr>
            <a:r>
              <a:rPr lang="cs-CZ" sz="2000" b="1" dirty="0" smtClean="0">
                <a:latin typeface="+mn-lt"/>
              </a:rPr>
              <a:t>Více informací ve Výroční zprávě programu</a:t>
            </a:r>
            <a:r>
              <a:rPr lang="en-GB" sz="2000" b="1" dirty="0" smtClean="0">
                <a:latin typeface="+mn-lt"/>
              </a:rPr>
              <a:t>!</a:t>
            </a:r>
            <a:endParaRPr lang="en-GB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685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492896"/>
            <a:ext cx="8496944" cy="2376264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57001" y="1052736"/>
            <a:ext cx="7891463" cy="652462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lnSpc>
                <a:spcPct val="130000"/>
              </a:lnSpc>
              <a:spcBef>
                <a:spcPct val="20000"/>
              </a:spcBef>
              <a:defRPr/>
            </a:pPr>
            <a:r>
              <a:rPr lang="en-GB" b="1" kern="0" dirty="0" err="1" smtClean="0">
                <a:solidFill>
                  <a:srgbClr val="00316E"/>
                </a:solidFill>
                <a:latin typeface="+mj-lt"/>
                <a:cs typeface="+mn-cs"/>
              </a:rPr>
              <a:t>Proje</a:t>
            </a:r>
            <a:r>
              <a:rPr lang="cs-CZ" b="1" kern="0" dirty="0" err="1" smtClean="0">
                <a:solidFill>
                  <a:srgbClr val="00316E"/>
                </a:solidFill>
                <a:latin typeface="+mj-lt"/>
                <a:cs typeface="+mn-cs"/>
              </a:rPr>
              <a:t>ktoví</a:t>
            </a:r>
            <a:r>
              <a:rPr lang="cs-CZ" b="1" kern="0" dirty="0" smtClean="0">
                <a:solidFill>
                  <a:srgbClr val="00316E"/>
                </a:solidFill>
                <a:latin typeface="+mj-lt"/>
                <a:cs typeface="+mn-cs"/>
              </a:rPr>
              <a:t> partneři podle zemí</a:t>
            </a:r>
            <a:endParaRPr lang="en-GB" sz="2000" b="1" i="1" kern="0" dirty="0">
              <a:solidFill>
                <a:srgbClr val="00316E"/>
              </a:solidFill>
              <a:latin typeface="+mj-lt"/>
              <a:cs typeface="+mn-cs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smtClean="0"/>
              <a:t>INTERREG IVC – partneři ve schválených projektech</a:t>
            </a: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1764843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1939" y="692696"/>
            <a:ext cx="85725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ts val="1000"/>
              </a:spcBef>
              <a:defRPr/>
            </a:pPr>
            <a:r>
              <a:rPr lang="cs-CZ" sz="2400" b="1" dirty="0" smtClean="0">
                <a:latin typeface="+mj-lt"/>
                <a:cs typeface="Arial" charset="0"/>
              </a:rPr>
              <a:t>Kapitalizační projekty</a:t>
            </a:r>
            <a:endParaRPr lang="en-GB" sz="2400" b="1" dirty="0">
              <a:latin typeface="+mj-lt"/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231672"/>
              </p:ext>
            </p:extLst>
          </p:nvPr>
        </p:nvGraphicFramePr>
        <p:xfrm>
          <a:off x="416588" y="2348880"/>
          <a:ext cx="8428805" cy="3960440"/>
        </p:xfrm>
        <a:graphic>
          <a:graphicData uri="http://schemas.openxmlformats.org/drawingml/2006/table">
            <a:tbl>
              <a:tblPr/>
              <a:tblGrid>
                <a:gridCol w="1883557"/>
                <a:gridCol w="2062236"/>
                <a:gridCol w="1450411"/>
                <a:gridCol w="3032601"/>
              </a:tblGrid>
              <a:tr h="477129">
                <a:tc gridSpan="4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rgbClr val="1F497D"/>
                          </a:solidFill>
                          <a:latin typeface="Arial"/>
                          <a:ea typeface="Times New Roman"/>
                          <a:cs typeface="Arial"/>
                        </a:rPr>
                        <a:t>Úspěchy 1.</a:t>
                      </a:r>
                      <a:r>
                        <a:rPr lang="cs-CZ" sz="2000" b="1" baseline="0" dirty="0" smtClean="0">
                          <a:solidFill>
                            <a:srgbClr val="1F497D"/>
                          </a:solidFill>
                          <a:latin typeface="Arial"/>
                          <a:ea typeface="Times New Roman"/>
                          <a:cs typeface="Arial"/>
                        </a:rPr>
                        <a:t> výzvy kapitalizačních projektů</a:t>
                      </a:r>
                      <a:endParaRPr lang="fr-FR" sz="2000" dirty="0">
                        <a:solidFill>
                          <a:srgbClr val="00316E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81464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 smtClean="0">
                          <a:solidFill>
                            <a:srgbClr val="1F497D"/>
                          </a:solidFill>
                          <a:latin typeface="Arial"/>
                          <a:ea typeface="Times New Roman"/>
                          <a:cs typeface="Arial"/>
                        </a:rPr>
                        <a:t>Proje</a:t>
                      </a:r>
                      <a:r>
                        <a:rPr lang="cs-CZ" sz="1800" b="1" dirty="0" err="1" smtClean="0">
                          <a:solidFill>
                            <a:srgbClr val="1F497D"/>
                          </a:solidFill>
                          <a:latin typeface="Arial"/>
                          <a:ea typeface="Times New Roman"/>
                          <a:cs typeface="Arial"/>
                        </a:rPr>
                        <a:t>kty</a:t>
                      </a:r>
                      <a:endParaRPr lang="fr-FR" sz="1800" dirty="0">
                        <a:solidFill>
                          <a:srgbClr val="00316E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1F497D"/>
                          </a:solidFill>
                          <a:latin typeface="Arial"/>
                          <a:ea typeface="Times New Roman"/>
                          <a:cs typeface="Arial"/>
                        </a:rPr>
                        <a:t>IVC ERDF </a:t>
                      </a:r>
                      <a:r>
                        <a:rPr lang="cs-CZ" sz="1800" b="1" dirty="0" smtClean="0">
                          <a:solidFill>
                            <a:srgbClr val="1F497D"/>
                          </a:solidFill>
                          <a:latin typeface="Arial"/>
                          <a:ea typeface="Times New Roman"/>
                          <a:cs typeface="Arial"/>
                        </a:rPr>
                        <a:t>investováno</a:t>
                      </a:r>
                      <a:r>
                        <a:rPr lang="en-GB" sz="1800" b="1" dirty="0" smtClean="0">
                          <a:solidFill>
                            <a:srgbClr val="1F497D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800" b="1" dirty="0">
                          <a:solidFill>
                            <a:srgbClr val="1F497D"/>
                          </a:solidFill>
                          <a:latin typeface="Arial"/>
                          <a:ea typeface="Times New Roman"/>
                          <a:cs typeface="Arial"/>
                        </a:rPr>
                        <a:t>(EUR)</a:t>
                      </a:r>
                      <a:endParaRPr lang="fr-FR" sz="1800" dirty="0">
                        <a:solidFill>
                          <a:srgbClr val="00316E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rgbClr val="1F497D"/>
                          </a:solidFill>
                          <a:latin typeface="Arial"/>
                          <a:ea typeface="Times New Roman"/>
                          <a:cs typeface="Arial"/>
                        </a:rPr>
                        <a:t>Pákový</a:t>
                      </a:r>
                      <a:r>
                        <a:rPr lang="cs-CZ" sz="1800" b="1" baseline="0" dirty="0" smtClean="0">
                          <a:solidFill>
                            <a:srgbClr val="1F497D"/>
                          </a:solidFill>
                          <a:latin typeface="Arial"/>
                          <a:ea typeface="Times New Roman"/>
                          <a:cs typeface="Arial"/>
                        </a:rPr>
                        <a:t> efekt</a:t>
                      </a:r>
                      <a:endParaRPr lang="fr-FR" sz="1800" dirty="0">
                        <a:solidFill>
                          <a:srgbClr val="00316E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rgbClr val="1F497D"/>
                          </a:solidFill>
                          <a:latin typeface="Arial"/>
                          <a:ea typeface="Times New Roman"/>
                          <a:cs typeface="Arial"/>
                        </a:rPr>
                        <a:t>Částka na implementované praxe</a:t>
                      </a:r>
                      <a:r>
                        <a:rPr lang="en-GB" sz="1800" b="1" dirty="0" smtClean="0">
                          <a:solidFill>
                            <a:srgbClr val="1F497D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800" b="1" dirty="0">
                          <a:solidFill>
                            <a:srgbClr val="1F497D"/>
                          </a:solidFill>
                          <a:latin typeface="Arial"/>
                          <a:ea typeface="Times New Roman"/>
                          <a:cs typeface="Arial"/>
                        </a:rPr>
                        <a:t>(EUR)</a:t>
                      </a:r>
                      <a:endParaRPr lang="fr-FR" sz="1800" dirty="0">
                        <a:solidFill>
                          <a:srgbClr val="00316E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15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1F497D"/>
                          </a:solidFill>
                          <a:latin typeface="Arial"/>
                          <a:ea typeface="Times New Roman"/>
                          <a:cs typeface="Arial"/>
                        </a:rPr>
                        <a:t>B3 Regions</a:t>
                      </a:r>
                      <a:endParaRPr lang="fr-FR" sz="1800" dirty="0">
                        <a:solidFill>
                          <a:srgbClr val="00316E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 anchorCtr="1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1F497D"/>
                          </a:solidFill>
                          <a:latin typeface="Arial"/>
                          <a:ea typeface="Times New Roman"/>
                          <a:cs typeface="Arial"/>
                        </a:rPr>
                        <a:t>1,525,947</a:t>
                      </a:r>
                      <a:endParaRPr lang="fr-FR" sz="1800">
                        <a:solidFill>
                          <a:srgbClr val="00316E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 anchorCtr="1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1F497D"/>
                          </a:solidFill>
                          <a:latin typeface="Arial"/>
                          <a:ea typeface="Times New Roman"/>
                          <a:cs typeface="Arial"/>
                        </a:rPr>
                        <a:t>x 307</a:t>
                      </a:r>
                      <a:endParaRPr lang="fr-FR" sz="1800" dirty="0">
                        <a:solidFill>
                          <a:srgbClr val="00316E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 anchorCtr="1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1F497D"/>
                          </a:solidFill>
                          <a:latin typeface="Arial"/>
                          <a:ea typeface="Times New Roman"/>
                          <a:cs typeface="Arial"/>
                        </a:rPr>
                        <a:t>= 468,612,500</a:t>
                      </a:r>
                      <a:endParaRPr lang="fr-FR" sz="1800">
                        <a:solidFill>
                          <a:srgbClr val="00316E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 anchorCtr="1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30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1F497D"/>
                          </a:solidFill>
                          <a:latin typeface="Arial"/>
                          <a:ea typeface="Times New Roman"/>
                          <a:cs typeface="Arial"/>
                        </a:rPr>
                        <a:t>ERIK ACTION</a:t>
                      </a:r>
                      <a:endParaRPr lang="fr-FR" sz="1800" dirty="0">
                        <a:solidFill>
                          <a:srgbClr val="00316E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 anchorCtr="1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1F497D"/>
                          </a:solidFill>
                          <a:latin typeface="Arial"/>
                          <a:ea typeface="Times New Roman"/>
                          <a:cs typeface="Arial"/>
                        </a:rPr>
                        <a:t>1,418,440</a:t>
                      </a:r>
                      <a:endParaRPr lang="fr-FR" sz="1800" dirty="0">
                        <a:solidFill>
                          <a:srgbClr val="00316E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 anchorCtr="1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1F497D"/>
                          </a:solidFill>
                          <a:latin typeface="Arial"/>
                          <a:ea typeface="Times New Roman"/>
                          <a:cs typeface="Arial"/>
                        </a:rPr>
                        <a:t>x 17</a:t>
                      </a:r>
                      <a:endParaRPr lang="fr-FR" sz="1800" dirty="0">
                        <a:solidFill>
                          <a:srgbClr val="00316E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 anchorCtr="1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1F497D"/>
                          </a:solidFill>
                          <a:latin typeface="Arial"/>
                          <a:ea typeface="Times New Roman"/>
                          <a:cs typeface="Arial"/>
                        </a:rPr>
                        <a:t>= 24,561,200</a:t>
                      </a:r>
                      <a:endParaRPr lang="fr-FR" sz="1800">
                        <a:solidFill>
                          <a:srgbClr val="00316E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 anchorCtr="1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5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1F497D"/>
                          </a:solidFill>
                          <a:latin typeface="Arial"/>
                          <a:ea typeface="Times New Roman"/>
                          <a:cs typeface="Arial"/>
                        </a:rPr>
                        <a:t>ESF6 CIA</a:t>
                      </a:r>
                      <a:endParaRPr lang="fr-FR" sz="1800">
                        <a:solidFill>
                          <a:srgbClr val="00316E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 anchorCtr="1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1F497D"/>
                          </a:solidFill>
                          <a:latin typeface="Arial"/>
                          <a:ea typeface="Times New Roman"/>
                          <a:cs typeface="Arial"/>
                        </a:rPr>
                        <a:t>935,661</a:t>
                      </a:r>
                      <a:endParaRPr lang="fr-FR" sz="1800" dirty="0">
                        <a:solidFill>
                          <a:srgbClr val="00316E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 anchorCtr="1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1F497D"/>
                          </a:solidFill>
                          <a:latin typeface="Arial"/>
                          <a:ea typeface="Times New Roman"/>
                          <a:cs typeface="Arial"/>
                        </a:rPr>
                        <a:t>x 55</a:t>
                      </a:r>
                      <a:endParaRPr lang="fr-FR" sz="1800" dirty="0">
                        <a:solidFill>
                          <a:srgbClr val="00316E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 anchorCtr="1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1F497D"/>
                          </a:solidFill>
                          <a:latin typeface="Arial"/>
                          <a:ea typeface="Times New Roman"/>
                          <a:cs typeface="Arial"/>
                        </a:rPr>
                        <a:t>= 51,300,000</a:t>
                      </a:r>
                      <a:endParaRPr lang="fr-FR" sz="1800">
                        <a:solidFill>
                          <a:srgbClr val="00316E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 anchorCtr="1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30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1F497D"/>
                          </a:solidFill>
                          <a:latin typeface="Arial"/>
                          <a:ea typeface="Times New Roman"/>
                          <a:cs typeface="Arial"/>
                        </a:rPr>
                        <a:t>ICHNOS PLUS</a:t>
                      </a:r>
                      <a:endParaRPr lang="fr-FR" sz="1800" dirty="0">
                        <a:solidFill>
                          <a:srgbClr val="00316E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 anchorCtr="1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1F497D"/>
                          </a:solidFill>
                          <a:latin typeface="Arial"/>
                          <a:ea typeface="Times New Roman"/>
                          <a:cs typeface="Arial"/>
                        </a:rPr>
                        <a:t>734,183</a:t>
                      </a:r>
                      <a:endParaRPr lang="fr-FR" sz="1800" dirty="0">
                        <a:solidFill>
                          <a:srgbClr val="00316E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 anchorCtr="1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1F497D"/>
                          </a:solidFill>
                          <a:latin typeface="Arial"/>
                          <a:ea typeface="Times New Roman"/>
                          <a:cs typeface="Arial"/>
                        </a:rPr>
                        <a:t>x 0.9</a:t>
                      </a:r>
                      <a:endParaRPr lang="fr-FR" sz="1800" dirty="0">
                        <a:solidFill>
                          <a:srgbClr val="00316E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 anchorCtr="1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1F497D"/>
                          </a:solidFill>
                          <a:latin typeface="Arial"/>
                          <a:ea typeface="Times New Roman"/>
                          <a:cs typeface="Arial"/>
                        </a:rPr>
                        <a:t>= 687,800</a:t>
                      </a:r>
                      <a:endParaRPr lang="fr-FR" sz="1800">
                        <a:solidFill>
                          <a:srgbClr val="00316E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 anchorCtr="1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5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1F497D"/>
                          </a:solidFill>
                          <a:latin typeface="Arial"/>
                          <a:ea typeface="Times New Roman"/>
                          <a:cs typeface="Arial"/>
                        </a:rPr>
                        <a:t>PIKE</a:t>
                      </a:r>
                      <a:endParaRPr lang="fr-FR" sz="1800">
                        <a:solidFill>
                          <a:srgbClr val="00316E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 anchorCtr="1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1F497D"/>
                          </a:solidFill>
                          <a:latin typeface="Arial"/>
                          <a:ea typeface="Times New Roman"/>
                          <a:cs typeface="Arial"/>
                        </a:rPr>
                        <a:t>1,146,295</a:t>
                      </a:r>
                      <a:endParaRPr lang="fr-FR" sz="1800" dirty="0">
                        <a:solidFill>
                          <a:srgbClr val="00316E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 anchorCtr="1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1F497D"/>
                          </a:solidFill>
                          <a:latin typeface="Arial"/>
                          <a:ea typeface="Times New Roman"/>
                          <a:cs typeface="Arial"/>
                        </a:rPr>
                        <a:t>x 6</a:t>
                      </a:r>
                      <a:endParaRPr lang="fr-FR" sz="1800" dirty="0">
                        <a:solidFill>
                          <a:srgbClr val="00316E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 anchorCtr="1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1F497D"/>
                          </a:solidFill>
                          <a:latin typeface="Arial"/>
                          <a:ea typeface="Times New Roman"/>
                          <a:cs typeface="Arial"/>
                        </a:rPr>
                        <a:t>= 7,272,900</a:t>
                      </a:r>
                      <a:endParaRPr lang="fr-FR" sz="1800" dirty="0">
                        <a:solidFill>
                          <a:srgbClr val="00316E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 anchorCtr="1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5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1F497D"/>
                          </a:solidFill>
                          <a:latin typeface="Arial"/>
                          <a:ea typeface="Times New Roman"/>
                          <a:cs typeface="Arial"/>
                        </a:rPr>
                        <a:t>RAPIDE</a:t>
                      </a:r>
                      <a:endParaRPr lang="fr-FR" sz="1800">
                        <a:solidFill>
                          <a:srgbClr val="00316E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 anchorCtr="1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1F497D"/>
                          </a:solidFill>
                          <a:latin typeface="Arial"/>
                          <a:ea typeface="Times New Roman"/>
                          <a:cs typeface="Arial"/>
                        </a:rPr>
                        <a:t>1,194,558</a:t>
                      </a:r>
                      <a:endParaRPr lang="fr-FR" sz="1800">
                        <a:solidFill>
                          <a:srgbClr val="00316E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 anchorCtr="1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1F497D"/>
                          </a:solidFill>
                          <a:latin typeface="Arial"/>
                          <a:ea typeface="Times New Roman"/>
                          <a:cs typeface="Arial"/>
                        </a:rPr>
                        <a:t>x 18</a:t>
                      </a:r>
                      <a:endParaRPr lang="fr-FR" sz="1800" dirty="0">
                        <a:solidFill>
                          <a:srgbClr val="00316E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 anchorCtr="1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1F497D"/>
                          </a:solidFill>
                          <a:latin typeface="Arial"/>
                          <a:ea typeface="Times New Roman"/>
                          <a:cs typeface="Arial"/>
                        </a:rPr>
                        <a:t>= 21,210,460 </a:t>
                      </a:r>
                      <a:endParaRPr lang="fr-FR" sz="1800" dirty="0">
                        <a:solidFill>
                          <a:srgbClr val="00316E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 anchorCtr="1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54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rgbClr val="1F497D"/>
                          </a:solidFill>
                          <a:latin typeface="Arial"/>
                          <a:ea typeface="Times New Roman"/>
                          <a:cs typeface="Arial"/>
                        </a:rPr>
                        <a:t>CELKEM</a:t>
                      </a:r>
                      <a:endParaRPr lang="fr-FR" sz="1800" dirty="0">
                        <a:solidFill>
                          <a:srgbClr val="00316E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 anchorCtr="1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1F497D"/>
                          </a:solidFill>
                          <a:latin typeface="Arial"/>
                          <a:ea typeface="Times New Roman"/>
                          <a:cs typeface="Arial"/>
                        </a:rPr>
                        <a:t>6,955,084</a:t>
                      </a:r>
                      <a:endParaRPr lang="fr-FR" sz="1800" dirty="0">
                        <a:solidFill>
                          <a:srgbClr val="00316E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 anchorCtr="1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1F497D"/>
                          </a:solidFill>
                          <a:latin typeface="Arial"/>
                          <a:ea typeface="Times New Roman"/>
                          <a:cs typeface="Arial"/>
                        </a:rPr>
                        <a:t>x 82</a:t>
                      </a:r>
                      <a:endParaRPr lang="fr-FR" sz="1800" dirty="0">
                        <a:solidFill>
                          <a:srgbClr val="00316E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 anchorCtr="1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1F497D"/>
                          </a:solidFill>
                          <a:latin typeface="Arial"/>
                          <a:ea typeface="Times New Roman"/>
                          <a:cs typeface="Arial"/>
                        </a:rPr>
                        <a:t>573,644,800</a:t>
                      </a:r>
                      <a:endParaRPr lang="fr-FR" sz="1800" dirty="0">
                        <a:solidFill>
                          <a:srgbClr val="00316E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 anchorCtr="1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632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rgbClr val="1F497D"/>
                          </a:solidFill>
                          <a:latin typeface="Arial"/>
                          <a:ea typeface="Times New Roman"/>
                          <a:cs typeface="Arial"/>
                        </a:rPr>
                        <a:t>Celkem</a:t>
                      </a:r>
                      <a:r>
                        <a:rPr lang="en-GB" sz="1800" b="1" dirty="0" smtClean="0">
                          <a:solidFill>
                            <a:srgbClr val="1F497D"/>
                          </a:solidFill>
                          <a:latin typeface="Arial"/>
                          <a:ea typeface="Times New Roman"/>
                          <a:cs typeface="Arial"/>
                        </a:rPr>
                        <a:t> (</a:t>
                      </a:r>
                      <a:r>
                        <a:rPr lang="cs-CZ" sz="1800" b="1" dirty="0" smtClean="0">
                          <a:solidFill>
                            <a:srgbClr val="1F497D"/>
                          </a:solidFill>
                          <a:latin typeface="Arial"/>
                          <a:ea typeface="Times New Roman"/>
                          <a:cs typeface="Arial"/>
                        </a:rPr>
                        <a:t>bez </a:t>
                      </a:r>
                      <a:r>
                        <a:rPr lang="en-GB" sz="1800" b="1" dirty="0" smtClean="0">
                          <a:solidFill>
                            <a:srgbClr val="1F497D"/>
                          </a:solidFill>
                          <a:latin typeface="Arial"/>
                          <a:ea typeface="Times New Roman"/>
                          <a:cs typeface="Arial"/>
                        </a:rPr>
                        <a:t>B3 </a:t>
                      </a:r>
                      <a:r>
                        <a:rPr lang="cs-CZ" sz="1800" b="1" dirty="0" smtClean="0">
                          <a:solidFill>
                            <a:srgbClr val="1F497D"/>
                          </a:solidFill>
                          <a:latin typeface="Arial"/>
                          <a:ea typeface="Times New Roman"/>
                          <a:cs typeface="Arial"/>
                        </a:rPr>
                        <a:t>regionů</a:t>
                      </a:r>
                      <a:r>
                        <a:rPr lang="en-GB" sz="1800" b="1" dirty="0" smtClean="0">
                          <a:solidFill>
                            <a:srgbClr val="1F497D"/>
                          </a:solidFill>
                          <a:latin typeface="Arial"/>
                          <a:ea typeface="Times New Roman"/>
                          <a:cs typeface="Arial"/>
                        </a:rPr>
                        <a:t>)</a:t>
                      </a:r>
                      <a:endParaRPr lang="fr-FR" sz="1800" dirty="0">
                        <a:solidFill>
                          <a:srgbClr val="00316E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1F497D"/>
                          </a:solidFill>
                          <a:latin typeface="Arial"/>
                          <a:ea typeface="Times New Roman"/>
                          <a:cs typeface="Arial"/>
                        </a:rPr>
                        <a:t>5,429,137</a:t>
                      </a:r>
                      <a:endParaRPr lang="fr-FR" sz="1800" dirty="0">
                        <a:solidFill>
                          <a:srgbClr val="00316E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1F497D"/>
                          </a:solidFill>
                          <a:latin typeface="Arial"/>
                          <a:ea typeface="Times New Roman"/>
                          <a:cs typeface="Arial"/>
                        </a:rPr>
                        <a:t>x 19</a:t>
                      </a:r>
                      <a:endParaRPr lang="fr-FR" sz="1800" dirty="0">
                        <a:solidFill>
                          <a:srgbClr val="00316E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1F497D"/>
                          </a:solidFill>
                          <a:latin typeface="Arial"/>
                          <a:ea typeface="Times New Roman"/>
                          <a:cs typeface="Arial"/>
                        </a:rPr>
                        <a:t>105,032,300</a:t>
                      </a:r>
                      <a:endParaRPr lang="fr-FR" sz="1800" dirty="0">
                        <a:solidFill>
                          <a:srgbClr val="00316E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3528" y="1412776"/>
            <a:ext cx="4618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+mn-lt"/>
              </a:rPr>
              <a:t>20 </a:t>
            </a:r>
            <a:r>
              <a:rPr lang="en-GB" sz="2400" dirty="0" err="1" smtClean="0">
                <a:latin typeface="+mn-lt"/>
              </a:rPr>
              <a:t>proje</a:t>
            </a:r>
            <a:r>
              <a:rPr lang="cs-CZ" sz="2400" dirty="0" err="1" smtClean="0">
                <a:latin typeface="+mn-lt"/>
              </a:rPr>
              <a:t>ktů</a:t>
            </a:r>
            <a:r>
              <a:rPr lang="cs-CZ" sz="2400" dirty="0" smtClean="0">
                <a:latin typeface="+mn-lt"/>
              </a:rPr>
              <a:t> - </a:t>
            </a:r>
            <a:r>
              <a:rPr lang="en-GB" sz="2400" dirty="0" smtClean="0">
                <a:latin typeface="+mn-lt"/>
              </a:rPr>
              <a:t>€29 844 685 ERDF</a:t>
            </a:r>
            <a:endParaRPr lang="en-GB" sz="24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48210" y="1412776"/>
            <a:ext cx="2360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+mn-lt"/>
              </a:rPr>
              <a:t>€</a:t>
            </a:r>
            <a:r>
              <a:rPr lang="en-GB" b="1" dirty="0">
                <a:latin typeface="+mn-lt"/>
              </a:rPr>
              <a:t>710 411 018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10986" y="1384945"/>
            <a:ext cx="936543" cy="578882"/>
          </a:xfrm>
          <a:prstGeom prst="roundRect">
            <a:avLst/>
          </a:prstGeom>
          <a:solidFill>
            <a:srgbClr val="00316E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+mn-lt"/>
              </a:rPr>
              <a:t>x</a:t>
            </a:r>
            <a:r>
              <a:rPr lang="en-GB" b="1" dirty="0" smtClean="0">
                <a:solidFill>
                  <a:schemeClr val="bg1"/>
                </a:solidFill>
                <a:latin typeface="+mn-lt"/>
              </a:rPr>
              <a:t> 24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smtClean="0"/>
              <a:t>INTERREG IVC</a:t>
            </a: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78187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1944" y="18823"/>
            <a:ext cx="7020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 smtClean="0">
                <a:solidFill>
                  <a:schemeClr val="bg1"/>
                </a:solidFill>
                <a:latin typeface="+mn-lt"/>
              </a:rPr>
              <a:t>Česká republika – žádosti IN</a:t>
            </a:r>
            <a:r>
              <a:rPr lang="fr-FR" sz="2000" dirty="0" smtClean="0">
                <a:solidFill>
                  <a:schemeClr val="bg1"/>
                </a:solidFill>
                <a:latin typeface="+mn-lt"/>
              </a:rPr>
              <a:t>TERREG IVC</a:t>
            </a:r>
            <a:endParaRPr lang="fr-FR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871" y="737234"/>
            <a:ext cx="2255917" cy="1736646"/>
          </a:xfrm>
          <a:prstGeom prst="roundRect">
            <a:avLst/>
          </a:prstGeom>
          <a:solidFill>
            <a:srgbClr val="FFDC00"/>
          </a:solidFill>
        </p:spPr>
        <p:txBody>
          <a:bodyPr wrap="square" numCol="1" rtlCol="0">
            <a:spAutoFit/>
          </a:bodyPr>
          <a:lstStyle/>
          <a:p>
            <a:pPr algn="ctr"/>
            <a:r>
              <a:rPr lang="en-GB" sz="2000" b="1" dirty="0" smtClean="0">
                <a:latin typeface="+mn-lt"/>
              </a:rPr>
              <a:t>10.5 m</a:t>
            </a:r>
            <a:r>
              <a:rPr lang="cs-CZ" sz="2000" b="1" dirty="0" err="1" smtClean="0">
                <a:latin typeface="+mn-lt"/>
              </a:rPr>
              <a:t>il</a:t>
            </a:r>
            <a:endParaRPr lang="en-GB" sz="2000" dirty="0">
              <a:latin typeface="+mn-lt"/>
            </a:endParaRPr>
          </a:p>
          <a:p>
            <a:pPr algn="ctr"/>
            <a:r>
              <a:rPr lang="cs-CZ" sz="2000" dirty="0" smtClean="0">
                <a:latin typeface="+mn-lt"/>
              </a:rPr>
              <a:t>obyvatel</a:t>
            </a:r>
            <a:endParaRPr lang="en-GB" sz="2000" dirty="0" smtClean="0">
              <a:latin typeface="+mn-lt"/>
            </a:endParaRPr>
          </a:p>
          <a:p>
            <a:pPr algn="ctr"/>
            <a:r>
              <a:rPr lang="en-GB" sz="1600" dirty="0" smtClean="0">
                <a:latin typeface="+mn-lt"/>
              </a:rPr>
              <a:t> </a:t>
            </a:r>
          </a:p>
          <a:p>
            <a:pPr algn="ctr"/>
            <a:r>
              <a:rPr lang="en-GB" sz="2000" b="1" dirty="0" smtClean="0">
                <a:latin typeface="+mn-lt"/>
              </a:rPr>
              <a:t>2.02 %</a:t>
            </a:r>
            <a:endParaRPr lang="en-GB" sz="2000" dirty="0" smtClean="0">
              <a:latin typeface="+mn-lt"/>
            </a:endParaRPr>
          </a:p>
          <a:p>
            <a:pPr algn="ctr"/>
            <a:r>
              <a:rPr lang="en-GB" sz="2000" dirty="0" smtClean="0">
                <a:latin typeface="+mn-lt"/>
              </a:rPr>
              <a:t>IVC </a:t>
            </a:r>
            <a:r>
              <a:rPr lang="en-GB" sz="2000" dirty="0" err="1" smtClean="0">
                <a:latin typeface="+mn-lt"/>
              </a:rPr>
              <a:t>popu</a:t>
            </a:r>
            <a:r>
              <a:rPr lang="cs-CZ" sz="2000" dirty="0" smtClean="0">
                <a:latin typeface="+mn-lt"/>
              </a:rPr>
              <a:t>lace</a:t>
            </a:r>
            <a:endParaRPr lang="en-GB" sz="2000" dirty="0">
              <a:latin typeface="+mn-lt"/>
            </a:endParaRPr>
          </a:p>
        </p:txBody>
      </p:sp>
      <p:sp>
        <p:nvSpPr>
          <p:cNvPr id="6" name="Striped Right Arrow 5"/>
          <p:cNvSpPr/>
          <p:nvPr/>
        </p:nvSpPr>
        <p:spPr bwMode="auto">
          <a:xfrm rot="2157195">
            <a:off x="5128769" y="2652006"/>
            <a:ext cx="556107" cy="360000"/>
          </a:xfrm>
          <a:prstGeom prst="stripedRightArrow">
            <a:avLst/>
          </a:prstGeom>
          <a:solidFill>
            <a:srgbClr val="00316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5122" name="Picture 2" descr="Ceská Republika: Eligible areas under the Convergence Objective and the Regional Competitiveness and Employment Objec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6" y="3137636"/>
            <a:ext cx="3852690" cy="307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00700" y="3021839"/>
            <a:ext cx="3363788" cy="1123712"/>
          </a:xfrm>
          <a:prstGeom prst="roundRect">
            <a:avLst/>
          </a:prstGeom>
          <a:solidFill>
            <a:srgbClr val="FFD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316E"/>
                </a:solidFill>
                <a:latin typeface="+mn-lt"/>
              </a:rPr>
              <a:t>39 </a:t>
            </a:r>
            <a:r>
              <a:rPr lang="en-GB" sz="2000" dirty="0" err="1" smtClean="0">
                <a:solidFill>
                  <a:srgbClr val="00316E"/>
                </a:solidFill>
                <a:latin typeface="+mn-lt"/>
              </a:rPr>
              <a:t>proje</a:t>
            </a:r>
            <a:r>
              <a:rPr lang="cs-CZ" sz="2000" dirty="0" err="1" smtClean="0">
                <a:solidFill>
                  <a:srgbClr val="00316E"/>
                </a:solidFill>
                <a:latin typeface="+mn-lt"/>
              </a:rPr>
              <a:t>ktů</a:t>
            </a:r>
            <a:r>
              <a:rPr lang="en-GB" sz="2000" b="1" dirty="0" smtClean="0">
                <a:solidFill>
                  <a:srgbClr val="00316E"/>
                </a:solidFill>
                <a:latin typeface="+mn-lt"/>
              </a:rPr>
              <a:t> = 43 </a:t>
            </a:r>
            <a:r>
              <a:rPr lang="en-GB" sz="2000" dirty="0" smtClean="0">
                <a:solidFill>
                  <a:srgbClr val="00316E"/>
                </a:solidFill>
                <a:latin typeface="+mn-lt"/>
              </a:rPr>
              <a:t>partner</a:t>
            </a:r>
            <a:r>
              <a:rPr lang="cs-CZ" sz="2000" dirty="0" smtClean="0">
                <a:solidFill>
                  <a:srgbClr val="00316E"/>
                </a:solidFill>
                <a:latin typeface="+mn-lt"/>
              </a:rPr>
              <a:t>ů</a:t>
            </a:r>
            <a:endParaRPr lang="en-GB" sz="2000" b="1" dirty="0">
              <a:solidFill>
                <a:srgbClr val="00316E"/>
              </a:solidFill>
              <a:latin typeface="+mn-lt"/>
            </a:endParaRPr>
          </a:p>
          <a:p>
            <a:pPr algn="ctr"/>
            <a:r>
              <a:rPr lang="en-GB" sz="2000" b="1" dirty="0" smtClean="0">
                <a:solidFill>
                  <a:srgbClr val="00316E"/>
                </a:solidFill>
                <a:latin typeface="+mn-lt"/>
              </a:rPr>
              <a:t>1 </a:t>
            </a:r>
            <a:r>
              <a:rPr lang="en-GB" sz="2000" dirty="0" smtClean="0">
                <a:solidFill>
                  <a:srgbClr val="00316E"/>
                </a:solidFill>
                <a:latin typeface="+mn-lt"/>
              </a:rPr>
              <a:t>lead partner</a:t>
            </a:r>
            <a:endParaRPr lang="en-GB" sz="2000" dirty="0">
              <a:solidFill>
                <a:srgbClr val="00316E"/>
              </a:solidFill>
              <a:latin typeface="+mn-lt"/>
            </a:endParaRPr>
          </a:p>
          <a:p>
            <a:pPr algn="ctr"/>
            <a:r>
              <a:rPr lang="en-GB" sz="2000" b="1" dirty="0" smtClean="0">
                <a:solidFill>
                  <a:srgbClr val="00316E"/>
                </a:solidFill>
                <a:latin typeface="+mn-lt"/>
              </a:rPr>
              <a:t>19.1 % </a:t>
            </a:r>
            <a:r>
              <a:rPr lang="cs-CZ" sz="2000" dirty="0" smtClean="0">
                <a:solidFill>
                  <a:srgbClr val="00316E"/>
                </a:solidFill>
                <a:latin typeface="+mn-lt"/>
              </a:rPr>
              <a:t>ze všech </a:t>
            </a:r>
            <a:r>
              <a:rPr lang="en-GB" sz="2000" dirty="0" err="1" smtClean="0">
                <a:solidFill>
                  <a:srgbClr val="00316E"/>
                </a:solidFill>
                <a:latin typeface="+mn-lt"/>
              </a:rPr>
              <a:t>proje</a:t>
            </a:r>
            <a:r>
              <a:rPr lang="cs-CZ" sz="2000" dirty="0" err="1" smtClean="0">
                <a:solidFill>
                  <a:srgbClr val="00316E"/>
                </a:solidFill>
                <a:latin typeface="+mn-lt"/>
              </a:rPr>
              <a:t>ktů</a:t>
            </a:r>
            <a:endParaRPr lang="en-GB" sz="2000" dirty="0">
              <a:solidFill>
                <a:srgbClr val="00316E"/>
              </a:solidFill>
              <a:latin typeface="+mn-lt"/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898607"/>
              </p:ext>
            </p:extLst>
          </p:nvPr>
        </p:nvGraphicFramePr>
        <p:xfrm>
          <a:off x="5643212" y="699409"/>
          <a:ext cx="3454586" cy="2322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115815"/>
            <a:ext cx="4533900" cy="2400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9827" y="764704"/>
            <a:ext cx="3378317" cy="1804749"/>
          </a:xfrm>
          <a:prstGeom prst="roundRect">
            <a:avLst/>
          </a:prstGeom>
          <a:solidFill>
            <a:srgbClr val="FFD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+mn-lt"/>
              </a:rPr>
              <a:t>223 </a:t>
            </a:r>
            <a:r>
              <a:rPr lang="en-GB" sz="2000" dirty="0" smtClean="0">
                <a:latin typeface="+mn-lt"/>
              </a:rPr>
              <a:t>partner</a:t>
            </a:r>
            <a:r>
              <a:rPr lang="cs-CZ" sz="2000" dirty="0" smtClean="0">
                <a:latin typeface="+mn-lt"/>
              </a:rPr>
              <a:t>ů</a:t>
            </a:r>
            <a:r>
              <a:rPr lang="en-GB" sz="2000" dirty="0" smtClean="0">
                <a:latin typeface="+mn-lt"/>
              </a:rPr>
              <a:t> </a:t>
            </a:r>
            <a:endParaRPr lang="en-GB" sz="2000" dirty="0">
              <a:latin typeface="+mn-lt"/>
            </a:endParaRPr>
          </a:p>
          <a:p>
            <a:pPr algn="ctr"/>
            <a:r>
              <a:rPr lang="cs-CZ" sz="2000" dirty="0">
                <a:latin typeface="+mn-lt"/>
              </a:rPr>
              <a:t>v</a:t>
            </a:r>
            <a:r>
              <a:rPr lang="cs-CZ" sz="2000" dirty="0" smtClean="0">
                <a:latin typeface="+mn-lt"/>
              </a:rPr>
              <a:t>e </a:t>
            </a:r>
            <a:r>
              <a:rPr lang="en-GB" sz="2000" b="1" dirty="0" smtClean="0">
                <a:latin typeface="+mn-lt"/>
              </a:rPr>
              <a:t>192 </a:t>
            </a:r>
            <a:r>
              <a:rPr lang="cs-CZ" sz="2000" dirty="0" err="1" smtClean="0">
                <a:latin typeface="+mn-lt"/>
              </a:rPr>
              <a:t>projek</a:t>
            </a:r>
            <a:r>
              <a:rPr lang="cs-CZ" sz="2000" dirty="0" smtClean="0">
                <a:latin typeface="+mn-lt"/>
              </a:rPr>
              <a:t>. žádostech</a:t>
            </a:r>
            <a:r>
              <a:rPr lang="en-GB" sz="2000" dirty="0" smtClean="0">
                <a:latin typeface="+mn-lt"/>
              </a:rPr>
              <a:t> </a:t>
            </a:r>
          </a:p>
          <a:p>
            <a:pPr algn="ctr"/>
            <a:r>
              <a:rPr lang="en-GB" sz="2000" b="1" dirty="0" smtClean="0">
                <a:latin typeface="+mn-lt"/>
              </a:rPr>
              <a:t>13 </a:t>
            </a:r>
            <a:r>
              <a:rPr lang="en-GB" sz="2000" dirty="0" smtClean="0">
                <a:latin typeface="+mn-lt"/>
              </a:rPr>
              <a:t>CZ</a:t>
            </a:r>
            <a:r>
              <a:rPr lang="cs-CZ" sz="2000" dirty="0" smtClean="0">
                <a:latin typeface="+mn-lt"/>
              </a:rPr>
              <a:t> </a:t>
            </a:r>
            <a:r>
              <a:rPr lang="cs-CZ" sz="2000" dirty="0" err="1" smtClean="0">
                <a:latin typeface="+mn-lt"/>
              </a:rPr>
              <a:t>lead</a:t>
            </a:r>
            <a:r>
              <a:rPr lang="cs-CZ" sz="2000" dirty="0" smtClean="0">
                <a:latin typeface="+mn-lt"/>
              </a:rPr>
              <a:t> žádostí</a:t>
            </a:r>
            <a:endParaRPr lang="en-GB" sz="2000" dirty="0" smtClean="0">
              <a:latin typeface="+mn-lt"/>
            </a:endParaRPr>
          </a:p>
          <a:p>
            <a:pPr algn="ctr"/>
            <a:r>
              <a:rPr lang="en-GB" sz="2000" b="1" dirty="0">
                <a:latin typeface="+mn-lt"/>
              </a:rPr>
              <a:t>8</a:t>
            </a:r>
            <a:r>
              <a:rPr lang="en-GB" sz="2000" b="1" dirty="0" smtClean="0">
                <a:latin typeface="+mn-lt"/>
              </a:rPr>
              <a:t>% </a:t>
            </a:r>
            <a:r>
              <a:rPr lang="cs-CZ" sz="2000" dirty="0" smtClean="0">
                <a:latin typeface="+mn-lt"/>
              </a:rPr>
              <a:t>schváleno</a:t>
            </a:r>
            <a:r>
              <a:rPr lang="en-GB" sz="2000" dirty="0" smtClean="0">
                <a:latin typeface="+mn-lt"/>
              </a:rPr>
              <a:t> </a:t>
            </a:r>
          </a:p>
          <a:p>
            <a:pPr algn="ctr"/>
            <a:r>
              <a:rPr lang="en-GB" sz="2000" dirty="0" smtClean="0">
                <a:latin typeface="+mn-lt"/>
              </a:rPr>
              <a:t>(15% </a:t>
            </a:r>
            <a:r>
              <a:rPr lang="en-GB" sz="2000" dirty="0" err="1" smtClean="0">
                <a:latin typeface="+mn-lt"/>
              </a:rPr>
              <a:t>prog</a:t>
            </a:r>
            <a:r>
              <a:rPr lang="cs-CZ" sz="2000" dirty="0" smtClean="0">
                <a:latin typeface="+mn-lt"/>
              </a:rPr>
              <a:t>r. průměr</a:t>
            </a:r>
            <a:r>
              <a:rPr lang="en-GB" sz="2000" dirty="0" smtClean="0">
                <a:latin typeface="+mn-lt"/>
              </a:rPr>
              <a:t>)</a:t>
            </a:r>
            <a:endParaRPr lang="en-GB" sz="2000" dirty="0">
              <a:latin typeface="+mn-lt"/>
            </a:endParaRPr>
          </a:p>
        </p:txBody>
      </p:sp>
      <p:sp>
        <p:nvSpPr>
          <p:cNvPr id="4" name="Striped Right Arrow 3"/>
          <p:cNvSpPr/>
          <p:nvPr/>
        </p:nvSpPr>
        <p:spPr bwMode="auto">
          <a:xfrm>
            <a:off x="2162120" y="1400990"/>
            <a:ext cx="498376" cy="360000"/>
          </a:xfrm>
          <a:prstGeom prst="stripedRightArrow">
            <a:avLst/>
          </a:prstGeom>
          <a:solidFill>
            <a:srgbClr val="00316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10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9249919"/>
              </p:ext>
            </p:extLst>
          </p:nvPr>
        </p:nvGraphicFramePr>
        <p:xfrm>
          <a:off x="251520" y="1052736"/>
          <a:ext cx="482453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6217301"/>
              </p:ext>
            </p:extLst>
          </p:nvPr>
        </p:nvGraphicFramePr>
        <p:xfrm>
          <a:off x="3563888" y="3645024"/>
          <a:ext cx="511256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7400" y="116632"/>
            <a:ext cx="6907088" cy="340568"/>
          </a:xfrm>
        </p:spPr>
        <p:txBody>
          <a:bodyPr/>
          <a:lstStyle/>
          <a:p>
            <a:r>
              <a:rPr lang="cs-CZ" b="0" dirty="0" smtClean="0"/>
              <a:t>Priority</a:t>
            </a:r>
            <a:endParaRPr lang="cs-CZ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7"/>
            <a:ext cx="9144000" cy="685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754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29992"/>
              </p:ext>
            </p:extLst>
          </p:nvPr>
        </p:nvGraphicFramePr>
        <p:xfrm>
          <a:off x="1043608" y="2276872"/>
          <a:ext cx="6920059" cy="2280285"/>
        </p:xfrm>
        <a:graphic>
          <a:graphicData uri="http://schemas.openxmlformats.org/drawingml/2006/table">
            <a:tbl>
              <a:tblPr firstRow="1" lastRow="1">
                <a:tableStyleId>{00A15C55-8517-42AA-B614-E9B94910E393}</a:tableStyleId>
              </a:tblPr>
              <a:tblGrid>
                <a:gridCol w="1633538"/>
                <a:gridCol w="1651073"/>
                <a:gridCol w="2187998"/>
                <a:gridCol w="1447450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Region</a:t>
                      </a:r>
                      <a:endParaRPr lang="en-GB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ERDF (partner)</a:t>
                      </a:r>
                      <a:endParaRPr lang="en-GB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ERDF (lead partner)</a:t>
                      </a:r>
                      <a:endParaRPr lang="en-GB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ERDF total</a:t>
                      </a:r>
                      <a:endParaRPr lang="en-GB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 err="1" smtClean="0">
                          <a:effectLst/>
                        </a:rPr>
                        <a:t>Jihov</a:t>
                      </a:r>
                      <a:r>
                        <a:rPr lang="cs-CZ" sz="1600" u="none" strike="noStrike" dirty="0" smtClean="0">
                          <a:effectLst/>
                        </a:rPr>
                        <a:t>ý</a:t>
                      </a:r>
                      <a:r>
                        <a:rPr lang="en-GB" sz="1600" u="none" strike="noStrike" dirty="0" err="1" smtClean="0">
                          <a:effectLst/>
                        </a:rPr>
                        <a:t>chod</a:t>
                      </a:r>
                      <a:endParaRPr lang="en-GB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 smtClean="0">
                          <a:effectLst/>
                        </a:rPr>
                        <a:t>884</a:t>
                      </a:r>
                      <a:r>
                        <a:rPr lang="cs-CZ" sz="1600" u="none" strike="noStrike" dirty="0" smtClean="0">
                          <a:effectLst/>
                        </a:rPr>
                        <a:t> </a:t>
                      </a:r>
                      <a:r>
                        <a:rPr lang="en-GB" sz="1600" u="none" strike="noStrike" dirty="0" smtClean="0">
                          <a:effectLst/>
                        </a:rPr>
                        <a:t>676.99</a:t>
                      </a:r>
                      <a:endParaRPr lang="en-GB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 smtClean="0">
                          <a:effectLst/>
                        </a:rPr>
                        <a:t>884</a:t>
                      </a:r>
                      <a:r>
                        <a:rPr lang="cs-CZ" sz="1600" u="none" strike="noStrike" dirty="0" smtClean="0">
                          <a:effectLst/>
                        </a:rPr>
                        <a:t> </a:t>
                      </a:r>
                      <a:r>
                        <a:rPr lang="en-GB" sz="1600" u="none" strike="noStrike" dirty="0" smtClean="0">
                          <a:effectLst/>
                        </a:rPr>
                        <a:t>676.99</a:t>
                      </a:r>
                      <a:endParaRPr lang="en-GB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 err="1" smtClean="0">
                          <a:effectLst/>
                        </a:rPr>
                        <a:t>Jihoz</a:t>
                      </a:r>
                      <a:r>
                        <a:rPr lang="cs-CZ" sz="1600" u="none" strike="noStrike" dirty="0" smtClean="0">
                          <a:effectLst/>
                        </a:rPr>
                        <a:t>á</a:t>
                      </a:r>
                      <a:r>
                        <a:rPr lang="en-GB" sz="1600" u="none" strike="noStrike" dirty="0" smtClean="0">
                          <a:effectLst/>
                        </a:rPr>
                        <a:t>pad</a:t>
                      </a:r>
                      <a:endParaRPr lang="en-GB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 smtClean="0">
                          <a:effectLst/>
                        </a:rPr>
                        <a:t>1</a:t>
                      </a:r>
                      <a:r>
                        <a:rPr lang="cs-CZ" sz="1600" u="none" strike="noStrike" dirty="0" smtClean="0">
                          <a:effectLst/>
                        </a:rPr>
                        <a:t> </a:t>
                      </a:r>
                      <a:r>
                        <a:rPr lang="en-GB" sz="1600" u="none" strike="noStrike" dirty="0" smtClean="0">
                          <a:effectLst/>
                        </a:rPr>
                        <a:t>139</a:t>
                      </a:r>
                      <a:r>
                        <a:rPr lang="cs-CZ" sz="1600" u="none" strike="noStrike" dirty="0" smtClean="0">
                          <a:effectLst/>
                        </a:rPr>
                        <a:t> </a:t>
                      </a:r>
                      <a:r>
                        <a:rPr lang="en-GB" sz="1600" u="none" strike="noStrike" dirty="0" smtClean="0">
                          <a:effectLst/>
                        </a:rPr>
                        <a:t>917.74</a:t>
                      </a:r>
                      <a:endParaRPr lang="en-GB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 smtClean="0">
                          <a:effectLst/>
                        </a:rPr>
                        <a:t>183</a:t>
                      </a:r>
                      <a:r>
                        <a:rPr lang="cs-CZ" sz="1600" u="none" strike="noStrike" dirty="0" smtClean="0">
                          <a:effectLst/>
                        </a:rPr>
                        <a:t> </a:t>
                      </a:r>
                      <a:r>
                        <a:rPr lang="en-GB" sz="1600" u="none" strike="noStrike" dirty="0" smtClean="0">
                          <a:effectLst/>
                        </a:rPr>
                        <a:t>539.61</a:t>
                      </a:r>
                      <a:endParaRPr lang="en-GB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 smtClean="0">
                          <a:effectLst/>
                        </a:rPr>
                        <a:t>1</a:t>
                      </a:r>
                      <a:r>
                        <a:rPr lang="cs-CZ" sz="1600" u="none" strike="noStrike" dirty="0" smtClean="0">
                          <a:effectLst/>
                        </a:rPr>
                        <a:t> </a:t>
                      </a:r>
                      <a:r>
                        <a:rPr lang="en-GB" sz="1600" u="none" strike="noStrike" dirty="0" smtClean="0">
                          <a:effectLst/>
                        </a:rPr>
                        <a:t>323</a:t>
                      </a:r>
                      <a:r>
                        <a:rPr lang="cs-CZ" sz="1600" u="none" strike="noStrike" dirty="0" smtClean="0">
                          <a:effectLst/>
                        </a:rPr>
                        <a:t> </a:t>
                      </a:r>
                      <a:r>
                        <a:rPr lang="en-GB" sz="1600" u="none" strike="noStrike" dirty="0" smtClean="0">
                          <a:effectLst/>
                        </a:rPr>
                        <a:t>457.35</a:t>
                      </a:r>
                      <a:endParaRPr lang="en-GB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 err="1">
                          <a:effectLst/>
                        </a:rPr>
                        <a:t>Moravskoslezsko</a:t>
                      </a:r>
                      <a:endParaRPr lang="en-GB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 smtClean="0">
                          <a:effectLst/>
                        </a:rPr>
                        <a:t>428</a:t>
                      </a:r>
                      <a:r>
                        <a:rPr lang="cs-CZ" sz="1600" u="none" strike="noStrike" dirty="0" smtClean="0">
                          <a:effectLst/>
                        </a:rPr>
                        <a:t> </a:t>
                      </a:r>
                      <a:r>
                        <a:rPr lang="en-GB" sz="1600" u="none" strike="noStrike" dirty="0" smtClean="0">
                          <a:effectLst/>
                        </a:rPr>
                        <a:t>514.37</a:t>
                      </a:r>
                      <a:endParaRPr lang="en-GB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 smtClean="0">
                          <a:effectLst/>
                        </a:rPr>
                        <a:t>428</a:t>
                      </a:r>
                      <a:r>
                        <a:rPr lang="cs-CZ" sz="1600" u="none" strike="noStrike" dirty="0" smtClean="0">
                          <a:effectLst/>
                        </a:rPr>
                        <a:t> </a:t>
                      </a:r>
                      <a:r>
                        <a:rPr lang="en-GB" sz="1600" u="none" strike="noStrike" dirty="0" smtClean="0">
                          <a:effectLst/>
                        </a:rPr>
                        <a:t>514.37</a:t>
                      </a:r>
                      <a:endParaRPr lang="en-GB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Praha</a:t>
                      </a:r>
                      <a:endParaRPr lang="en-GB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 smtClean="0">
                          <a:effectLst/>
                        </a:rPr>
                        <a:t>747</a:t>
                      </a:r>
                      <a:r>
                        <a:rPr lang="cs-CZ" sz="1600" u="none" strike="noStrike" dirty="0" smtClean="0">
                          <a:effectLst/>
                        </a:rPr>
                        <a:t> </a:t>
                      </a:r>
                      <a:r>
                        <a:rPr lang="en-GB" sz="1600" u="none" strike="noStrike" dirty="0" smtClean="0">
                          <a:effectLst/>
                        </a:rPr>
                        <a:t>202.38</a:t>
                      </a:r>
                      <a:endParaRPr lang="en-GB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 smtClean="0">
                          <a:effectLst/>
                        </a:rPr>
                        <a:t>747</a:t>
                      </a:r>
                      <a:r>
                        <a:rPr lang="cs-CZ" sz="1600" u="none" strike="noStrike" dirty="0" smtClean="0">
                          <a:effectLst/>
                        </a:rPr>
                        <a:t> </a:t>
                      </a:r>
                      <a:r>
                        <a:rPr lang="en-GB" sz="1600" u="none" strike="noStrike" dirty="0" smtClean="0">
                          <a:effectLst/>
                        </a:rPr>
                        <a:t>202.38</a:t>
                      </a:r>
                      <a:endParaRPr lang="en-GB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 err="1" smtClean="0">
                          <a:effectLst/>
                        </a:rPr>
                        <a:t>Severoz</a:t>
                      </a:r>
                      <a:r>
                        <a:rPr lang="cs-CZ" sz="1600" u="none" strike="noStrike" dirty="0" smtClean="0">
                          <a:effectLst/>
                        </a:rPr>
                        <a:t>á</a:t>
                      </a:r>
                      <a:r>
                        <a:rPr lang="en-GB" sz="1600" u="none" strike="noStrike" dirty="0" smtClean="0">
                          <a:effectLst/>
                        </a:rPr>
                        <a:t>pad</a:t>
                      </a:r>
                      <a:endParaRPr lang="en-GB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 smtClean="0">
                          <a:effectLst/>
                        </a:rPr>
                        <a:t>640</a:t>
                      </a:r>
                      <a:r>
                        <a:rPr lang="cs-CZ" sz="1600" u="none" strike="noStrike" dirty="0" smtClean="0">
                          <a:effectLst/>
                        </a:rPr>
                        <a:t> </a:t>
                      </a:r>
                      <a:r>
                        <a:rPr lang="en-GB" sz="1600" u="none" strike="noStrike" dirty="0" smtClean="0">
                          <a:effectLst/>
                        </a:rPr>
                        <a:t>043.2</a:t>
                      </a:r>
                      <a:r>
                        <a:rPr lang="cs-CZ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 smtClean="0">
                          <a:effectLst/>
                        </a:rPr>
                        <a:t>640</a:t>
                      </a:r>
                      <a:r>
                        <a:rPr lang="cs-CZ" sz="1600" u="none" strike="noStrike" dirty="0" smtClean="0">
                          <a:effectLst/>
                        </a:rPr>
                        <a:t> </a:t>
                      </a:r>
                      <a:r>
                        <a:rPr lang="en-GB" sz="1600" u="none" strike="noStrike" dirty="0" smtClean="0">
                          <a:effectLst/>
                        </a:rPr>
                        <a:t>043.2</a:t>
                      </a:r>
                      <a:r>
                        <a:rPr lang="cs-CZ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 smtClean="0">
                          <a:effectLst/>
                        </a:rPr>
                        <a:t>St</a:t>
                      </a:r>
                      <a:r>
                        <a:rPr lang="cs-CZ" sz="1600" u="none" strike="noStrike" dirty="0" smtClean="0">
                          <a:effectLst/>
                        </a:rPr>
                        <a:t>ř</a:t>
                      </a:r>
                      <a:r>
                        <a:rPr lang="en-GB" sz="1600" u="none" strike="noStrike" dirty="0" err="1" smtClean="0">
                          <a:effectLst/>
                        </a:rPr>
                        <a:t>edn</a:t>
                      </a:r>
                      <a:r>
                        <a:rPr lang="cs-CZ" sz="1600" u="none" strike="noStrike" dirty="0" smtClean="0">
                          <a:effectLst/>
                        </a:rPr>
                        <a:t>í</a:t>
                      </a:r>
                      <a:r>
                        <a:rPr lang="en-GB" sz="1600" u="none" strike="noStrike" dirty="0" smtClean="0">
                          <a:effectLst/>
                        </a:rPr>
                        <a:t> </a:t>
                      </a:r>
                      <a:r>
                        <a:rPr lang="cs-CZ" sz="1600" u="none" strike="noStrike" dirty="0" smtClean="0">
                          <a:effectLst/>
                        </a:rPr>
                        <a:t>Č</a:t>
                      </a:r>
                      <a:r>
                        <a:rPr lang="en-GB" sz="1600" u="none" strike="noStrike" dirty="0" err="1" smtClean="0">
                          <a:effectLst/>
                        </a:rPr>
                        <a:t>echy</a:t>
                      </a:r>
                      <a:endParaRPr lang="en-GB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 smtClean="0">
                          <a:effectLst/>
                        </a:rPr>
                        <a:t>336</a:t>
                      </a:r>
                      <a:r>
                        <a:rPr lang="cs-CZ" sz="1600" u="none" strike="noStrike" dirty="0" smtClean="0">
                          <a:effectLst/>
                        </a:rPr>
                        <a:t> </a:t>
                      </a:r>
                      <a:r>
                        <a:rPr lang="en-GB" sz="1600" u="none" strike="noStrike" dirty="0" smtClean="0">
                          <a:effectLst/>
                        </a:rPr>
                        <a:t>152.83</a:t>
                      </a:r>
                      <a:endParaRPr lang="en-GB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 smtClean="0">
                          <a:effectLst/>
                        </a:rPr>
                        <a:t>336</a:t>
                      </a:r>
                      <a:r>
                        <a:rPr lang="cs-CZ" sz="1600" u="none" strike="noStrike" dirty="0" smtClean="0">
                          <a:effectLst/>
                        </a:rPr>
                        <a:t> </a:t>
                      </a:r>
                      <a:r>
                        <a:rPr lang="en-GB" sz="1600" u="none" strike="noStrike" dirty="0" smtClean="0">
                          <a:effectLst/>
                        </a:rPr>
                        <a:t>152.83</a:t>
                      </a:r>
                      <a:endParaRPr lang="en-GB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 smtClean="0">
                          <a:effectLst/>
                        </a:rPr>
                        <a:t>St</a:t>
                      </a:r>
                      <a:r>
                        <a:rPr lang="cs-CZ" sz="1600" u="none" strike="noStrike" dirty="0" smtClean="0">
                          <a:effectLst/>
                        </a:rPr>
                        <a:t>ř</a:t>
                      </a:r>
                      <a:r>
                        <a:rPr lang="en-GB" sz="1600" u="none" strike="noStrike" dirty="0" err="1" smtClean="0">
                          <a:effectLst/>
                        </a:rPr>
                        <a:t>edn</a:t>
                      </a:r>
                      <a:r>
                        <a:rPr lang="cs-CZ" sz="1600" u="none" strike="noStrike" dirty="0" smtClean="0">
                          <a:effectLst/>
                        </a:rPr>
                        <a:t>í</a:t>
                      </a:r>
                      <a:r>
                        <a:rPr lang="en-GB" sz="1600" u="none" strike="noStrike" dirty="0" smtClean="0">
                          <a:effectLst/>
                        </a:rPr>
                        <a:t> </a:t>
                      </a:r>
                      <a:r>
                        <a:rPr lang="en-GB" sz="1600" u="none" strike="noStrike" dirty="0">
                          <a:effectLst/>
                        </a:rPr>
                        <a:t>Morava</a:t>
                      </a:r>
                      <a:endParaRPr lang="en-GB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 smtClean="0">
                          <a:effectLst/>
                        </a:rPr>
                        <a:t>670</a:t>
                      </a:r>
                      <a:r>
                        <a:rPr lang="cs-CZ" sz="1600" u="none" strike="noStrike" dirty="0" smtClean="0">
                          <a:effectLst/>
                        </a:rPr>
                        <a:t> </a:t>
                      </a:r>
                      <a:r>
                        <a:rPr lang="en-GB" sz="1600" u="none" strike="noStrike" dirty="0" smtClean="0">
                          <a:effectLst/>
                        </a:rPr>
                        <a:t>967.92</a:t>
                      </a:r>
                      <a:endParaRPr lang="en-GB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 smtClean="0">
                          <a:effectLst/>
                        </a:rPr>
                        <a:t>670</a:t>
                      </a:r>
                      <a:r>
                        <a:rPr lang="cs-CZ" sz="1600" u="none" strike="noStrike" dirty="0" smtClean="0">
                          <a:effectLst/>
                        </a:rPr>
                        <a:t> </a:t>
                      </a:r>
                      <a:r>
                        <a:rPr lang="en-GB" sz="1600" u="none" strike="noStrike" dirty="0" smtClean="0">
                          <a:effectLst/>
                        </a:rPr>
                        <a:t>967.92</a:t>
                      </a:r>
                      <a:endParaRPr lang="en-GB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smtClean="0">
                          <a:effectLst/>
                        </a:rPr>
                        <a:t>Celkový</a:t>
                      </a:r>
                      <a:r>
                        <a:rPr lang="cs-CZ" sz="1600" u="none" strike="noStrike" baseline="0" dirty="0" smtClean="0">
                          <a:effectLst/>
                        </a:rPr>
                        <a:t> součet</a:t>
                      </a:r>
                      <a:endParaRPr lang="en-GB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 smtClean="0">
                          <a:effectLst/>
                        </a:rPr>
                        <a:t>4</a:t>
                      </a:r>
                      <a:r>
                        <a:rPr lang="cs-CZ" sz="1600" u="none" strike="noStrike" dirty="0" smtClean="0">
                          <a:effectLst/>
                        </a:rPr>
                        <a:t> </a:t>
                      </a:r>
                      <a:r>
                        <a:rPr lang="en-GB" sz="1600" u="none" strike="noStrike" dirty="0" smtClean="0">
                          <a:effectLst/>
                        </a:rPr>
                        <a:t>847</a:t>
                      </a:r>
                      <a:r>
                        <a:rPr lang="cs-CZ" sz="1600" u="none" strike="noStrike" dirty="0" smtClean="0">
                          <a:effectLst/>
                        </a:rPr>
                        <a:t> </a:t>
                      </a:r>
                      <a:r>
                        <a:rPr lang="en-GB" sz="1600" u="none" strike="noStrike" dirty="0" smtClean="0">
                          <a:effectLst/>
                        </a:rPr>
                        <a:t>475.43</a:t>
                      </a:r>
                      <a:endParaRPr lang="en-GB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 smtClean="0">
                          <a:effectLst/>
                        </a:rPr>
                        <a:t>183</a:t>
                      </a:r>
                      <a:r>
                        <a:rPr lang="cs-CZ" sz="1600" u="none" strike="noStrike" dirty="0" smtClean="0">
                          <a:effectLst/>
                        </a:rPr>
                        <a:t> </a:t>
                      </a:r>
                      <a:r>
                        <a:rPr lang="en-GB" sz="1600" u="none" strike="noStrike" dirty="0" smtClean="0">
                          <a:effectLst/>
                        </a:rPr>
                        <a:t>539.61</a:t>
                      </a:r>
                      <a:endParaRPr lang="en-GB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 smtClean="0">
                          <a:effectLst/>
                        </a:rPr>
                        <a:t>5</a:t>
                      </a:r>
                      <a:r>
                        <a:rPr lang="cs-CZ" sz="1600" u="none" strike="noStrike" dirty="0" smtClean="0">
                          <a:effectLst/>
                        </a:rPr>
                        <a:t> </a:t>
                      </a:r>
                      <a:r>
                        <a:rPr lang="en-GB" sz="1600" u="none" strike="noStrike" dirty="0" smtClean="0">
                          <a:effectLst/>
                        </a:rPr>
                        <a:t>031</a:t>
                      </a:r>
                      <a:r>
                        <a:rPr lang="cs-CZ" sz="1600" u="none" strike="noStrike" dirty="0" smtClean="0">
                          <a:effectLst/>
                        </a:rPr>
                        <a:t> </a:t>
                      </a:r>
                      <a:r>
                        <a:rPr lang="en-GB" sz="1600" u="none" strike="noStrike" dirty="0" smtClean="0">
                          <a:effectLst/>
                        </a:rPr>
                        <a:t>015.04</a:t>
                      </a:r>
                      <a:endParaRPr lang="en-GB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7400" y="44624"/>
            <a:ext cx="6979096" cy="412576"/>
          </a:xfrm>
        </p:spPr>
        <p:txBody>
          <a:bodyPr/>
          <a:lstStyle/>
          <a:p>
            <a:r>
              <a:rPr lang="cs-CZ" b="0" dirty="0" smtClean="0"/>
              <a:t>Česká republika – přehled financí</a:t>
            </a: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3277306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8867775" cy="518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1944" y="18823"/>
            <a:ext cx="7020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 smtClean="0">
                <a:solidFill>
                  <a:schemeClr val="bg1"/>
                </a:solidFill>
                <a:latin typeface="+mn-lt"/>
              </a:rPr>
              <a:t>Česká republika - </a:t>
            </a:r>
            <a:r>
              <a:rPr lang="fr-FR" sz="2000" dirty="0" smtClean="0">
                <a:solidFill>
                  <a:schemeClr val="bg1"/>
                </a:solidFill>
                <a:latin typeface="+mn-lt"/>
              </a:rPr>
              <a:t> INTERREG IVC</a:t>
            </a:r>
            <a:endParaRPr lang="fr-FR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6137" y="628339"/>
            <a:ext cx="5503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+mn-lt"/>
              </a:rPr>
              <a:t>Úspěchy</a:t>
            </a:r>
            <a:r>
              <a:rPr lang="en-GB" b="1" dirty="0" smtClean="0">
                <a:latin typeface="+mn-lt"/>
              </a:rPr>
              <a:t> – </a:t>
            </a:r>
            <a:r>
              <a:rPr lang="cs-CZ" b="1" dirty="0" smtClean="0">
                <a:latin typeface="+mn-lt"/>
              </a:rPr>
              <a:t>výroční zpráva</a:t>
            </a:r>
            <a:r>
              <a:rPr lang="en-GB" b="1" dirty="0" smtClean="0">
                <a:latin typeface="+mn-lt"/>
              </a:rPr>
              <a:t> 2013</a:t>
            </a:r>
            <a:endParaRPr lang="en-GB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9932004"/>
      </p:ext>
    </p:extLst>
  </p:cSld>
  <p:clrMapOvr>
    <a:masterClrMapping/>
  </p:clrMapOvr>
</p:sld>
</file>

<file path=ppt/theme/theme1.xml><?xml version="1.0" encoding="utf-8"?>
<a:theme xmlns:a="http://schemas.openxmlformats.org/drawingml/2006/main" name="INTERREG_IVC_2">
  <a:themeElements>
    <a:clrScheme name="INTERREG_IVC_2 2">
      <a:dk1>
        <a:srgbClr val="00316E"/>
      </a:dk1>
      <a:lt1>
        <a:srgbClr val="FFFFFF"/>
      </a:lt1>
      <a:dk2>
        <a:srgbClr val="00316E"/>
      </a:dk2>
      <a:lt2>
        <a:srgbClr val="666666"/>
      </a:lt2>
      <a:accent1>
        <a:srgbClr val="CCCCCC"/>
      </a:accent1>
      <a:accent2>
        <a:srgbClr val="FF0000"/>
      </a:accent2>
      <a:accent3>
        <a:srgbClr val="FFFFFF"/>
      </a:accent3>
      <a:accent4>
        <a:srgbClr val="00285D"/>
      </a:accent4>
      <a:accent5>
        <a:srgbClr val="E2E2E2"/>
      </a:accent5>
      <a:accent6>
        <a:srgbClr val="E70000"/>
      </a:accent6>
      <a:hlink>
        <a:srgbClr val="000000"/>
      </a:hlink>
      <a:folHlink>
        <a:srgbClr val="000000"/>
      </a:folHlink>
    </a:clrScheme>
    <a:fontScheme name="INTERREG_IVC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NTERREG_IVC_2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REG_IVC_2 2">
        <a:dk1>
          <a:srgbClr val="00316E"/>
        </a:dk1>
        <a:lt1>
          <a:srgbClr val="FFFFFF"/>
        </a:lt1>
        <a:dk2>
          <a:srgbClr val="00316E"/>
        </a:dk2>
        <a:lt2>
          <a:srgbClr val="666666"/>
        </a:lt2>
        <a:accent1>
          <a:srgbClr val="CCCCCC"/>
        </a:accent1>
        <a:accent2>
          <a:srgbClr val="FF0000"/>
        </a:accent2>
        <a:accent3>
          <a:srgbClr val="FFFFFF"/>
        </a:accent3>
        <a:accent4>
          <a:srgbClr val="00285D"/>
        </a:accent4>
        <a:accent5>
          <a:srgbClr val="E2E2E2"/>
        </a:accent5>
        <a:accent6>
          <a:srgbClr val="E7000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NTERREG_IVC_2 2">
    <a:dk1>
      <a:srgbClr val="00316E"/>
    </a:dk1>
    <a:lt1>
      <a:srgbClr val="FFFFFF"/>
    </a:lt1>
    <a:dk2>
      <a:srgbClr val="00316E"/>
    </a:dk2>
    <a:lt2>
      <a:srgbClr val="2D2015"/>
    </a:lt2>
    <a:accent1>
      <a:srgbClr val="8C7B70"/>
    </a:accent1>
    <a:accent2>
      <a:srgbClr val="8F5F2F"/>
    </a:accent2>
    <a:accent3>
      <a:srgbClr val="FFFFFF"/>
    </a:accent3>
    <a:accent4>
      <a:srgbClr val="00285D"/>
    </a:accent4>
    <a:accent5>
      <a:srgbClr val="C5BFBB"/>
    </a:accent5>
    <a:accent6>
      <a:srgbClr val="81552A"/>
    </a:accent6>
    <a:hlink>
      <a:srgbClr val="00316E"/>
    </a:hlink>
    <a:folHlink>
      <a:srgbClr val="00316E"/>
    </a:folHlink>
  </a:clrScheme>
  <a:fontScheme name="INTERREG_IVC_2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INTERREG_IVC_2 2">
    <a:dk1>
      <a:srgbClr val="00316E"/>
    </a:dk1>
    <a:lt1>
      <a:srgbClr val="FFFFFF"/>
    </a:lt1>
    <a:dk2>
      <a:srgbClr val="00316E"/>
    </a:dk2>
    <a:lt2>
      <a:srgbClr val="2D2015"/>
    </a:lt2>
    <a:accent1>
      <a:srgbClr val="8C7B70"/>
    </a:accent1>
    <a:accent2>
      <a:srgbClr val="8F5F2F"/>
    </a:accent2>
    <a:accent3>
      <a:srgbClr val="FFFFFF"/>
    </a:accent3>
    <a:accent4>
      <a:srgbClr val="00285D"/>
    </a:accent4>
    <a:accent5>
      <a:srgbClr val="C5BFBB"/>
    </a:accent5>
    <a:accent6>
      <a:srgbClr val="81552A"/>
    </a:accent6>
    <a:hlink>
      <a:srgbClr val="00316E"/>
    </a:hlink>
    <a:folHlink>
      <a:srgbClr val="00316E"/>
    </a:folHlink>
  </a:clrScheme>
  <a:fontScheme name="INTERREG_IVC_2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28723</TotalTime>
  <Words>892</Words>
  <Application>Microsoft Office PowerPoint</Application>
  <PresentationFormat>Předvádění na obrazovce (4:3)</PresentationFormat>
  <Paragraphs>252</Paragraphs>
  <Slides>19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INTERREG_IVC_2</vt:lpstr>
      <vt:lpstr>Prezentace aplikace PowerPoint</vt:lpstr>
      <vt:lpstr>Prezentace aplikace PowerPoint</vt:lpstr>
      <vt:lpstr>Prezentace aplikace PowerPoint</vt:lpstr>
      <vt:lpstr>INTERREG IVC – partneři ve schválených projektech</vt:lpstr>
      <vt:lpstr>INTERREG IVC</vt:lpstr>
      <vt:lpstr>Prezentace aplikace PowerPoint</vt:lpstr>
      <vt:lpstr>Priority</vt:lpstr>
      <vt:lpstr>Česká republika – přehled financí</vt:lpstr>
      <vt:lpstr>Prezentace aplikace PowerPoint</vt:lpstr>
      <vt:lpstr>Příklady</vt:lpstr>
      <vt:lpstr>Příklady</vt:lpstr>
      <vt:lpstr>Příklady</vt:lpstr>
      <vt:lpstr>Prezentace aplikace PowerPoint</vt:lpstr>
      <vt:lpstr>Prezentace aplikace PowerPoint</vt:lpstr>
      <vt:lpstr>Prezentace aplikace PowerPoint</vt:lpstr>
      <vt:lpstr>Příklady</vt:lpstr>
      <vt:lpstr>Příklady – výstup po Českou republiku</vt:lpstr>
      <vt:lpstr>Výstupy INTERREG IVC</vt:lpstr>
      <vt:lpstr>INTERREG IVC</vt:lpstr>
    </vt:vector>
  </TitlesOfParts>
  <Company>ACOM EUROPE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INTERREG IVC</dc:title>
  <dc:creator>SAUVAGE Christophe</dc:creator>
  <cp:lastModifiedBy>*</cp:lastModifiedBy>
  <cp:revision>2503</cp:revision>
  <cp:lastPrinted>2007-09-10T14:07:15Z</cp:lastPrinted>
  <dcterms:created xsi:type="dcterms:W3CDTF">2004-10-28T11:42:20Z</dcterms:created>
  <dcterms:modified xsi:type="dcterms:W3CDTF">2015-05-07T06:42:31Z</dcterms:modified>
</cp:coreProperties>
</file>