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319" r:id="rId2"/>
    <p:sldId id="369" r:id="rId3"/>
    <p:sldId id="354" r:id="rId4"/>
    <p:sldId id="371" r:id="rId5"/>
    <p:sldId id="365" r:id="rId6"/>
    <p:sldId id="368" r:id="rId7"/>
    <p:sldId id="370" r:id="rId8"/>
    <p:sldId id="373" r:id="rId9"/>
    <p:sldId id="366" r:id="rId10"/>
    <p:sldId id="367" r:id="rId11"/>
    <p:sldId id="374" r:id="rId12"/>
    <p:sldId id="337" r:id="rId1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69"/>
            <p14:sldId id="354"/>
            <p14:sldId id="371"/>
            <p14:sldId id="365"/>
            <p14:sldId id="368"/>
            <p14:sldId id="370"/>
            <p14:sldId id="373"/>
            <p14:sldId id="366"/>
            <p14:sldId id="367"/>
            <p14:sldId id="374"/>
          </p14:sldIdLst>
        </p14:section>
        <p14:section name="Oddíl bez názvu" id="{87F92ADE-9733-4FD7-AABA-96C924BB6F0A}">
          <p14:sldIdLst>
            <p14:sldId id="337"/>
          </p14:sldIdLst>
        </p14:section>
        <p14:section name="Oddíl bez názvu" id="{3BDD611E-5107-4B6A-B03C-C811960EC6A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34D"/>
    <a:srgbClr val="94B868"/>
    <a:srgbClr val="F9E300"/>
    <a:srgbClr val="EED284"/>
    <a:srgbClr val="000099"/>
    <a:srgbClr val="00AF3F"/>
    <a:srgbClr val="D4CAE2"/>
    <a:srgbClr val="DB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9645" autoAdjust="0"/>
  </p:normalViewPr>
  <p:slideViewPr>
    <p:cSldViewPr>
      <p:cViewPr>
        <p:scale>
          <a:sx n="125" d="100"/>
          <a:sy n="125" d="100"/>
        </p:scale>
        <p:origin x="-24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Předloženo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List1!$A$2:$A$3</c:f>
              <c:strCache>
                <c:ptCount val="2"/>
                <c:pt idx="0">
                  <c:v>1. výzva</c:v>
                </c:pt>
                <c:pt idx="1">
                  <c:v>2. výzva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261</c:v>
                </c:pt>
                <c:pt idx="1">
                  <c:v>211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Schváleno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List1!$A$2:$A$3</c:f>
              <c:strCache>
                <c:ptCount val="2"/>
                <c:pt idx="0">
                  <c:v>1. výzva</c:v>
                </c:pt>
                <c:pt idx="1">
                  <c:v>2. výzva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64</c:v>
                </c:pt>
                <c:pt idx="1">
                  <c:v>65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CZ</c:v>
                </c:pt>
              </c:strCache>
            </c:strRef>
          </c:tx>
          <c:spPr>
            <a:solidFill>
              <a:srgbClr val="94B868"/>
            </a:solidFill>
          </c:spPr>
          <c:invertIfNegative val="0"/>
          <c:cat>
            <c:strRef>
              <c:f>List1!$A$2:$A$3</c:f>
              <c:strCache>
                <c:ptCount val="2"/>
                <c:pt idx="0">
                  <c:v>1. výzva</c:v>
                </c:pt>
                <c:pt idx="1">
                  <c:v>2. výzva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11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97120"/>
        <c:axId val="31261056"/>
      </c:barChart>
      <c:catAx>
        <c:axId val="30997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cs-CZ"/>
          </a:p>
        </c:txPr>
        <c:crossAx val="31261056"/>
        <c:crosses val="autoZero"/>
        <c:auto val="1"/>
        <c:lblAlgn val="ctr"/>
        <c:lblOffset val="100"/>
        <c:noMultiLvlLbl val="0"/>
      </c:catAx>
      <c:valAx>
        <c:axId val="31261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cs-CZ"/>
          </a:p>
        </c:txPr>
        <c:crossAx val="309971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cs-CZ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Výzkum a inovace</c:v>
                </c:pt>
              </c:strCache>
            </c:strRef>
          </c:tx>
          <c:spPr>
            <a:solidFill>
              <a:srgbClr val="F9E300"/>
            </a:solidFill>
          </c:spPr>
          <c:invertIfNegative val="0"/>
          <c:cat>
            <c:strRef>
              <c:f>List1!$A$2:$A$4</c:f>
              <c:strCache>
                <c:ptCount val="3"/>
                <c:pt idx="0">
                  <c:v>1. výzva</c:v>
                </c:pt>
                <c:pt idx="1">
                  <c:v>2. výzva</c:v>
                </c:pt>
                <c:pt idx="2">
                  <c:v>3. výzva - zbývající finance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31.96</c:v>
                </c:pt>
                <c:pt idx="1">
                  <c:v>27.27</c:v>
                </c:pt>
                <c:pt idx="2">
                  <c:v>21.45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MSP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List1!$A$2:$A$4</c:f>
              <c:strCache>
                <c:ptCount val="3"/>
                <c:pt idx="0">
                  <c:v>1. výzva</c:v>
                </c:pt>
                <c:pt idx="1">
                  <c:v>2. výzva</c:v>
                </c:pt>
                <c:pt idx="2">
                  <c:v>3. výzva - zbývající finance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24.2</c:v>
                </c:pt>
                <c:pt idx="1">
                  <c:v>18.559999999999999</c:v>
                </c:pt>
                <c:pt idx="2">
                  <c:v>37.92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CO2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List1!$A$2:$A$4</c:f>
              <c:strCache>
                <c:ptCount val="3"/>
                <c:pt idx="0">
                  <c:v>1. výzva</c:v>
                </c:pt>
                <c:pt idx="1">
                  <c:v>2. výzva</c:v>
                </c:pt>
                <c:pt idx="2">
                  <c:v>3. výzva - zbývající finance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20.12</c:v>
                </c:pt>
                <c:pt idx="1">
                  <c:v>22.66</c:v>
                </c:pt>
                <c:pt idx="2">
                  <c:v>37.909999999999997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ŽP</c:v>
                </c:pt>
              </c:strCache>
            </c:strRef>
          </c:tx>
          <c:spPr>
            <a:solidFill>
              <a:srgbClr val="96D34D"/>
            </a:solidFill>
          </c:spPr>
          <c:invertIfNegative val="0"/>
          <c:cat>
            <c:strRef>
              <c:f>List1!$A$2:$A$4</c:f>
              <c:strCache>
                <c:ptCount val="3"/>
                <c:pt idx="0">
                  <c:v>1. výzva</c:v>
                </c:pt>
                <c:pt idx="1">
                  <c:v>2. výzva</c:v>
                </c:pt>
                <c:pt idx="2">
                  <c:v>3. výzva - zbývající finance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14.69</c:v>
                </c:pt>
                <c:pt idx="1">
                  <c:v>19.690000000000001</c:v>
                </c:pt>
                <c:pt idx="2">
                  <c:v>46.3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92128"/>
        <c:axId val="31393664"/>
      </c:barChart>
      <c:catAx>
        <c:axId val="31392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cs-CZ"/>
          </a:p>
        </c:txPr>
        <c:crossAx val="31393664"/>
        <c:crosses val="autoZero"/>
        <c:auto val="1"/>
        <c:lblAlgn val="ctr"/>
        <c:lblOffset val="100"/>
        <c:noMultiLvlLbl val="0"/>
      </c:catAx>
      <c:valAx>
        <c:axId val="31393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cs-CZ"/>
          </a:p>
        </c:txPr>
        <c:crossAx val="313921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cs-CZ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cs-CZ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24.2.2017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24.2.2017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97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2" Type="http://schemas.openxmlformats.org/officeDocument/2006/relationships/hyperlink" Target="mailto:alice.stollova@mmr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hyperlink" Target="http://www.interreg4c.e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739964" y="1773554"/>
            <a:ext cx="756126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Aktuální stav programu</a:t>
            </a:r>
          </a:p>
          <a:p>
            <a:pPr algn="ctr"/>
            <a:r>
              <a:rPr lang="cs-CZ" altLang="cs-CZ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před 3. výzvou </a:t>
            </a:r>
            <a:endParaRPr lang="en-GB" altLang="cs-CZ" sz="32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Praha, 23. února 2017 </a:t>
            </a:r>
          </a:p>
          <a:p>
            <a:pPr eaLnBrk="1" hangingPunct="1"/>
            <a:r>
              <a:rPr lang="cs-CZ" alt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Alice Štollová Kovandová</a:t>
            </a:r>
          </a:p>
        </p:txBody>
      </p:sp>
      <p:pic>
        <p:nvPicPr>
          <p:cNvPr id="2050" name="Picture 2" descr="Výstřiž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4223"/>
            <a:ext cx="1536626" cy="137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320480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 webu programu je možno sledovat pod "NEWS" aktivity projektů, zejména setkávání, workshopy, zahájení projektů aj. aktivity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CZ projekty z 1. výzvy: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900" b="1" dirty="0" smtClean="0">
                <a:solidFill>
                  <a:schemeClr val="accent6"/>
                </a:solidFill>
              </a:rPr>
              <a:t>INNOTRANS - </a:t>
            </a:r>
            <a:r>
              <a:rPr lang="cs-CZ" sz="900" b="1" i="1" dirty="0" err="1" smtClean="0">
                <a:solidFill>
                  <a:schemeClr val="accent6"/>
                </a:solidFill>
              </a:rPr>
              <a:t>Enhancing</a:t>
            </a:r>
            <a:r>
              <a:rPr lang="cs-CZ" sz="900" b="1" i="1" dirty="0" smtClean="0">
                <a:solidFill>
                  <a:schemeClr val="accent6"/>
                </a:solidFill>
              </a:rPr>
              <a:t> </a:t>
            </a:r>
            <a:r>
              <a:rPr lang="cs-CZ" sz="900" b="1" i="1" dirty="0">
                <a:solidFill>
                  <a:schemeClr val="accent6"/>
                </a:solidFill>
              </a:rPr>
              <a:t>transport </a:t>
            </a:r>
            <a:r>
              <a:rPr lang="cs-CZ" sz="900" b="1" i="1" dirty="0" err="1">
                <a:solidFill>
                  <a:schemeClr val="accent6"/>
                </a:solidFill>
              </a:rPr>
              <a:t>innovation</a:t>
            </a:r>
            <a:r>
              <a:rPr lang="cs-CZ" sz="900" b="1" i="1" dirty="0">
                <a:solidFill>
                  <a:schemeClr val="accent6"/>
                </a:solidFill>
              </a:rPr>
              <a:t> </a:t>
            </a:r>
            <a:r>
              <a:rPr lang="cs-CZ" sz="900" b="1" i="1" dirty="0" err="1">
                <a:solidFill>
                  <a:schemeClr val="accent6"/>
                </a:solidFill>
              </a:rPr>
              <a:t>capacity</a:t>
            </a:r>
            <a:r>
              <a:rPr lang="cs-CZ" sz="900" b="1" i="1" dirty="0">
                <a:solidFill>
                  <a:schemeClr val="accent6"/>
                </a:solidFill>
              </a:rPr>
              <a:t> </a:t>
            </a:r>
            <a:r>
              <a:rPr lang="cs-CZ" sz="900" b="1" i="1" dirty="0" err="1">
                <a:solidFill>
                  <a:schemeClr val="accent6"/>
                </a:solidFill>
              </a:rPr>
              <a:t>of</a:t>
            </a:r>
            <a:r>
              <a:rPr lang="cs-CZ" sz="900" b="1" i="1" dirty="0">
                <a:solidFill>
                  <a:schemeClr val="accent6"/>
                </a:solidFill>
              </a:rPr>
              <a:t> </a:t>
            </a:r>
            <a:r>
              <a:rPr lang="cs-CZ" sz="900" b="1" i="1" dirty="0" err="1">
                <a:solidFill>
                  <a:schemeClr val="accent6"/>
                </a:solidFill>
              </a:rPr>
              <a:t>regions</a:t>
            </a:r>
            <a:endParaRPr lang="cs-CZ" sz="900" b="1" dirty="0">
              <a:solidFill>
                <a:schemeClr val="accent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LP – UK (</a:t>
            </a:r>
            <a:r>
              <a:rPr lang="cs-CZ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Coventry University </a:t>
            </a:r>
            <a:r>
              <a:rPr lang="cs-CZ" sz="9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Enterprises</a:t>
            </a:r>
            <a:r>
              <a:rPr lang="cs-CZ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Ltd)</a:t>
            </a:r>
            <a:endParaRPr lang="cs-CZ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CZ – Hlavní Město Praha</a:t>
            </a:r>
            <a:endParaRPr lang="cs-CZ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Celkem 5 partnerů (UK, IT, CZ, RO a EL)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Hodnocení: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3,33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Doba trvání projektu: 1. 1. 2017 - 31. 12. 2021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projekt je zaměřený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 Evropské dopravní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společnosti - bude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mapovat regionální dopravu a identifikovat konkurenční výhody regionů;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přinese nové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postupy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akční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plány; průzkumy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 regionech - doporučení jak podpořit slabé regiony; minimalizace rizik a maximalizace výnosů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hlavním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cílem je zdokonalit stávající opatření na podporu dopravy, zlepšit veřejné financování a zaměřit se na inovační infrastruktury s přihlédnutím k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aktuálnímu stavu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regionech 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nutné inovace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 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dopravě; výstupy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 projektu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mají pomoci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regionům, které mají zájem o dopravní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inovace (nové informací nezbytné k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investicím do infrastruktury a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kapacit) při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vytváření strategie financování, zlepšení konkurenční výhody a tím předejít roztříštěnosti a izolovanosti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propojit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využít nových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odlišných způsobů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100" dirty="0" smtClean="0">
                <a:solidFill>
                  <a:schemeClr val="accent6"/>
                </a:solidFill>
              </a:rPr>
              <a:t>     </a:t>
            </a:r>
            <a:r>
              <a:rPr lang="cs-CZ" sz="1100" u="sng" dirty="0" smtClean="0">
                <a:solidFill>
                  <a:schemeClr val="accent6"/>
                </a:solidFill>
              </a:rPr>
              <a:t>http</a:t>
            </a:r>
            <a:r>
              <a:rPr lang="cs-CZ" sz="1100" u="sng" dirty="0">
                <a:solidFill>
                  <a:schemeClr val="accent6"/>
                </a:solidFill>
              </a:rPr>
              <a:t>://www.interregeurope.eu/innotrans</a:t>
            </a:r>
            <a:r>
              <a:rPr lang="cs-CZ" sz="1100" u="sng" dirty="0" smtClean="0">
                <a:solidFill>
                  <a:schemeClr val="accent6"/>
                </a:solidFill>
              </a:rPr>
              <a:t>/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u="sng" dirty="0">
              <a:solidFill>
                <a:schemeClr val="accent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u="sng" dirty="0">
              <a:solidFill>
                <a:schemeClr val="accent6"/>
              </a:solidFill>
            </a:endParaRPr>
          </a:p>
          <a:p>
            <a:endParaRPr lang="cs-CZ" sz="1100" u="sng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Příklady projektů z 1. výzvy</a:t>
            </a:r>
            <a:endParaRPr lang="cs-CZ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4223"/>
            <a:ext cx="1536626" cy="137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35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536504"/>
          </a:xfrm>
        </p:spPr>
        <p:txBody>
          <a:bodyPr/>
          <a:lstStyle/>
          <a:p>
            <a:pPr lvl="0"/>
            <a:r>
              <a:rPr lang="cs-CZ" sz="900" b="1" dirty="0" err="1">
                <a:solidFill>
                  <a:schemeClr val="accent6"/>
                </a:solidFill>
              </a:rPr>
              <a:t>Road</a:t>
            </a:r>
            <a:r>
              <a:rPr lang="cs-CZ" sz="900" b="1" dirty="0">
                <a:solidFill>
                  <a:schemeClr val="accent6"/>
                </a:solidFill>
              </a:rPr>
              <a:t>-CSR - </a:t>
            </a:r>
            <a:r>
              <a:rPr lang="cs-CZ" sz="900" b="1" i="1" dirty="0">
                <a:solidFill>
                  <a:schemeClr val="accent6"/>
                </a:solidFill>
              </a:rPr>
              <a:t>A </a:t>
            </a:r>
            <a:r>
              <a:rPr lang="cs-CZ" sz="900" b="1" i="1" dirty="0" err="1">
                <a:solidFill>
                  <a:schemeClr val="accent6"/>
                </a:solidFill>
              </a:rPr>
              <a:t>Roadmap</a:t>
            </a:r>
            <a:r>
              <a:rPr lang="cs-CZ" sz="900" b="1" i="1" dirty="0">
                <a:solidFill>
                  <a:schemeClr val="accent6"/>
                </a:solidFill>
              </a:rPr>
              <a:t> </a:t>
            </a:r>
            <a:r>
              <a:rPr lang="cs-CZ" sz="900" b="1" i="1" dirty="0" err="1">
                <a:solidFill>
                  <a:schemeClr val="accent6"/>
                </a:solidFill>
              </a:rPr>
              <a:t>for</a:t>
            </a:r>
            <a:r>
              <a:rPr lang="cs-CZ" sz="900" b="1" i="1" dirty="0">
                <a:solidFill>
                  <a:schemeClr val="accent6"/>
                </a:solidFill>
              </a:rPr>
              <a:t> </a:t>
            </a:r>
            <a:r>
              <a:rPr lang="cs-CZ" sz="900" b="1" i="1" dirty="0" err="1">
                <a:solidFill>
                  <a:schemeClr val="accent6"/>
                </a:solidFill>
              </a:rPr>
              <a:t>Integrating</a:t>
            </a:r>
            <a:r>
              <a:rPr lang="cs-CZ" sz="900" b="1" i="1" dirty="0">
                <a:solidFill>
                  <a:schemeClr val="accent6"/>
                </a:solidFill>
              </a:rPr>
              <a:t> </a:t>
            </a:r>
            <a:r>
              <a:rPr lang="cs-CZ" sz="900" b="1" i="1" dirty="0" err="1">
                <a:solidFill>
                  <a:schemeClr val="accent6"/>
                </a:solidFill>
              </a:rPr>
              <a:t>Corporate</a:t>
            </a:r>
            <a:r>
              <a:rPr lang="cs-CZ" sz="900" b="1" i="1" dirty="0">
                <a:solidFill>
                  <a:schemeClr val="accent6"/>
                </a:solidFill>
              </a:rPr>
              <a:t> </a:t>
            </a:r>
            <a:r>
              <a:rPr lang="cs-CZ" sz="900" b="1" i="1" dirty="0" err="1">
                <a:solidFill>
                  <a:schemeClr val="accent6"/>
                </a:solidFill>
              </a:rPr>
              <a:t>Social</a:t>
            </a:r>
            <a:r>
              <a:rPr lang="cs-CZ" sz="900" b="1" i="1" dirty="0">
                <a:solidFill>
                  <a:schemeClr val="accent6"/>
                </a:solidFill>
              </a:rPr>
              <a:t> </a:t>
            </a:r>
            <a:r>
              <a:rPr lang="cs-CZ" sz="900" b="1" i="1" dirty="0" err="1">
                <a:solidFill>
                  <a:schemeClr val="accent6"/>
                </a:solidFill>
              </a:rPr>
              <a:t>Responsibility</a:t>
            </a:r>
            <a:r>
              <a:rPr lang="cs-CZ" sz="900" b="1" i="1" dirty="0">
                <a:solidFill>
                  <a:schemeClr val="accent6"/>
                </a:solidFill>
              </a:rPr>
              <a:t> </a:t>
            </a:r>
            <a:r>
              <a:rPr lang="cs-CZ" sz="900" b="1" i="1" dirty="0" err="1">
                <a:solidFill>
                  <a:schemeClr val="accent6"/>
                </a:solidFill>
              </a:rPr>
              <a:t>into</a:t>
            </a:r>
            <a:r>
              <a:rPr lang="cs-CZ" sz="900" b="1" i="1" dirty="0">
                <a:solidFill>
                  <a:schemeClr val="accent6"/>
                </a:solidFill>
              </a:rPr>
              <a:t> EU </a:t>
            </a:r>
            <a:r>
              <a:rPr lang="cs-CZ" sz="900" b="1" i="1" dirty="0" err="1">
                <a:solidFill>
                  <a:schemeClr val="accent6"/>
                </a:solidFill>
              </a:rPr>
              <a:t>Member</a:t>
            </a:r>
            <a:r>
              <a:rPr lang="cs-CZ" sz="900" b="1" i="1" dirty="0">
                <a:solidFill>
                  <a:schemeClr val="accent6"/>
                </a:solidFill>
              </a:rPr>
              <a:t> </a:t>
            </a:r>
            <a:r>
              <a:rPr lang="cs-CZ" sz="900" b="1" i="1" dirty="0" err="1">
                <a:solidFill>
                  <a:schemeClr val="accent6"/>
                </a:solidFill>
              </a:rPr>
              <a:t>States</a:t>
            </a:r>
            <a:r>
              <a:rPr lang="cs-CZ" sz="900" b="1" i="1" dirty="0">
                <a:solidFill>
                  <a:schemeClr val="accent6"/>
                </a:solidFill>
              </a:rPr>
              <a:t> and Business </a:t>
            </a:r>
            <a:r>
              <a:rPr lang="cs-CZ" sz="900" b="1" i="1" dirty="0" err="1">
                <a:solidFill>
                  <a:schemeClr val="accent6"/>
                </a:solidFill>
              </a:rPr>
              <a:t>Practises</a:t>
            </a:r>
            <a:endParaRPr lang="cs-CZ" sz="900" dirty="0">
              <a:solidFill>
                <a:schemeClr val="accent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LP – CY - </a:t>
            </a:r>
            <a:r>
              <a:rPr lang="cs-CZ" sz="9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Larnaca</a:t>
            </a:r>
            <a:r>
              <a:rPr lang="cs-CZ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cs-CZ" sz="9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Famagusta</a:t>
            </a:r>
            <a:r>
              <a:rPr lang="cs-CZ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9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Districts</a:t>
            </a:r>
            <a:r>
              <a:rPr lang="cs-CZ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9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Development</a:t>
            </a:r>
            <a:r>
              <a:rPr lang="cs-CZ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9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Agency</a:t>
            </a:r>
            <a:r>
              <a:rPr lang="cs-CZ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	</a:t>
            </a:r>
            <a:endParaRPr lang="cs-CZ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CZ - Jihočeská agentura pro podporu inovačního podnikání o.p.s.</a:t>
            </a:r>
            <a:endParaRPr lang="cs-CZ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Celkem 7 partnerů (CY, EL, ES, NO, </a:t>
            </a:r>
            <a:r>
              <a:rPr lang="cs-CZ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Sl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CZ a IT)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9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Hodnocení: </a:t>
            </a:r>
            <a:r>
              <a:rPr lang="cs-CZ" sz="9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3,17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Doba trvání projektu: 1. 1. 2017 -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30.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12.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2020</a:t>
            </a:r>
            <a:endParaRPr lang="cs-CZ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900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projekt zaměřený na konkurenceschopnost MSP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ákladní myšlenkou je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společenská odpovědnost firem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(CSR), kdy všechny firmy by měly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mít více odpovědnosti vůči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společnosti;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studie prokázaly, že CSR je vnímána jako zásadní a týká se všech typů podniků a měla by tak být chápána a aplikována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směrnice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2014/95 /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 - společnosti jsou vyzývány zveřejňovat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 své zprávě informace o politikách, rizicích a výsledcích, které se týkají environmentálních, sociálních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zaměstnaneckých aspektů, dodržování lidských práv, boje s korupcí a otázek úplatkářství - neboli aplikovat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CSR - nová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směrnice se ale vztahuje pouze na omezený počet velkých podniků v EU, MSP tam nejsou zahrnuty. Vzhledem k tomu, že MSP jsou převládající formou podnikání v EU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klíčem k dosažení cílů strategie růstu a zaměstnanosti, je žádoucí je do CSR zahrnout 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celkovým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cílem projektu je pomoci členským státům EU uplatnit CSR jako celostního přístupu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řízení MSP a pomáhat členským zemím uplatňovat novou směrnici a nová opatření ve svých operačních programech s cílem zvýšení konkurenceschopnosti a udržitelnosti MSP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hlavními cíli je pomoci zemím zapojených do projektu zavést výměnu zkušeností, osvědčených postupů a vytvořit plán pro začlenění CSR do národních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regionálních právních předpisů a také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vytvoření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národního/regionálního 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akčního plánu 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důležitým výstupem projektu bude politické doporučení pro revizi směrnice 2014/95 / </a:t>
            </a: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 - tedy zahrnout i MSP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1100" dirty="0" smtClean="0">
                <a:solidFill>
                  <a:schemeClr val="accent6"/>
                </a:solidFill>
              </a:rPr>
              <a:t>     http</a:t>
            </a:r>
            <a:r>
              <a:rPr lang="cs-CZ" sz="1100" dirty="0">
                <a:solidFill>
                  <a:schemeClr val="accent6"/>
                </a:solidFill>
              </a:rPr>
              <a:t>://www.interregeurope.eu/road-csr</a:t>
            </a:r>
            <a:r>
              <a:rPr lang="cs-CZ" sz="1100" dirty="0" smtClean="0">
                <a:solidFill>
                  <a:schemeClr val="accent6"/>
                </a:solidFill>
              </a:rPr>
              <a:t>/</a:t>
            </a:r>
            <a:endParaRPr lang="cs-CZ" sz="1100" dirty="0">
              <a:solidFill>
                <a:schemeClr val="accent6"/>
              </a:solidFill>
            </a:endParaRP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Příklady projektů z 1. výzvy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52740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/>
          </p:cNvSpPr>
          <p:nvPr/>
        </p:nvSpPr>
        <p:spPr bwMode="auto">
          <a:xfrm>
            <a:off x="323528" y="1556792"/>
            <a:ext cx="77581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l" rtl="0" eaLnBrk="1" fontAlgn="base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altLang="cs-CZ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Děkuji za pozornost</a:t>
            </a:r>
            <a:r>
              <a:rPr lang="cs-CZ" altLang="cs-CZ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en-GB" altLang="cs-CZ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/>
            <a:endParaRPr lang="cs-CZ" altLang="cs-CZ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Alice Štollová Kovandová</a:t>
            </a:r>
            <a:endParaRPr lang="en-GB" altLang="cs-CZ" sz="1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cs-CZ" altLang="cs-CZ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Odbor evropské územní spolupráce</a:t>
            </a:r>
            <a:endParaRPr lang="en-GB" altLang="cs-CZ" sz="1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cs-CZ" altLang="cs-CZ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Ministerstvo pro místní rozvoj</a:t>
            </a:r>
          </a:p>
          <a:p>
            <a:pPr algn="ctr"/>
            <a:r>
              <a:rPr lang="cs-CZ" altLang="cs-CZ" sz="1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Praha 1, Letenská 3</a:t>
            </a:r>
          </a:p>
          <a:p>
            <a:pPr algn="ctr"/>
            <a:r>
              <a:rPr lang="en-GB" altLang="cs-CZ" sz="1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 charset="0"/>
              </a:rPr>
              <a:t>E-mail:</a:t>
            </a:r>
            <a:r>
              <a:rPr lang="en-GB" altLang="cs-CZ" sz="1900" dirty="0" smtClean="0">
                <a:solidFill>
                  <a:schemeClr val="tx2"/>
                </a:solidFill>
                <a:latin typeface="+mn-lt"/>
                <a:cs typeface="Arial" charset="0"/>
              </a:rPr>
              <a:t> </a:t>
            </a:r>
            <a:r>
              <a:rPr lang="cs-CZ" altLang="cs-CZ" sz="1900" dirty="0" err="1" smtClean="0">
                <a:solidFill>
                  <a:schemeClr val="accent6"/>
                </a:solidFill>
                <a:latin typeface="+mn-lt"/>
                <a:cs typeface="Arial" charset="0"/>
                <a:hlinkClick r:id="rId2"/>
              </a:rPr>
              <a:t>alice.stollova</a:t>
            </a:r>
            <a:r>
              <a:rPr lang="en-GB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2"/>
              </a:rPr>
              <a:t>@mmr.cz</a:t>
            </a:r>
            <a:endParaRPr lang="cs-CZ" altLang="cs-CZ" sz="1900" dirty="0" smtClean="0">
              <a:solidFill>
                <a:srgbClr val="C00000"/>
              </a:solidFill>
              <a:latin typeface="+mn-lt"/>
              <a:cs typeface="Arial" charset="0"/>
            </a:endParaRPr>
          </a:p>
          <a:p>
            <a:pPr algn="ctr"/>
            <a:r>
              <a:rPr lang="cs-CZ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3"/>
              </a:rPr>
              <a:t>www.dotaceEU.cz</a:t>
            </a:r>
            <a:r>
              <a:rPr lang="cs-CZ" altLang="cs-CZ" sz="1900" dirty="0" smtClean="0">
                <a:solidFill>
                  <a:srgbClr val="C00000"/>
                </a:solidFill>
                <a:latin typeface="+mn-lt"/>
                <a:cs typeface="Arial" charset="0"/>
              </a:rPr>
              <a:t> </a:t>
            </a:r>
          </a:p>
          <a:p>
            <a:pPr algn="ctr"/>
            <a:r>
              <a:rPr lang="en-GB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www.in</a:t>
            </a:r>
            <a:r>
              <a:rPr lang="cs-CZ" altLang="cs-CZ" sz="1900" dirty="0" err="1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terregeurope</a:t>
            </a:r>
            <a:r>
              <a:rPr lang="en-GB" altLang="cs-CZ" sz="1900" dirty="0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.</a:t>
            </a:r>
            <a:r>
              <a:rPr lang="en-GB" altLang="cs-CZ" sz="1900" dirty="0" err="1" smtClean="0">
                <a:solidFill>
                  <a:srgbClr val="C00000"/>
                </a:solidFill>
                <a:latin typeface="+mn-lt"/>
                <a:cs typeface="Arial" charset="0"/>
                <a:hlinkClick r:id="rId4"/>
              </a:rPr>
              <a:t>eu</a:t>
            </a:r>
            <a:endParaRPr lang="cs-CZ" altLang="cs-CZ" sz="1900" dirty="0" smtClean="0">
              <a:solidFill>
                <a:srgbClr val="C00000"/>
              </a:solidFill>
              <a:latin typeface="+mn-lt"/>
              <a:cs typeface="Arial" charset="0"/>
            </a:endParaRPr>
          </a:p>
          <a:p>
            <a:pPr algn="ctr"/>
            <a:endParaRPr lang="en-GB" altLang="cs-CZ" sz="2400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" name="Picture 2" descr="Výstřiže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1"/>
            <a:ext cx="194421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8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celkem předloženo 261 žádostí - způsobilých 175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 operativní hodnocení doporučeno 69 a schváleno 64 projektů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 celkové výši 99,1 mil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nejvíce žadatelů již tradičně z Itálie a Španělska; CZ průměr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Celkem 2158 partnerů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CZ - 41 žádostí (7 LP), z toho způsobilých 27 (3 LP), pro operativní hodnocení </a:t>
            </a:r>
            <a:b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schváleno 11 (1 LP - RERA) projektů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alokace pro CZ LP/PP 1,6 mil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priority - nejvíce zastoupeny: Výzkum a inovace a MSP; nejméně ŽP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1. výzva - 22. 6. – 31. 7. 2015</a:t>
            </a:r>
            <a:endParaRPr lang="cs-CZ" sz="2400" dirty="0"/>
          </a:p>
        </p:txBody>
      </p:sp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4223"/>
            <a:ext cx="1536626" cy="137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61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39952" y="2060848"/>
            <a:ext cx="4546848" cy="453650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elkem 11 projektů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P, z toho 1 LP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 priorita Životní prostředí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nejvíce zastoupen Moravskoslezský kraj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většinou veřejnoprávní subjekty, soukromý neziskový uspěl pouze jeden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FontTx/>
              <a:buChar char="-"/>
            </a:pPr>
            <a:endParaRPr lang="cs-CZ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3808" y="620688"/>
            <a:ext cx="5842992" cy="576064"/>
          </a:xfrm>
        </p:spPr>
        <p:txBody>
          <a:bodyPr/>
          <a:lstStyle/>
          <a:p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1. výzva - schválené </a:t>
            </a:r>
            <a:r>
              <a:rPr lang="cs-CZ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projekty </a:t>
            </a:r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CZ</a:t>
            </a:r>
            <a:endParaRPr lang="cs-CZ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947285"/>
              </p:ext>
            </p:extLst>
          </p:nvPr>
        </p:nvGraphicFramePr>
        <p:xfrm>
          <a:off x="1043608" y="1700808"/>
          <a:ext cx="22844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List" r:id="rId3" imgW="4562541" imgH="8115283" progId="Excel.Sheet.12">
                  <p:embed/>
                </p:oleObj>
              </mc:Choice>
              <mc:Fallback>
                <p:oleObj name="List" r:id="rId3" imgW="4562541" imgH="811528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700808"/>
                        <a:ext cx="2284413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02422"/>
            <a:ext cx="1536626" cy="137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5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celkem předloženo 211 žádostí - způsobilých 158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 operativní hodnocení doporučeno 65 a schváleno 65 projektů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 celkové výši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88,2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mil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CZ - 24 žádostí (2 LP), z toho způsobilých 27 (3 LP), pro operativní hodnocení </a:t>
            </a:r>
            <a:b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schváleno 9 -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alokace </a:t>
            </a:r>
            <a:r>
              <a:rPr lang="cs-CZ" sz="1600">
                <a:solidFill>
                  <a:schemeClr val="tx1">
                    <a:lumMod val="50000"/>
                    <a:lumOff val="50000"/>
                  </a:schemeClr>
                </a:solidFill>
              </a:rPr>
              <a:t>pro </a:t>
            </a:r>
            <a:r>
              <a:rPr lang="cs-CZ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CZ 8 mil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priority - nejvíce zastoupeny: Výzkum a inovace a CO2; nejméně ŽP</a:t>
            </a:r>
          </a:p>
          <a:p>
            <a:endParaRPr lang="cs-CZ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2. </a:t>
            </a:r>
            <a:r>
              <a:rPr lang="cs-CZ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výzva - </a:t>
            </a:r>
            <a:r>
              <a:rPr lang="cs-CZ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5. 4. – 13. 5. 2016</a:t>
            </a:r>
            <a:endParaRPr lang="cs-CZ" sz="2400" dirty="0"/>
          </a:p>
        </p:txBody>
      </p:sp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66965"/>
            <a:ext cx="1536626" cy="137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16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39952" y="2060848"/>
            <a:ext cx="4546848" cy="288032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elkem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projektů/ partnerů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P, z toho 0 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šechny priority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ejvíce zastoupeno Hlavní město Praha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veřejnoprávní subjekty, soukromý neziskový v této výzvě neuspěl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3808" y="620688"/>
            <a:ext cx="5842992" cy="576064"/>
          </a:xfrm>
        </p:spPr>
        <p:txBody>
          <a:bodyPr/>
          <a:lstStyle/>
          <a:p>
            <a:r>
              <a:rPr lang="cs-CZ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</a:t>
            </a:r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výzva - schválené </a:t>
            </a:r>
            <a:r>
              <a:rPr lang="cs-CZ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projekty </a:t>
            </a:r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CZ</a:t>
            </a:r>
            <a:endParaRPr lang="cs-CZ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494082"/>
              </p:ext>
            </p:extLst>
          </p:nvPr>
        </p:nvGraphicFramePr>
        <p:xfrm>
          <a:off x="899592" y="2132856"/>
          <a:ext cx="2448892" cy="370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List" r:id="rId3" imgW="4124427" imgH="6238975" progId="Excel.Sheet.12">
                  <p:embed/>
                </p:oleObj>
              </mc:Choice>
              <mc:Fallback>
                <p:oleObj name="List" r:id="rId3" imgW="4124427" imgH="62389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132856"/>
                        <a:ext cx="2448892" cy="3701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052736"/>
            <a:ext cx="1536626" cy="137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1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552654"/>
              </p:ext>
            </p:extLst>
          </p:nvPr>
        </p:nvGraphicFramePr>
        <p:xfrm>
          <a:off x="395536" y="2023745"/>
          <a:ext cx="8291512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Porovnání 1. a 2. výzvy</a:t>
            </a:r>
            <a:endParaRPr lang="cs-CZ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4223"/>
            <a:ext cx="1536626" cy="137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33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547399"/>
              </p:ext>
            </p:extLst>
          </p:nvPr>
        </p:nvGraphicFramePr>
        <p:xfrm>
          <a:off x="395536" y="2060848"/>
          <a:ext cx="8291512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Zastoupení projektů podle priorit</a:t>
            </a:r>
            <a:endParaRPr lang="cs-CZ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4223"/>
            <a:ext cx="1536626" cy="137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177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Alokace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všechny zbývající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finance, je tedy možné, že se bude jednat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poslední výzvu – nejvíce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prioritě ŽP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Celkem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program: 359 mil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 výzva: 99,1 mil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 výzva: 88,2 mil EUR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 výzva: zbývá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cca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150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mil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změny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oproti 1. výzvě vše elektronicky, </a:t>
            </a:r>
            <a:r>
              <a:rPr lang="cs-CZ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scany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podepsaných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dokumentů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zjednodušená komunikace mezi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partnery, mnoho aktivit a pomocných prvků ze strany JS</a:t>
            </a:r>
            <a:endParaRPr lang="cs-CZ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3. </a:t>
            </a:r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výzva - </a:t>
            </a:r>
            <a:r>
              <a:rPr lang="cs-CZ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1. 3. – 30. 6. 2017</a:t>
            </a:r>
          </a:p>
        </p:txBody>
      </p:sp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4223"/>
            <a:ext cx="1536626" cy="137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860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balíček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 3. výzvu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(web programu a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www.dotaceEU.cz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verze Programového manuálu)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setkání na Maltě - </a:t>
            </a:r>
            <a:r>
              <a:rPr lang="cs-CZ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Europe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s-CZ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let's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cooperate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! – 22. - 23. 3.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Národní informační dny, v ČR 23. 2.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2017 – konzultace s pracovníkem JS</a:t>
            </a:r>
            <a:endParaRPr lang="cs-CZ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JS nabízí zpětnou vazbu na zaslaný projektový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záměr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záměr možno konzultovat </a:t>
            </a: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NCP, požádat o zaslání záměru do zahraničí za účelem vyhledání partnerů okolních zemí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„</a:t>
            </a:r>
            <a:r>
              <a:rPr lang="cs-CZ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Join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our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 na webu programu, zadat svůj záměr a vyhledávat nabídky jiných partnerů atd. viz prezentace pracovníka JS - Podpora žadatelů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Přípravy na 3. výzvu</a:t>
            </a:r>
            <a:endParaRPr lang="cs-CZ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4223"/>
            <a:ext cx="1536626" cy="137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5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5973</TotalTime>
  <Words>527</Words>
  <Application>Microsoft Office PowerPoint</Application>
  <PresentationFormat>Předvádění na obrazovce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Interact III</vt:lpstr>
      <vt:lpstr>List</vt:lpstr>
      <vt:lpstr>Prezentace aplikace PowerPoint</vt:lpstr>
      <vt:lpstr>1. výzva - 22. 6. – 31. 7. 2015</vt:lpstr>
      <vt:lpstr>1. výzva - schválené projekty CZ</vt:lpstr>
      <vt:lpstr>2. výzva - 5. 4. – 13. 5. 2016</vt:lpstr>
      <vt:lpstr>2. výzva - schválené projekty CZ</vt:lpstr>
      <vt:lpstr>Porovnání 1. a 2. výzvy</vt:lpstr>
      <vt:lpstr>Zastoupení projektů podle priorit</vt:lpstr>
      <vt:lpstr>3. výzva - 1. 3. – 30. 6. 2017</vt:lpstr>
      <vt:lpstr>Přípravy na 3. výzvu</vt:lpstr>
      <vt:lpstr>Příklady projektů z 1. výzvy</vt:lpstr>
      <vt:lpstr>Příklady projektů z 1. výzvy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*</cp:lastModifiedBy>
  <cp:revision>432</cp:revision>
  <cp:lastPrinted>2012-11-20T11:29:07Z</cp:lastPrinted>
  <dcterms:created xsi:type="dcterms:W3CDTF">2012-11-21T12:13:20Z</dcterms:created>
  <dcterms:modified xsi:type="dcterms:W3CDTF">2017-02-24T10:20:00Z</dcterms:modified>
</cp:coreProperties>
</file>