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9" r:id="rId4"/>
    <p:sldId id="278" r:id="rId5"/>
    <p:sldId id="280" r:id="rId6"/>
    <p:sldId id="281" r:id="rId7"/>
    <p:sldId id="276" r:id="rId8"/>
    <p:sldId id="282" r:id="rId9"/>
    <p:sldId id="283" r:id="rId10"/>
    <p:sldId id="284" r:id="rId11"/>
    <p:sldId id="277" r:id="rId12"/>
    <p:sldId id="285" r:id="rId13"/>
    <p:sldId id="286" r:id="rId14"/>
    <p:sldId id="295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6134" autoAdjust="0"/>
  </p:normalViewPr>
  <p:slideViewPr>
    <p:cSldViewPr>
      <p:cViewPr varScale="1">
        <p:scale>
          <a:sx n="129" d="100"/>
          <a:sy n="129" d="100"/>
        </p:scale>
        <p:origin x="-12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13.2.2017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rr.cz/cs/kontakty/kontakty-eus-cil-3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europe.eu/projects/guidance/#report-activitie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INTERREG-EUROP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Lukeš				14.2. 2017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283152" cy="1872208"/>
          </a:xfrm>
        </p:spPr>
        <p:txBody>
          <a:bodyPr/>
          <a:lstStyle/>
          <a:p>
            <a:r>
              <a:rPr lang="cs-CZ" dirty="0" smtClean="0"/>
              <a:t>Kontrola výdajů</a:t>
            </a:r>
            <a:br>
              <a:rPr lang="cs-CZ" dirty="0" smtClean="0"/>
            </a:b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47457"/>
            <a:ext cx="8291264" cy="2497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Kontrolorem pro české partnery je: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Centrum </a:t>
            </a:r>
            <a:r>
              <a:rPr lang="cs-CZ" altLang="cs-CZ" sz="1800" dirty="0"/>
              <a:t>pro regionální rozvoj </a:t>
            </a:r>
            <a:r>
              <a:rPr lang="cs-CZ" altLang="cs-CZ" sz="1800" dirty="0" smtClean="0"/>
              <a:t>České republiky prostřednictvím poboček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Kam </a:t>
            </a:r>
            <a:r>
              <a:rPr lang="cs-CZ" altLang="cs-CZ" sz="2000" b="1" dirty="0"/>
              <a:t>předložit výdaje ke kontrole?: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na </a:t>
            </a:r>
            <a:r>
              <a:rPr lang="cs-CZ" altLang="cs-CZ" sz="1800" dirty="0"/>
              <a:t>regionální pobočky </a:t>
            </a:r>
            <a:r>
              <a:rPr lang="cs-CZ" altLang="cs-CZ" sz="1800" dirty="0" smtClean="0"/>
              <a:t>Centra dle </a:t>
            </a:r>
            <a:r>
              <a:rPr lang="cs-CZ" altLang="cs-CZ" sz="1800" dirty="0"/>
              <a:t>sídla partnera (kontakty v příloze Pokynů pro </a:t>
            </a:r>
            <a:r>
              <a:rPr lang="cs-CZ" altLang="cs-CZ" sz="1800" dirty="0" smtClean="0"/>
              <a:t>příjemce ke kontrole)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51520" y="3645024"/>
            <a:ext cx="8640960" cy="29523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 smtClean="0">
                <a:latin typeface="+mn-lt"/>
              </a:rPr>
              <a:t>Čechy</a:t>
            </a:r>
            <a:r>
              <a:rPr lang="cs-CZ" altLang="cs-CZ" sz="1800" dirty="0" smtClean="0">
                <a:latin typeface="+mn-lt"/>
              </a:rPr>
              <a:t>				     	</a:t>
            </a:r>
            <a:r>
              <a:rPr lang="cs-CZ" altLang="cs-CZ" sz="2000" b="1" dirty="0" smtClean="0">
                <a:latin typeface="+mn-lt"/>
              </a:rPr>
              <a:t>Morava a Slezsko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oddělení pro NUTS II Severovýchod         		oddělení pro NUTS II </a:t>
            </a:r>
            <a:r>
              <a:rPr lang="cs-CZ" sz="1400" dirty="0" err="1" smtClean="0"/>
              <a:t>Moravskoslezsko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Hradec Králové			      	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Evropský dům, Švendova 1282, 500 03    		30. dubna 635/35, 702 00 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Vedoucí: </a:t>
            </a:r>
            <a:r>
              <a:rPr lang="cs-CZ" sz="1400" dirty="0" smtClean="0"/>
              <a:t>Ing. Petra Marková			Vedoucí: Ing. Irena Kirchnerová </a:t>
            </a:r>
            <a:r>
              <a:rPr lang="cs-CZ" sz="1400" dirty="0" smtClean="0">
                <a:hlinkClick r:id="rId2"/>
              </a:rPr>
              <a:t>petra.markova@crr.cz</a:t>
            </a:r>
            <a:r>
              <a:rPr lang="cs-CZ" sz="1400" dirty="0" smtClean="0"/>
              <a:t>				</a:t>
            </a:r>
            <a:r>
              <a:rPr lang="cs-CZ" sz="1400" dirty="0" smtClean="0">
                <a:hlinkClick r:id="rId3"/>
              </a:rPr>
              <a:t>irena.kirchnerova@crr.cz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Všechny kontakty na Centrum naleznete zde: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  <a:hlinkClick r:id="rId4"/>
              </a:rPr>
              <a:t>http://www.crr.cz/cs/kontakty/kontakty-eus-cil-3/</a:t>
            </a:r>
            <a:r>
              <a:rPr lang="cs-CZ" altLang="cs-CZ" sz="1600" dirty="0" smtClean="0">
                <a:latin typeface="+mn-lt"/>
              </a:rPr>
              <a:t>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88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 indent="0">
              <a:lnSpc>
                <a:spcPct val="90000"/>
              </a:lnSpc>
            </a:pPr>
            <a:r>
              <a:rPr lang="cs-CZ" altLang="cs-CZ" sz="2000" b="1" dirty="0"/>
              <a:t>Kdy je vhodné kontaktovat Kontrolora</a:t>
            </a:r>
            <a:r>
              <a:rPr lang="cs-CZ" altLang="cs-CZ" sz="2000" b="1" dirty="0" smtClean="0"/>
              <a:t>?</a:t>
            </a:r>
          </a:p>
          <a:p>
            <a:pPr marL="0" indent="0">
              <a:lnSpc>
                <a:spcPct val="90000"/>
              </a:lnSpc>
            </a:pPr>
            <a:endParaRPr lang="cs-CZ" altLang="cs-CZ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zadávání veřejných zakázek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způsobilosti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dokladování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předkládání výdajů ke kontrole (reportingu)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256584"/>
          </a:xfrm>
        </p:spPr>
        <p:txBody>
          <a:bodyPr>
            <a:normAutofit fontScale="92500"/>
          </a:bodyPr>
          <a:lstStyle/>
          <a:p>
            <a:r>
              <a:rPr lang="cs-CZ" altLang="cs-CZ" sz="2000" b="1" dirty="0"/>
              <a:t>k první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opii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r>
              <a:rPr lang="cs-CZ" altLang="cs-CZ" sz="1800" dirty="0"/>
              <a:t> včetně příloh, kopii </a:t>
            </a:r>
            <a:r>
              <a:rPr lang="cs-CZ" altLang="cs-CZ" sz="1800" dirty="0" err="1"/>
              <a:t>Partnership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Agreement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a kopii </a:t>
            </a:r>
            <a:r>
              <a:rPr lang="cs-CZ" altLang="cs-CZ" sz="1800" dirty="0" err="1"/>
              <a:t>Application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– pokud není nahráno v monitorovacím systému programu-</a:t>
            </a:r>
            <a:r>
              <a:rPr lang="cs-CZ" altLang="cs-CZ" sz="1800" dirty="0" err="1" smtClean="0"/>
              <a:t>iOlf</a:t>
            </a:r>
            <a:r>
              <a:rPr lang="cs-CZ" altLang="cs-CZ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</a:t>
            </a:r>
            <a:r>
              <a:rPr lang="cs-CZ" altLang="cs-CZ" sz="1800" dirty="0"/>
              <a:t>) u neplátců DPH: Čestné prohlášení, že nejste plátci </a:t>
            </a:r>
            <a:r>
              <a:rPr lang="cs-CZ" altLang="cs-CZ" sz="1800" dirty="0" smtClean="0"/>
              <a:t>DPH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b</a:t>
            </a:r>
            <a:r>
              <a:rPr lang="cs-CZ" altLang="cs-CZ" sz="1800" dirty="0"/>
              <a:t>) u plátců DPH: Registraci plátce DPH (stačí kopie); v případě nárokování DPH, jako způsobilého výdaje, Prohlášení, že nemá nárok na odpočet DPH v rámci svého daňového </a:t>
            </a:r>
            <a:r>
              <a:rPr lang="cs-CZ" altLang="cs-CZ" sz="1800" dirty="0" smtClean="0"/>
              <a:t>přiznání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detailní rozpočet jednotlivého projektového partnera dle rozpočtových kapitol. Pokud není součástí </a:t>
            </a:r>
            <a:r>
              <a:rPr lang="cs-CZ" altLang="cs-CZ" sz="1800" dirty="0" err="1" smtClean="0"/>
              <a:t>Partnership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Agreement</a:t>
            </a:r>
            <a:r>
              <a:rPr lang="cs-CZ" altLang="cs-CZ" sz="1800" dirty="0" smtClean="0"/>
              <a:t> nebo </a:t>
            </a:r>
            <a:r>
              <a:rPr lang="cs-CZ" altLang="cs-CZ" sz="1800" dirty="0" err="1" smtClean="0"/>
              <a:t>Application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(vzor je přílohou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realizovaných a předpokládaných ZŘ (příloha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zaměstnanců na projektu (vzor příloha </a:t>
            </a:r>
            <a:r>
              <a:rPr lang="cs-CZ" altLang="cs-CZ" sz="1800" dirty="0"/>
              <a:t>Pokynů pro příjemce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 </a:t>
            </a:r>
            <a:endParaRPr lang="cs-CZ" altLang="cs-CZ" sz="1600" dirty="0"/>
          </a:p>
          <a:p>
            <a:pPr marL="457200" lvl="1" indent="0"/>
            <a:endParaRPr lang="cs-CZ" sz="12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schválené </a:t>
            </a:r>
            <a:r>
              <a:rPr lang="cs-CZ" altLang="cs-CZ" sz="1600" dirty="0"/>
              <a:t>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– jejich aktuální </a:t>
            </a:r>
            <a:r>
              <a:rPr lang="cs-CZ" altLang="cs-CZ" sz="1600" dirty="0" smtClean="0"/>
              <a:t>verzi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aktualizovaný přehled realizovaných a předpokládaných ZŘ a přehled zaměstnanců na projekt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z</a:t>
            </a:r>
            <a:r>
              <a:rPr lang="cs-CZ" altLang="cs-CZ" sz="1600" dirty="0" smtClean="0"/>
              <a:t>právu o průběhu projektu (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report) a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/soupisku výdajů s datem a podpisy ve 2 vyhotoveních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a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contracts</a:t>
            </a:r>
            <a:r>
              <a:rPr lang="cs-CZ" altLang="cs-CZ" sz="1600" dirty="0" smtClean="0"/>
              <a:t> – </a:t>
            </a:r>
            <a:r>
              <a:rPr lang="cs-CZ" altLang="cs-CZ" sz="1600" b="1" smtClean="0"/>
              <a:t>předložit </a:t>
            </a:r>
            <a:r>
              <a:rPr lang="cs-CZ" altLang="cs-CZ" sz="1600" b="1" smtClean="0"/>
              <a:t>také prostřednictvím </a:t>
            </a:r>
            <a:r>
              <a:rPr lang="cs-CZ" altLang="cs-CZ" sz="1600" b="1" dirty="0" err="1" smtClean="0"/>
              <a:t>iOLF</a:t>
            </a:r>
            <a:endParaRPr lang="cs-CZ" altLang="cs-CZ" sz="1600" b="1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i</a:t>
            </a:r>
            <a:r>
              <a:rPr lang="cs-CZ" altLang="cs-CZ" sz="1600" dirty="0" smtClean="0"/>
              <a:t>nformace </a:t>
            </a:r>
            <a:r>
              <a:rPr lang="cs-CZ" altLang="cs-CZ" sz="1600" dirty="0"/>
              <a:t>o změnách kontaktních údajů partnera, statutárního zástupce nebo kontaktní </a:t>
            </a:r>
            <a:r>
              <a:rPr lang="cs-CZ" altLang="cs-CZ" sz="1600" dirty="0" smtClean="0"/>
              <a:t>osoby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rozpočtu partnera – aktuální rozpočet, v případě překročení rozpočtu/rozpočtových kapitol souhlas LP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opie originálů účetních dokladů , včetně podpůrné dokumentace roztříděné ve složce podle  rozpočtových položek a opatřených razítkem s názvem/akronymem a číslem projektu a názvem programu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č</a:t>
            </a:r>
            <a:r>
              <a:rPr lang="cs-CZ" altLang="cs-CZ" sz="1600" dirty="0" smtClean="0"/>
              <a:t>estné prohlášení o shodě kopií účetních dokladů a podpůrné dokumentace s originály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 z neplátce na plátce DPH a naopak – doklad o novém stavu </a:t>
            </a:r>
            <a:endParaRPr lang="cs-CZ" altLang="cs-CZ" sz="1600" dirty="0"/>
          </a:p>
          <a:p>
            <a:pPr marL="0" indent="0"/>
            <a:endParaRPr lang="cs-CZ" altLang="cs-CZ" sz="1600" dirty="0" smtClean="0"/>
          </a:p>
          <a:p>
            <a:pPr lvl="1"/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33123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Po předložení všech výdajů: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  <a:p>
            <a:pPr marL="0" indent="0"/>
            <a:r>
              <a:rPr lang="cs-CZ" altLang="cs-CZ" sz="1800" dirty="0" smtClean="0"/>
              <a:t>Kontrolor provede kontrolu předložených dokumentů a podkladů a vystaví partnerovi:</a:t>
            </a:r>
          </a:p>
          <a:p>
            <a:pPr marL="0" indent="0"/>
            <a:endParaRPr lang="cs-CZ" altLang="cs-CZ" sz="1600" dirty="0" smtClean="0"/>
          </a:p>
          <a:p>
            <a:pPr marL="685800" lvl="1">
              <a:buFontTx/>
              <a:buChar char="-"/>
            </a:pPr>
            <a:r>
              <a:rPr lang="cs-CZ" altLang="cs-CZ" sz="1300" dirty="0" err="1" smtClean="0"/>
              <a:t>Control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Certificate</a:t>
            </a:r>
            <a:r>
              <a:rPr lang="cs-CZ" altLang="cs-CZ" sz="1300" dirty="0"/>
              <a:t> </a:t>
            </a:r>
            <a:r>
              <a:rPr lang="cs-CZ" altLang="cs-CZ" sz="1300" dirty="0" smtClean="0"/>
              <a:t>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)</a:t>
            </a:r>
          </a:p>
          <a:p>
            <a:pPr marL="400050" lvl="1" indent="0"/>
            <a:endParaRPr lang="cs-CZ" altLang="cs-CZ" sz="1300" dirty="0" smtClean="0"/>
          </a:p>
          <a:p>
            <a:pPr marL="685800" lvl="1">
              <a:buFontTx/>
              <a:buChar char="-"/>
            </a:pPr>
            <a:r>
              <a:rPr lang="cs-CZ" altLang="cs-CZ" sz="1300" dirty="0" err="1" smtClean="0"/>
              <a:t>Control</a:t>
            </a:r>
            <a:r>
              <a:rPr lang="cs-CZ" altLang="cs-CZ" sz="1300" dirty="0" smtClean="0"/>
              <a:t> Report + </a:t>
            </a:r>
            <a:r>
              <a:rPr lang="cs-CZ" altLang="cs-CZ" sz="1300" dirty="0" err="1" smtClean="0"/>
              <a:t>Checklist</a:t>
            </a:r>
            <a:r>
              <a:rPr lang="cs-CZ" altLang="cs-CZ" sz="1300" dirty="0" smtClean="0"/>
              <a:t> 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)</a:t>
            </a:r>
          </a:p>
          <a:p>
            <a:pPr marL="400050" lvl="1" indent="0"/>
            <a:endParaRPr lang="cs-CZ" altLang="cs-CZ" sz="1300" dirty="0" smtClean="0"/>
          </a:p>
          <a:p>
            <a:pPr marL="685800" lvl="1">
              <a:buFontTx/>
              <a:buChar char="-"/>
            </a:pPr>
            <a:r>
              <a:rPr lang="cs-CZ" altLang="cs-CZ" sz="1300" dirty="0" smtClean="0"/>
              <a:t>Schválený List </a:t>
            </a:r>
            <a:r>
              <a:rPr lang="cs-CZ" altLang="cs-CZ" sz="1300" dirty="0" err="1" smtClean="0"/>
              <a:t>of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Expenditure</a:t>
            </a:r>
            <a:r>
              <a:rPr lang="cs-CZ" altLang="cs-CZ" sz="1300" dirty="0" smtClean="0"/>
              <a:t>/List </a:t>
            </a:r>
            <a:r>
              <a:rPr lang="cs-CZ" altLang="cs-CZ" sz="1300" dirty="0" err="1" smtClean="0"/>
              <a:t>of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Contracts</a:t>
            </a:r>
            <a:r>
              <a:rPr lang="cs-CZ" altLang="cs-CZ" sz="1300" dirty="0" smtClean="0"/>
              <a:t> 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987061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Partner následně zašle svému LP – včetně popisu své části projektu za dané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 - monitorovací/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na 6 měsíců</a:t>
            </a:r>
          </a:p>
          <a:p>
            <a:pPr marL="0" indent="0"/>
            <a:r>
              <a:rPr lang="cs-CZ" altLang="cs-CZ" sz="2000" b="1" u="sng" dirty="0" err="1" smtClean="0"/>
              <a:t>Interreg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Europe</a:t>
            </a:r>
            <a:endParaRPr lang="cs-CZ" altLang="cs-CZ" sz="2000" b="1" u="sng" dirty="0" smtClean="0"/>
          </a:p>
          <a:p>
            <a:pPr marL="285750" indent="-285750">
              <a:buFontTx/>
              <a:buChar char="-"/>
            </a:pP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schválením projektu monitorovacím výborem</a:t>
            </a:r>
          </a:p>
          <a:p>
            <a:pPr marL="285750" indent="-285750">
              <a:buFontTx/>
              <a:buChar char="-"/>
            </a:pPr>
            <a:r>
              <a:rPr lang="cs-CZ" altLang="cs-CZ" sz="1800" dirty="0" smtClean="0"/>
              <a:t>Pro projekty z 1. výzvy =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</a:t>
            </a:r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- 1.4. až 30. 9.</a:t>
            </a:r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- 1.10. až 31.3.</a:t>
            </a:r>
          </a:p>
          <a:p>
            <a:pPr marL="0" indent="0"/>
            <a:r>
              <a:rPr lang="cs-CZ" altLang="cs-CZ" sz="1800" dirty="0" smtClean="0"/>
              <a:t>-   Pro </a:t>
            </a:r>
            <a:r>
              <a:rPr lang="cs-CZ" altLang="cs-CZ" sz="1800" dirty="0"/>
              <a:t>projekty z </a:t>
            </a:r>
            <a:r>
              <a:rPr lang="cs-CZ" altLang="cs-CZ" sz="1800" dirty="0" smtClean="0"/>
              <a:t>2. </a:t>
            </a:r>
            <a:r>
              <a:rPr lang="cs-CZ" altLang="cs-CZ" sz="1800" dirty="0"/>
              <a:t>výzvy = </a:t>
            </a:r>
            <a:r>
              <a:rPr lang="cs-CZ" altLang="cs-CZ" sz="1800" dirty="0" err="1"/>
              <a:t>reportovací</a:t>
            </a:r>
            <a:r>
              <a:rPr lang="cs-CZ" altLang="cs-CZ" sz="1800" dirty="0"/>
              <a:t> období </a:t>
            </a:r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- listopad </a:t>
            </a:r>
            <a:r>
              <a:rPr lang="cs-CZ" altLang="cs-CZ" sz="1800" smtClean="0"/>
              <a:t>až duben</a:t>
            </a:r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CZ partneři předkládají výdaje ke kontrole </a:t>
            </a:r>
            <a:r>
              <a:rPr lang="cs-CZ" altLang="cs-CZ" sz="1800" b="1" dirty="0" smtClean="0"/>
              <a:t>zpravidla každých 6 měsíců, </a:t>
            </a:r>
            <a:r>
              <a:rPr lang="cs-CZ" altLang="cs-CZ" sz="1800" dirty="0" smtClean="0"/>
              <a:t>pokud nárokované výdaje partnera za dané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</a:t>
            </a:r>
          </a:p>
          <a:p>
            <a:pPr marL="0" indent="0"/>
            <a:endParaRPr lang="cs-CZ" altLang="cs-CZ" sz="1800" dirty="0" smtClean="0"/>
          </a:p>
          <a:p>
            <a:pPr marL="0" indent="0"/>
            <a:r>
              <a:rPr lang="cs-CZ" altLang="cs-CZ" sz="2400" b="1" dirty="0" smtClean="0"/>
              <a:t>˃7.500 EUR</a:t>
            </a:r>
          </a:p>
          <a:p>
            <a:pPr marL="0" indent="0"/>
            <a:endParaRPr lang="cs-CZ" altLang="cs-CZ" sz="2400" b="1" dirty="0"/>
          </a:p>
          <a:p>
            <a:pPr marL="0" indent="0"/>
            <a:r>
              <a:rPr lang="cs-CZ" altLang="cs-CZ" sz="1800" dirty="0" smtClean="0"/>
              <a:t>Bez ohledu na tento finanční limit musí příjemci předložit výdaje ke kontrole </a:t>
            </a:r>
            <a:r>
              <a:rPr lang="cs-CZ" altLang="cs-CZ" sz="1800" b="1" dirty="0" smtClean="0"/>
              <a:t>minimálně jednou do roka</a:t>
            </a:r>
            <a:r>
              <a:rPr lang="cs-CZ" altLang="cs-CZ" sz="1800" dirty="0" smtClean="0"/>
              <a:t>. </a:t>
            </a:r>
          </a:p>
          <a:p>
            <a:pPr marL="0" indent="0"/>
            <a:endParaRPr lang="cs-CZ" altLang="cs-CZ" sz="1800" b="1" dirty="0" smtClean="0"/>
          </a:p>
          <a:p>
            <a:pPr marL="0" indent="0"/>
            <a:r>
              <a:rPr lang="cs-CZ" altLang="cs-CZ" sz="1800" dirty="0" smtClean="0"/>
              <a:t>Zpráva o průběhu projektu (část popisující aktivity) se předkládá za každé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, tedy v 6 měsíčních cyklech.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smtClean="0"/>
              <a:t>Lhůty pro předkládání dokladů ke kontrole pro příjemce:</a:t>
            </a:r>
          </a:p>
          <a:p>
            <a:pPr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do 15 dnů </a:t>
            </a:r>
            <a:r>
              <a:rPr lang="cs-CZ" altLang="cs-CZ" sz="2000" dirty="0" smtClean="0"/>
              <a:t>po skončení každého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</a:t>
            </a:r>
            <a:r>
              <a:rPr lang="cs-CZ" altLang="cs-CZ" sz="1600" dirty="0" smtClean="0"/>
              <a:t>např.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od. </a:t>
            </a:r>
            <a:r>
              <a:rPr lang="cs-CZ" altLang="cs-CZ" sz="1600" dirty="0"/>
              <a:t>1.10. až 31.3. </a:t>
            </a:r>
            <a:r>
              <a:rPr lang="cs-CZ" altLang="cs-CZ" sz="1600" dirty="0" smtClean="0"/>
              <a:t>– nutno předložit do 15.4.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Centrum má </a:t>
            </a:r>
            <a:r>
              <a:rPr lang="cs-CZ" altLang="cs-CZ" sz="2000" b="1" dirty="0" smtClean="0"/>
              <a:t>60 dni </a:t>
            </a:r>
            <a:r>
              <a:rPr lang="cs-CZ" altLang="cs-CZ" sz="2000" dirty="0" smtClean="0"/>
              <a:t>na kontrolu a vystavení certifikátu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LP musí </a:t>
            </a:r>
            <a:r>
              <a:rPr lang="cs-CZ" altLang="cs-CZ" sz="2000" b="1" dirty="0" smtClean="0"/>
              <a:t>do 3 měsíců </a:t>
            </a:r>
            <a:r>
              <a:rPr lang="cs-CZ" altLang="cs-CZ" sz="2000" dirty="0" smtClean="0"/>
              <a:t>po skončení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předložit souhrnnou zprávu za celý projekt a souhrnné výdaje na ŘO/sekretariát 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smtClean="0"/>
              <a:t>		</a:t>
            </a:r>
            <a:r>
              <a:rPr lang="cs-CZ" altLang="cs-CZ" sz="1600" dirty="0" smtClean="0"/>
              <a:t>za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1.10. až 31.3. – je termín 1.7. 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6480720" cy="5552151"/>
          </a:xfrm>
        </p:spPr>
      </p:pic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Jaké faktory ovlivňují průběh </a:t>
            </a:r>
            <a:r>
              <a:rPr lang="cs-CZ" altLang="cs-CZ" sz="2000" b="1" dirty="0" smtClean="0"/>
              <a:t>kontroly:</a:t>
            </a:r>
          </a:p>
          <a:p>
            <a:endParaRPr lang="cs-CZ" alt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kvalita </a:t>
            </a:r>
            <a:r>
              <a:rPr lang="cs-CZ" altLang="cs-CZ" sz="2000" dirty="0"/>
              <a:t>zpracování předložených podkladů (zprávy o realizaci, finanční </a:t>
            </a:r>
            <a:r>
              <a:rPr lang="cs-CZ" altLang="cs-CZ" sz="2000" dirty="0" smtClean="0"/>
              <a:t>zprávy)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dodržení požadavků </a:t>
            </a:r>
            <a:r>
              <a:rPr lang="cs-CZ" altLang="cs-CZ" sz="2000" dirty="0"/>
              <a:t>v Pokynech </a:t>
            </a:r>
            <a:r>
              <a:rPr lang="cs-CZ" altLang="cs-CZ" sz="2000" dirty="0" smtClean="0"/>
              <a:t>a programové 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řádné </a:t>
            </a:r>
            <a:r>
              <a:rPr lang="cs-CZ" altLang="cs-CZ" sz="2000" dirty="0"/>
              <a:t>doložení/vykázání výdajů dle </a:t>
            </a:r>
            <a:r>
              <a:rPr lang="cs-CZ" altLang="cs-CZ" sz="2000" dirty="0" err="1" smtClean="0"/>
              <a:t>program.dokumentace</a:t>
            </a:r>
            <a:r>
              <a:rPr lang="cs-CZ" altLang="cs-CZ" sz="2000" dirty="0" smtClean="0"/>
              <a:t> a Pokynů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spolupráce </a:t>
            </a:r>
            <a:r>
              <a:rPr lang="cs-CZ" altLang="cs-CZ" sz="2000" dirty="0"/>
              <a:t>partnera s kontrolorem v případě doplňování požadovaných </a:t>
            </a:r>
            <a:r>
              <a:rPr lang="cs-CZ" altLang="cs-CZ" sz="2000" dirty="0" smtClean="0"/>
              <a:t>informací/podkladů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termín </a:t>
            </a:r>
            <a:r>
              <a:rPr lang="cs-CZ" altLang="cs-CZ" sz="2000" dirty="0"/>
              <a:t>předložení výdajů ke kontrole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Zodpovídají za kontrolu výdajů členské státy na jejichž území má sídlo příjemce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Kontrolní systém v ČR je centralizovaný, tzn. </a:t>
            </a:r>
            <a:r>
              <a:rPr lang="cs-CZ" altLang="cs-CZ" sz="1800" dirty="0"/>
              <a:t>kontrolu </a:t>
            </a:r>
            <a:r>
              <a:rPr lang="cs-CZ" altLang="cs-CZ" sz="1800" dirty="0" smtClean="0"/>
              <a:t>vykonává </a:t>
            </a:r>
            <a:r>
              <a:rPr lang="cs-CZ" altLang="cs-CZ" sz="1800" dirty="0"/>
              <a:t>jedna pověřená organizace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r>
              <a:rPr lang="cs-CZ" altLang="cs-CZ" sz="1800" dirty="0" smtClean="0">
                <a:latin typeface="+mn-lt"/>
              </a:rPr>
              <a:t>) pověřeno </a:t>
            </a:r>
            <a:r>
              <a:rPr lang="cs-CZ" altLang="cs-CZ" sz="1800" b="1" dirty="0" smtClean="0">
                <a:latin typeface="+mn-lt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Jenom Centrum </a:t>
            </a:r>
            <a:r>
              <a:rPr lang="cs-CZ" altLang="cs-CZ" sz="1800" dirty="0" smtClean="0">
                <a:latin typeface="+mn-lt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Výkon kontroly je pro české příjemce </a:t>
            </a:r>
            <a:r>
              <a:rPr lang="cs-CZ" altLang="cs-CZ" sz="1800" b="1" u="sng" dirty="0" smtClean="0">
                <a:latin typeface="+mn-lt"/>
              </a:rPr>
              <a:t>bezplatný</a:t>
            </a:r>
            <a:r>
              <a:rPr lang="cs-CZ" altLang="cs-CZ" sz="1800" b="1" dirty="0" smtClean="0">
                <a:latin typeface="+mn-lt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Právní rámec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Kontrola na místě</a:t>
            </a:r>
            <a:r>
              <a:rPr lang="cs-CZ" altLang="cs-CZ" sz="2000" b="1" dirty="0" smtClean="0"/>
              <a:t>:</a:t>
            </a:r>
          </a:p>
          <a:p>
            <a:endParaRPr lang="cs-CZ" altLang="cs-CZ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cílem je ověřit, zda je projekt skutečně realizován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zda byly produkty a služby skutečně dodány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může být i dokladová kontrola na místě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provádí se u vybraného vzorku projektů během realizace projektu, nejpozději do poslední certifikace </a:t>
            </a:r>
            <a:endParaRPr lang="cs-CZ" alt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příslušný </a:t>
            </a:r>
            <a:r>
              <a:rPr lang="cs-CZ" altLang="cs-CZ" sz="2000" dirty="0"/>
              <a:t>partner bude ze strany kontrola upozorněn </a:t>
            </a:r>
            <a:r>
              <a:rPr lang="cs-CZ" altLang="cs-CZ" sz="2000" dirty="0" smtClean="0"/>
              <a:t>min. </a:t>
            </a:r>
            <a:r>
              <a:rPr lang="cs-CZ" altLang="cs-CZ" sz="2000" dirty="0"/>
              <a:t>48 hodin před kontrolní návštěvou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partner je povinen umožnit kontrolorovi nahlédnout do veškeré dokumentace spojené s </a:t>
            </a:r>
            <a:r>
              <a:rPr lang="cs-CZ" altLang="cs-CZ" sz="2000" dirty="0" smtClean="0"/>
              <a:t>projektem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Na co je třeba dát pozor</a:t>
            </a:r>
            <a:r>
              <a:rPr lang="cs-CZ" altLang="cs-CZ" sz="2000" b="1" dirty="0" smtClean="0"/>
              <a:t>!!!: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veřejné </a:t>
            </a:r>
            <a:r>
              <a:rPr lang="cs-CZ" altLang="cs-CZ" sz="2000" i="1" dirty="0" smtClean="0"/>
              <a:t>zakázky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dodržování </a:t>
            </a:r>
            <a:r>
              <a:rPr lang="cs-CZ" altLang="cs-CZ" sz="2000" i="1" dirty="0"/>
              <a:t>pravidel </a:t>
            </a:r>
            <a:r>
              <a:rPr lang="cs-CZ" altLang="cs-CZ" sz="2000" i="1" dirty="0" smtClean="0"/>
              <a:t>publicity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časová a věcná způsobilost výdajů dle </a:t>
            </a:r>
            <a:r>
              <a:rPr lang="cs-CZ" altLang="cs-CZ" sz="2000" dirty="0" err="1" smtClean="0"/>
              <a:t>program.dokumentace</a:t>
            </a:r>
            <a:endParaRPr lang="cs-CZ" altLang="cs-CZ" sz="2000" dirty="0" smtClean="0"/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rozpočet projektu – budget lines, </a:t>
            </a:r>
            <a:r>
              <a:rPr lang="cs-CZ" altLang="cs-CZ" sz="2000" i="1" dirty="0" smtClean="0"/>
              <a:t>změna rozpočtu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shoda informací předkládaných </a:t>
            </a:r>
            <a:r>
              <a:rPr lang="cs-CZ" altLang="cs-CZ" sz="2000" dirty="0" smtClean="0"/>
              <a:t>kontrolorovi </a:t>
            </a:r>
            <a:r>
              <a:rPr lang="cs-CZ" altLang="cs-CZ" sz="2000" dirty="0"/>
              <a:t>s informacemi v reportingu pro </a:t>
            </a:r>
            <a:r>
              <a:rPr lang="cs-CZ" altLang="cs-CZ" sz="2000" dirty="0" smtClean="0"/>
              <a:t>LP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příjmy </a:t>
            </a:r>
            <a:r>
              <a:rPr lang="cs-CZ" altLang="cs-CZ" sz="2000" dirty="0" smtClean="0"/>
              <a:t>projektu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roblematika dvojího financování</a:t>
            </a: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1</a:t>
            </a:r>
            <a:r>
              <a:rPr lang="cs-CZ" altLang="cs-CZ" sz="1600" dirty="0" smtClean="0">
                <a:latin typeface="+mn-lt"/>
              </a:rPr>
              <a:t>. </a:t>
            </a:r>
            <a:r>
              <a:rPr lang="cs-CZ" altLang="cs-CZ" sz="1800" dirty="0">
                <a:latin typeface="+mn-lt"/>
              </a:rPr>
              <a:t>Nařízení EU 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1303/2013 – </a:t>
            </a:r>
            <a:r>
              <a:rPr lang="cs-CZ" altLang="cs-CZ" sz="1800" dirty="0" smtClean="0">
                <a:latin typeface="+mn-lt"/>
              </a:rPr>
              <a:t>	tzv</a:t>
            </a:r>
            <a:r>
              <a:rPr lang="cs-CZ" altLang="cs-CZ" sz="1800" dirty="0">
                <a:latin typeface="+mn-lt"/>
              </a:rPr>
              <a:t>. obecné nařízení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1299/2013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Evropské územní spolupráci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1301/2013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ERDF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481/2014 </a:t>
            </a:r>
            <a:r>
              <a:rPr lang="cs-CZ" altLang="cs-CZ" sz="1800" dirty="0" smtClean="0">
                <a:latin typeface="+mn-lt"/>
              </a:rPr>
              <a:t>  – 	nařízení </a:t>
            </a:r>
            <a:r>
              <a:rPr lang="cs-CZ" altLang="cs-CZ" sz="1800" dirty="0">
                <a:latin typeface="+mn-lt"/>
              </a:rPr>
              <a:t>o způsobilosti výdajů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2. Programové dokumenty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b="1" u="sng" dirty="0" err="1" smtClean="0">
                <a:latin typeface="+mn-lt"/>
              </a:rPr>
              <a:t>Interreg</a:t>
            </a:r>
            <a:r>
              <a:rPr lang="cs-CZ" altLang="cs-CZ" sz="1800" b="1" u="sng" dirty="0" smtClean="0">
                <a:latin typeface="+mn-lt"/>
              </a:rPr>
              <a:t> </a:t>
            </a:r>
            <a:r>
              <a:rPr lang="cs-CZ" altLang="cs-CZ" sz="1800" b="1" u="sng" dirty="0" err="1" smtClean="0">
                <a:latin typeface="+mn-lt"/>
              </a:rPr>
              <a:t>Europe</a:t>
            </a:r>
            <a:r>
              <a:rPr lang="cs-CZ" altLang="cs-CZ" sz="1800" u="sng" dirty="0">
                <a:latin typeface="+mn-lt"/>
              </a:rPr>
              <a:t>	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200" dirty="0">
                <a:latin typeface="+mn-lt"/>
                <a:hlinkClick r:id="rId2"/>
              </a:rPr>
              <a:t>http://www.interregeurope.eu/projects/guidance/#</a:t>
            </a:r>
            <a:r>
              <a:rPr lang="cs-CZ" altLang="cs-CZ" sz="1200" dirty="0" smtClean="0">
                <a:latin typeface="+mn-lt"/>
                <a:hlinkClick r:id="rId2"/>
              </a:rPr>
              <a:t>report-activities</a:t>
            </a:r>
            <a:r>
              <a:rPr lang="cs-CZ" altLang="cs-CZ" sz="1200" dirty="0" smtClean="0">
                <a:latin typeface="+mn-lt"/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Program meziregionální spolupráce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Programme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Manual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(4. verze - prosinec 2016) – </a:t>
            </a:r>
            <a:r>
              <a:rPr lang="cs-CZ" altLang="cs-CZ" sz="1800" b="1" dirty="0" smtClean="0">
                <a:solidFill>
                  <a:srgbClr val="C00000"/>
                </a:solidFill>
                <a:latin typeface="+mn-lt"/>
              </a:rPr>
              <a:t>nutno znát </a:t>
            </a:r>
            <a:r>
              <a:rPr lang="cs-CZ" altLang="cs-CZ" sz="1800" b="1" dirty="0">
                <a:solidFill>
                  <a:srgbClr val="C00000"/>
                </a:solidFill>
              </a:rPr>
              <a:t>!!!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200" dirty="0" smtClean="0">
                <a:latin typeface="+mn-lt"/>
              </a:rPr>
              <a:t>(obsahuje informace pro předložení žádosti, ale i o předkládání výdajů ke kontrole)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 err="1">
                <a:latin typeface="+mn-lt"/>
              </a:rPr>
              <a:t>Graphic</a:t>
            </a:r>
            <a:r>
              <a:rPr lang="cs-CZ" sz="1800" dirty="0">
                <a:latin typeface="+mn-lt"/>
              </a:rPr>
              <a:t> identity </a:t>
            </a:r>
            <a:r>
              <a:rPr lang="cs-CZ" sz="1800" dirty="0" err="1">
                <a:latin typeface="+mn-lt"/>
              </a:rPr>
              <a:t>guide</a:t>
            </a: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1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3. Národní dokumenty </a:t>
            </a:r>
            <a:r>
              <a:rPr lang="cs-CZ" altLang="cs-CZ" sz="1100" dirty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www.dotaceeu.cz/cs/Fondy-EU/2014-2020/Operacni-programy/OP-INTERREG-EUROPE</a:t>
            </a:r>
            <a:r>
              <a:rPr lang="cs-CZ" altLang="cs-CZ" sz="1100" dirty="0" smtClean="0">
                <a:latin typeface="+mn-lt"/>
              </a:rPr>
              <a:t> )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Pokyny pro příjemce ke kontrole (včetně příloh) !!!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zákon </a:t>
            </a:r>
            <a:r>
              <a:rPr lang="cs-CZ" sz="1800" dirty="0"/>
              <a:t>o veřejných zakázkách </a:t>
            </a: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137/2006 Sb</a:t>
            </a:r>
            <a:r>
              <a:rPr lang="cs-CZ" altLang="cs-CZ" sz="1800" dirty="0" smtClean="0">
                <a:latin typeface="+mn-lt"/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(pro všechny </a:t>
            </a:r>
            <a:r>
              <a:rPr lang="cs-CZ" altLang="cs-CZ" sz="1400" smtClean="0">
                <a:latin typeface="+mn-lt"/>
              </a:rPr>
              <a:t>zakázky vyhlášené </a:t>
            </a:r>
            <a:r>
              <a:rPr lang="cs-CZ" altLang="cs-CZ" sz="1400" dirty="0" smtClean="0">
                <a:latin typeface="+mn-lt"/>
              </a:rPr>
              <a:t>do 30.9. 2016)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latin typeface="+mn-lt"/>
              </a:rPr>
              <a:t>zákona č. </a:t>
            </a:r>
            <a:r>
              <a:rPr lang="cs-CZ" sz="1800" dirty="0" smtClean="0">
                <a:latin typeface="+mn-lt"/>
              </a:rPr>
              <a:t>134/2016 </a:t>
            </a:r>
            <a:r>
              <a:rPr lang="cs-CZ" sz="1800" dirty="0">
                <a:latin typeface="+mn-lt"/>
              </a:rPr>
              <a:t>Sb., </a:t>
            </a:r>
            <a:r>
              <a:rPr lang="cs-CZ" altLang="cs-CZ" sz="1800" dirty="0"/>
              <a:t>o zadávání veřejných </a:t>
            </a:r>
            <a:r>
              <a:rPr lang="cs-CZ" altLang="cs-CZ" sz="1800" dirty="0" smtClean="0"/>
              <a:t>zakázek</a:t>
            </a:r>
            <a:endParaRPr 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latin typeface="+mn-lt"/>
              </a:rPr>
              <a:t>(pro všechny zakázky vyhlášené od 1.10. 2016) </a:t>
            </a:r>
            <a:endParaRPr lang="cs-CZ" altLang="cs-CZ" sz="1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2014-2020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Hierarchie pravidel </a:t>
            </a:r>
            <a:r>
              <a:rPr lang="cs-CZ" altLang="cs-CZ" sz="1800" dirty="0" smtClean="0">
                <a:latin typeface="+mn-lt"/>
              </a:rPr>
              <a:t> EU </a:t>
            </a:r>
            <a:r>
              <a:rPr lang="cs-CZ" altLang="cs-CZ" sz="1800" dirty="0">
                <a:latin typeface="+mn-lt"/>
              </a:rPr>
              <a:t>nařízení </a:t>
            </a:r>
            <a:r>
              <a:rPr lang="cs-CZ" altLang="cs-CZ" sz="1800" dirty="0" smtClean="0">
                <a:latin typeface="+mn-lt"/>
              </a:rPr>
              <a:t>	  Pravidla </a:t>
            </a:r>
            <a:r>
              <a:rPr lang="cs-CZ" altLang="cs-CZ" sz="1800" dirty="0">
                <a:latin typeface="+mn-lt"/>
              </a:rPr>
              <a:t>programu          </a:t>
            </a:r>
            <a:r>
              <a:rPr lang="cs-CZ" altLang="cs-CZ" sz="1800" dirty="0" smtClean="0">
                <a:latin typeface="+mn-lt"/>
              </a:rPr>
              <a:t> Národní </a:t>
            </a:r>
            <a:r>
              <a:rPr lang="cs-CZ" altLang="cs-CZ" sz="1800" dirty="0">
                <a:latin typeface="+mn-lt"/>
              </a:rPr>
              <a:t>pravidla</a:t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2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01756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175430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programu:</a:t>
            </a:r>
            <a:endParaRPr lang="cs-CZ" sz="2000" dirty="0" smtClean="0"/>
          </a:p>
          <a:p>
            <a:r>
              <a:rPr lang="cs-CZ" sz="2000" b="1" dirty="0" smtClean="0"/>
              <a:t>Programme </a:t>
            </a:r>
            <a:r>
              <a:rPr lang="cs-CZ" sz="2000" b="1" dirty="0" err="1" smtClean="0"/>
              <a:t>Manual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Interreg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Europe</a:t>
            </a:r>
            <a:r>
              <a:rPr lang="cs-CZ" sz="2000" b="1" dirty="0" smtClean="0"/>
              <a:t>) + přílohy</a:t>
            </a:r>
          </a:p>
          <a:p>
            <a:pPr>
              <a:buFontTx/>
              <a:buChar char="-"/>
            </a:pPr>
            <a:r>
              <a:rPr lang="cs-CZ" sz="1800" dirty="0" smtClean="0"/>
              <a:t>Obsahuje informace pro všechny partnery popisující požadavky na dokladování jednotlivých typů výdajů, způsobilost,  požadavky na kontrolu, harmonogram kontroly a formuláře ke kontrole v AJ </a:t>
            </a:r>
          </a:p>
          <a:p>
            <a:pPr marL="0" indent="0"/>
            <a:endParaRPr lang="cs-CZ" sz="1800" b="1" dirty="0" smtClean="0"/>
          </a:p>
          <a:p>
            <a:pPr marL="0" indent="0"/>
            <a:r>
              <a:rPr lang="cs-CZ" sz="1800" b="1" dirty="0" smtClean="0"/>
              <a:t>Povinné přílohy/formuláře: </a:t>
            </a:r>
            <a:r>
              <a:rPr lang="cs-CZ" sz="1800" dirty="0" smtClean="0"/>
              <a:t>(vyplnit online)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Report + </a:t>
            </a:r>
            <a:r>
              <a:rPr lang="cs-CZ" sz="1600" dirty="0" err="1" smtClean="0"/>
              <a:t>Checklist</a:t>
            </a:r>
            <a:r>
              <a:rPr lang="cs-CZ" sz="1600" dirty="0" smtClean="0"/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ČR:</a:t>
            </a:r>
          </a:p>
          <a:p>
            <a:endParaRPr lang="cs-CZ" sz="2000" dirty="0" smtClean="0"/>
          </a:p>
          <a:p>
            <a:r>
              <a:rPr lang="cs-CZ" sz="2000" dirty="0" smtClean="0"/>
              <a:t>Pokyny pro příjemce ke kontrole + přílohy</a:t>
            </a:r>
          </a:p>
          <a:p>
            <a:r>
              <a:rPr lang="cs-CZ" sz="2000" dirty="0" smtClean="0"/>
              <a:t>- 	</a:t>
            </a:r>
            <a:r>
              <a:rPr lang="cs-CZ" sz="1800" dirty="0" smtClean="0"/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 smtClean="0"/>
              <a:t>obsahují základní informace pro partnery popisující požadavky pro kontrolu</a:t>
            </a:r>
          </a:p>
          <a:p>
            <a:pPr>
              <a:buFontTx/>
              <a:buChar char="-"/>
            </a:pPr>
            <a:r>
              <a:rPr lang="cs-CZ" sz="1800" dirty="0"/>
              <a:t>p</a:t>
            </a:r>
            <a:r>
              <a:rPr lang="cs-CZ" sz="1800" dirty="0" smtClean="0"/>
              <a:t>říloha </a:t>
            </a:r>
            <a:r>
              <a:rPr lang="cs-CZ" sz="1800" b="1" dirty="0" smtClean="0"/>
              <a:t>Náležitosti dokladování </a:t>
            </a:r>
            <a:r>
              <a:rPr lang="cs-CZ" sz="1800" dirty="0" smtClean="0"/>
              <a:t>– dokladování jednotlivých typů výdajů 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kontrolora je:</a:t>
            </a:r>
          </a:p>
          <a:p>
            <a:r>
              <a:rPr lang="cs-CZ" sz="2400" dirty="0" smtClean="0"/>
              <a:t>	</a:t>
            </a:r>
            <a:endParaRPr lang="cs-CZ" sz="2400" dirty="0"/>
          </a:p>
          <a:p>
            <a:pPr algn="just"/>
            <a:r>
              <a:rPr lang="cs-CZ" sz="2400" dirty="0" smtClean="0"/>
              <a:t>	„Ověřit, že spolufinancované produkty a služby byly dodány a že výdaje, jež příjemci vykázali, byly skutečně zaplaceny a že je dodržen soulad s platnými právními předpisy, programem a jsou splněny podmínky podpory operace.“ 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altLang="cs-CZ" sz="1800" b="1" u="sng" dirty="0" smtClean="0"/>
              <a:t>způsobilost příjemce/partnera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(tj. údaje uvedené o </a:t>
            </a:r>
            <a:r>
              <a:rPr lang="cs-CZ" altLang="cs-CZ" sz="1800" dirty="0" smtClean="0"/>
              <a:t>příjemci </a:t>
            </a:r>
            <a:r>
              <a:rPr lang="cs-CZ" altLang="cs-CZ" sz="1800" dirty="0"/>
              <a:t>na faktuře  jsou správné a v souladu se </a:t>
            </a:r>
            <a:r>
              <a:rPr lang="cs-CZ" altLang="cs-CZ" sz="1800" i="1" u="sng" dirty="0" err="1"/>
              <a:t>Subsidy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Contract</a:t>
            </a:r>
            <a:r>
              <a:rPr lang="cs-CZ" altLang="cs-CZ" sz="1800" i="1" u="sng" dirty="0"/>
              <a:t>/</a:t>
            </a:r>
            <a:r>
              <a:rPr lang="cs-CZ" altLang="cs-CZ" sz="1800" i="1" u="sng" dirty="0" err="1"/>
              <a:t>Partnership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agreement</a:t>
            </a:r>
            <a:r>
              <a:rPr lang="cs-CZ" altLang="cs-CZ" sz="1800" dirty="0"/>
              <a:t>) </a:t>
            </a:r>
            <a:endParaRPr lang="cs-CZ" altLang="cs-CZ" sz="1800" dirty="0" smtClean="0"/>
          </a:p>
          <a:p>
            <a:pPr>
              <a:buFontTx/>
              <a:buChar char="-"/>
            </a:pPr>
            <a:r>
              <a:rPr lang="cs-CZ" altLang="cs-CZ" sz="1800" b="1" u="sng" dirty="0" smtClean="0"/>
              <a:t>zda </a:t>
            </a:r>
            <a:r>
              <a:rPr lang="cs-CZ" altLang="cs-CZ" sz="1800" b="1" u="sng" dirty="0"/>
              <a:t>realizace projektu popsaná ve zprávě o průběhu projektu probíhá v souladu</a:t>
            </a:r>
            <a:r>
              <a:rPr lang="cs-CZ" altLang="cs-CZ" sz="1800" u="sng" dirty="0"/>
              <a:t> s podmínkami programové dokumentace</a:t>
            </a:r>
            <a:r>
              <a:rPr lang="cs-CZ" altLang="cs-CZ" sz="1800" u="sng" dirty="0" smtClean="0"/>
              <a:t>, projektové žádosti,  </a:t>
            </a:r>
            <a:r>
              <a:rPr lang="cs-CZ" altLang="cs-CZ" sz="1800" dirty="0"/>
              <a:t>smlouvy (</a:t>
            </a:r>
            <a:r>
              <a:rPr lang="cs-CZ" altLang="cs-CZ" sz="1800" dirty="0" smtClean="0"/>
              <a:t>rozpočet) </a:t>
            </a:r>
            <a:r>
              <a:rPr lang="cs-CZ" altLang="cs-CZ" sz="1800" dirty="0"/>
              <a:t>pokynů pro příjemce a EU/národní legislativou (výstupy projektu</a:t>
            </a:r>
            <a:r>
              <a:rPr lang="cs-CZ" altLang="cs-CZ" sz="1800" dirty="0" smtClean="0"/>
              <a:t>)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pro zadávání veřejných zakázek 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publicity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podmínek veřejné podpory, ochrany životního prostředí, rovných příležitostí a nediskriminace, </a:t>
            </a:r>
            <a:r>
              <a:rPr lang="cs-CZ" altLang="cs-CZ" sz="1800" dirty="0" smtClean="0"/>
              <a:t>tak jak  je uvedeno v žádosti</a:t>
            </a:r>
            <a:endParaRPr lang="cs-CZ" alt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sz="1800" b="1" u="sng" dirty="0" smtClean="0"/>
              <a:t>časovou a věcnou způsobilost výdajů</a:t>
            </a:r>
          </a:p>
          <a:p>
            <a:pPr lvl="1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/>
              <a:t>oulad s legislativou EU, programovou dokumentací a národní legislativou</a:t>
            </a:r>
          </a:p>
          <a:p>
            <a:pPr marL="457200" lvl="1" indent="0"/>
            <a:endParaRPr lang="cs-CZ" sz="1400" dirty="0" smtClean="0"/>
          </a:p>
          <a:p>
            <a:pPr lvl="1">
              <a:buFontTx/>
              <a:buChar char="-"/>
            </a:pPr>
            <a:r>
              <a:rPr lang="cs-CZ" altLang="cs-CZ" sz="1400" dirty="0"/>
              <a:t>přiměřenost (výdaje musí odpovídat cenám v místě a čase obvyklém) a musí být vynaloženy v souladu s principy hospodárnosti, účelnosti, </a:t>
            </a:r>
            <a:r>
              <a:rPr lang="cs-CZ" altLang="cs-CZ" sz="1400" dirty="0" smtClean="0"/>
              <a:t>efektivnosti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zda deklarované výdaje byly vynaloženy v souvislosti s projektem a aktivitami uvedené v žádosti o projekt (</a:t>
            </a:r>
            <a:r>
              <a:rPr lang="cs-CZ" altLang="cs-CZ" sz="1400" dirty="0" err="1"/>
              <a:t>Application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form</a:t>
            </a:r>
            <a:r>
              <a:rPr lang="cs-CZ" altLang="cs-CZ" sz="1400" dirty="0"/>
              <a:t>),v souladu s platným rozpočtem projektu a se smlouvou/partnerskou </a:t>
            </a:r>
            <a:r>
              <a:rPr lang="cs-CZ" altLang="cs-CZ" sz="1400" dirty="0" smtClean="0"/>
              <a:t>dohodou (</a:t>
            </a:r>
            <a:r>
              <a:rPr lang="cs-CZ" altLang="cs-CZ" sz="1400" dirty="0" err="1" smtClean="0"/>
              <a:t>Subsidy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Contract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Partnership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Agreement</a:t>
            </a:r>
            <a:r>
              <a:rPr lang="cs-CZ" altLang="cs-CZ" sz="1400" dirty="0" smtClean="0"/>
              <a:t>)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výdaje musí být identifikovatelné (originály dokladů projektového partnera musí být řádně označené číslem, akronymem/názvem projektu a názvem programu), prokazatelné, doložitelné potvrzenými účetními doklady, tzn. musí být definitivní, zachyceny v účetnictví partnera analyticky na projekt, uhrazeny </a:t>
            </a:r>
            <a:endParaRPr lang="cs-CZ" altLang="cs-CZ" sz="1400" dirty="0" smtClean="0"/>
          </a:p>
          <a:p>
            <a:pPr marL="457200" lvl="1" indent="0"/>
            <a:r>
              <a:rPr lang="cs-CZ" altLang="cs-CZ" sz="1400" dirty="0" smtClean="0"/>
              <a:t> </a:t>
            </a:r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skutečné dodání produktů a služeb (dle dodacích listů, ukázek výstupů, prezenčních listin atd.)     </a:t>
            </a:r>
          </a:p>
          <a:p>
            <a:pPr lvl="1">
              <a:buFontTx/>
              <a:buChar char="-"/>
            </a:pPr>
            <a:endParaRPr lang="cs-CZ" sz="1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7444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3132</TotalTime>
  <Words>836</Words>
  <Application>Microsoft Office PowerPoint</Application>
  <PresentationFormat>Předvádění na obrazovce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MMR_klas</vt:lpstr>
      <vt:lpstr>Kontrola výdajů Interreg Europe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Pavel Lukeš</cp:lastModifiedBy>
  <cp:revision>191</cp:revision>
  <dcterms:created xsi:type="dcterms:W3CDTF">2014-02-26T13:05:03Z</dcterms:created>
  <dcterms:modified xsi:type="dcterms:W3CDTF">2017-02-13T09:39:03Z</dcterms:modified>
</cp:coreProperties>
</file>