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  <p:sldMasterId id="2147483690" r:id="rId3"/>
    <p:sldMasterId id="2147483695" r:id="rId4"/>
  </p:sldMasterIdLst>
  <p:notesMasterIdLst>
    <p:notesMasterId r:id="rId21"/>
  </p:notesMasterIdLst>
  <p:sldIdLst>
    <p:sldId id="257" r:id="rId5"/>
    <p:sldId id="284" r:id="rId6"/>
    <p:sldId id="281" r:id="rId7"/>
    <p:sldId id="265" r:id="rId8"/>
    <p:sldId id="277" r:id="rId9"/>
    <p:sldId id="269" r:id="rId10"/>
    <p:sldId id="270" r:id="rId11"/>
    <p:sldId id="267" r:id="rId12"/>
    <p:sldId id="268" r:id="rId13"/>
    <p:sldId id="275" r:id="rId14"/>
    <p:sldId id="282" r:id="rId15"/>
    <p:sldId id="272" r:id="rId16"/>
    <p:sldId id="278" r:id="rId17"/>
    <p:sldId id="279" r:id="rId18"/>
    <p:sldId id="259" r:id="rId19"/>
    <p:sldId id="280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9961"/>
    <a:srgbClr val="1CB8CF"/>
    <a:srgbClr val="FFCC00"/>
    <a:srgbClr val="21B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3" autoAdjust="0"/>
    <p:restoredTop sz="94675" autoAdjust="0"/>
  </p:normalViewPr>
  <p:slideViewPr>
    <p:cSldViewPr>
      <p:cViewPr varScale="1">
        <p:scale>
          <a:sx n="124" d="100"/>
          <a:sy n="124" d="100"/>
        </p:scale>
        <p:origin x="163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45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3A792F2-0C2A-4B2B-BFF0-8E68B4366C51}" type="datetimeFigureOut">
              <a:rPr lang="fr-FR"/>
              <a:pPr>
                <a:defRPr/>
              </a:pPr>
              <a:t>09/04/2018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BD4A991-D40A-43C8-BB84-9375F2D3C3A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498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ogo onl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8"/>
          <p:cNvGraphicFramePr>
            <a:graphicFrameLocks noGrp="1"/>
          </p:cNvGraphicFramePr>
          <p:nvPr userDrawn="1"/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" name="Espace réservé du texte 2"/>
          <p:cNvSpPr txBox="1">
            <a:spLocks/>
          </p:cNvSpPr>
          <p:nvPr userDrawn="1"/>
        </p:nvSpPr>
        <p:spPr>
          <a:xfrm>
            <a:off x="7235825" y="6529388"/>
            <a:ext cx="1800225" cy="284162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fld id="{8B8EC864-F339-4BA8-83E6-09A6BEDC685B}" type="slidenum">
              <a:rPr lang="en-GB" smtClean="0"/>
              <a:pPr fontAlgn="auto">
                <a:spcAft>
                  <a:spcPts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7" name="ZoneTexte 3"/>
          <p:cNvSpPr txBox="1"/>
          <p:nvPr userDrawn="1"/>
        </p:nvSpPr>
        <p:spPr>
          <a:xfrm>
            <a:off x="539750" y="1341438"/>
            <a:ext cx="81359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pic>
        <p:nvPicPr>
          <p:cNvPr id="8" name="Picture 9" descr="RESE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23163" y="0"/>
            <a:ext cx="1620837" cy="882650"/>
          </a:xfrm>
          <a:prstGeom prst="rect">
            <a:avLst/>
          </a:prstGeom>
          <a:noFill/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it-IT" dirty="0" smtClean="0"/>
              <a:t>Fare clic per modificare lo stile del titolo</a:t>
            </a:r>
            <a:endParaRPr lang="en-GB" dirty="0"/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 smtClean="0"/>
              <a:t>Fare clic per modificare lo stile del titolo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page Light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8"/>
          <p:cNvGraphicFramePr>
            <a:graphicFrameLocks noGrp="1"/>
          </p:cNvGraphicFramePr>
          <p:nvPr userDrawn="1"/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" name="Espace réservé du texte 2"/>
          <p:cNvSpPr txBox="1">
            <a:spLocks/>
          </p:cNvSpPr>
          <p:nvPr userDrawn="1"/>
        </p:nvSpPr>
        <p:spPr>
          <a:xfrm>
            <a:off x="7235825" y="6529388"/>
            <a:ext cx="1800225" cy="284162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fld id="{205C126C-2407-470A-BDC7-99A3E058E0CE}" type="slidenum">
              <a:rPr lang="en-GB" smtClean="0"/>
              <a:pPr fontAlgn="auto">
                <a:spcAft>
                  <a:spcPts val="0"/>
                </a:spcAft>
                <a:defRPr/>
              </a:pPr>
              <a:t>‹#›</a:t>
            </a:fld>
            <a:endParaRPr lang="en-GB" dirty="0"/>
          </a:p>
        </p:txBody>
      </p:sp>
      <p:pic>
        <p:nvPicPr>
          <p:cNvPr id="7" name="Imag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981200" y="1093788"/>
            <a:ext cx="6154738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RESET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23163" y="0"/>
            <a:ext cx="1620837" cy="88265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page Yellow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8"/>
          <p:cNvGraphicFramePr>
            <a:graphicFrameLocks noGrp="1"/>
          </p:cNvGraphicFramePr>
          <p:nvPr userDrawn="1"/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" name="Espace réservé du texte 2"/>
          <p:cNvSpPr txBox="1">
            <a:spLocks/>
          </p:cNvSpPr>
          <p:nvPr userDrawn="1"/>
        </p:nvSpPr>
        <p:spPr>
          <a:xfrm>
            <a:off x="7235825" y="6529388"/>
            <a:ext cx="1800225" cy="284162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fld id="{396C79DD-41E0-450E-A8FC-5F5E349DD13E}" type="slidenum">
              <a:rPr lang="en-GB" smtClean="0"/>
              <a:pPr fontAlgn="auto">
                <a:spcAft>
                  <a:spcPts val="0"/>
                </a:spcAft>
                <a:defRPr/>
              </a:pPr>
              <a:t>‹#›</a:t>
            </a:fld>
            <a:endParaRPr lang="en-GB" dirty="0"/>
          </a:p>
        </p:txBody>
      </p:sp>
      <p:pic>
        <p:nvPicPr>
          <p:cNvPr id="7" name="Imag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981200" y="1093788"/>
            <a:ext cx="6154738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RESET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23163" y="0"/>
            <a:ext cx="1620837" cy="88265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page Blue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8"/>
          <p:cNvGraphicFramePr>
            <a:graphicFrameLocks noGrp="1"/>
          </p:cNvGraphicFramePr>
          <p:nvPr userDrawn="1"/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" name="Espace réservé du texte 2"/>
          <p:cNvSpPr txBox="1">
            <a:spLocks/>
          </p:cNvSpPr>
          <p:nvPr userDrawn="1"/>
        </p:nvSpPr>
        <p:spPr>
          <a:xfrm>
            <a:off x="7235825" y="6529388"/>
            <a:ext cx="1800225" cy="284162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fld id="{E7976F2D-C393-4F2B-83F5-286EC3818F5A}" type="slidenum">
              <a:rPr lang="en-GB" smtClean="0"/>
              <a:pPr fontAlgn="auto">
                <a:spcAft>
                  <a:spcPts val="0"/>
                </a:spcAft>
                <a:defRPr/>
              </a:pPr>
              <a:t>‹#›</a:t>
            </a:fld>
            <a:endParaRPr lang="en-GB" dirty="0"/>
          </a:p>
        </p:txBody>
      </p:sp>
      <p:pic>
        <p:nvPicPr>
          <p:cNvPr id="7" name="Imag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981200" y="1093788"/>
            <a:ext cx="6154738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RESET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23163" y="0"/>
            <a:ext cx="1620837" cy="88265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page Dark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8"/>
          <p:cNvGraphicFramePr>
            <a:graphicFrameLocks noGrp="1"/>
          </p:cNvGraphicFramePr>
          <p:nvPr userDrawn="1"/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" name="Espace réservé du texte 2"/>
          <p:cNvSpPr txBox="1">
            <a:spLocks/>
          </p:cNvSpPr>
          <p:nvPr userDrawn="1"/>
        </p:nvSpPr>
        <p:spPr>
          <a:xfrm>
            <a:off x="7235825" y="6529388"/>
            <a:ext cx="1800225" cy="284162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fld id="{12C7B185-01E6-41C8-BAF9-CFC8A00D8129}" type="slidenum">
              <a:rPr lang="en-GB" smtClean="0"/>
              <a:pPr fontAlgn="auto">
                <a:spcAft>
                  <a:spcPts val="0"/>
                </a:spcAft>
                <a:defRPr/>
              </a:pPr>
              <a:t>‹#›</a:t>
            </a:fld>
            <a:endParaRPr lang="en-GB" dirty="0"/>
          </a:p>
        </p:txBody>
      </p:sp>
      <p:pic>
        <p:nvPicPr>
          <p:cNvPr id="7" name="Imag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981200" y="1093788"/>
            <a:ext cx="6154738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RESET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23163" y="0"/>
            <a:ext cx="1620837" cy="88265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 smtClean="0"/>
              <a:t>Fare clic per modificare lo stile del titolo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up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1" cy="6813376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8229600" cy="1143000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340769"/>
            <a:ext cx="9144001" cy="5472608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OCK pag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7"/>
          <p:cNvGraphicFramePr>
            <a:graphicFrameLocks noGrp="1"/>
          </p:cNvGraphicFramePr>
          <p:nvPr userDrawn="1"/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6"/>
          <p:cNvSpPr/>
          <p:nvPr userDrawn="1"/>
        </p:nvSpPr>
        <p:spPr>
          <a:xfrm>
            <a:off x="0" y="1557338"/>
            <a:ext cx="9144000" cy="5256212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 </a:t>
            </a:r>
            <a:endParaRPr lang="en-GB" dirty="0"/>
          </a:p>
        </p:txBody>
      </p:sp>
      <p:sp>
        <p:nvSpPr>
          <p:cNvPr id="6" name="Titre 1"/>
          <p:cNvSpPr txBox="1">
            <a:spLocks/>
          </p:cNvSpPr>
          <p:nvPr userDrawn="1"/>
        </p:nvSpPr>
        <p:spPr>
          <a:xfrm>
            <a:off x="468313" y="404813"/>
            <a:ext cx="8229600" cy="6477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/>
                </a:solidFill>
              </a:rPr>
              <a:t>Click to edit title style</a:t>
            </a:r>
            <a:endParaRPr lang="fr-FR" sz="4000" dirty="0">
              <a:solidFill>
                <a:schemeClr val="tx2"/>
              </a:solidFill>
            </a:endParaRPr>
          </a:p>
        </p:txBody>
      </p:sp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7235825" y="6529388"/>
            <a:ext cx="1800225" cy="284162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fld id="{E229ABB6-5D19-46E4-A80E-C48330F0F1D1}" type="slidenum">
              <a:rPr lang="en-GB" smtClean="0"/>
              <a:pPr fontAlgn="auto">
                <a:spcAft>
                  <a:spcPts val="0"/>
                </a:spcAft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7" descr="RESE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23163" y="0"/>
            <a:ext cx="1620837" cy="882650"/>
          </a:xfrm>
          <a:prstGeom prst="rect">
            <a:avLst/>
          </a:prstGeom>
          <a:noFill/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+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RESET_EU_FLA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506413"/>
            <a:ext cx="4895850" cy="3498850"/>
          </a:xfrm>
          <a:prstGeom prst="rect">
            <a:avLst/>
          </a:prstGeom>
          <a:noFill/>
        </p:spPr>
      </p:pic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933578" y="472514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933578" y="5157216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933578" y="558926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971600" y="6309320"/>
            <a:ext cx="7415683" cy="38742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OCK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7"/>
          <p:cNvGraphicFramePr>
            <a:graphicFrameLocks noGrp="1"/>
          </p:cNvGraphicFramePr>
          <p:nvPr userDrawn="1"/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/>
          <p:nvPr userDrawn="1"/>
        </p:nvSpPr>
        <p:spPr>
          <a:xfrm>
            <a:off x="0" y="1557338"/>
            <a:ext cx="9144000" cy="5256212"/>
          </a:xfrm>
          <a:prstGeom prst="rect">
            <a:avLst/>
          </a:prstGeom>
          <a:solidFill>
            <a:srgbClr val="1CB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 </a:t>
            </a:r>
            <a:endParaRPr lang="en-GB" dirty="0"/>
          </a:p>
        </p:txBody>
      </p:sp>
      <p:sp>
        <p:nvSpPr>
          <p:cNvPr id="7" name="Titre 1"/>
          <p:cNvSpPr txBox="1">
            <a:spLocks/>
          </p:cNvSpPr>
          <p:nvPr userDrawn="1"/>
        </p:nvSpPr>
        <p:spPr>
          <a:xfrm>
            <a:off x="457200" y="431800"/>
            <a:ext cx="8229600" cy="6477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/>
                </a:solidFill>
              </a:rPr>
              <a:t>Click to edit title style</a:t>
            </a:r>
            <a:endParaRPr lang="fr-FR" sz="4000" dirty="0">
              <a:solidFill>
                <a:schemeClr val="tx2"/>
              </a:solidFill>
            </a:endParaRPr>
          </a:p>
        </p:txBody>
      </p:sp>
      <p:sp>
        <p:nvSpPr>
          <p:cNvPr id="8" name="Espace réservé du texte 2"/>
          <p:cNvSpPr txBox="1">
            <a:spLocks/>
          </p:cNvSpPr>
          <p:nvPr userDrawn="1"/>
        </p:nvSpPr>
        <p:spPr>
          <a:xfrm>
            <a:off x="7235825" y="6529388"/>
            <a:ext cx="1800225" cy="284162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fld id="{79779AC7-8F4D-4DDE-AB0F-A3A70EEDAB1B}" type="slidenum">
              <a:rPr lang="en-GB" smtClean="0"/>
              <a:pPr fontAlgn="auto">
                <a:spcAft>
                  <a:spcPts val="0"/>
                </a:spcAft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7" descr="RESE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23163" y="0"/>
            <a:ext cx="1620837" cy="882650"/>
          </a:xfrm>
          <a:prstGeom prst="rect">
            <a:avLst/>
          </a:prstGeom>
          <a:noFill/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OCK page Light gr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7"/>
          <p:cNvGraphicFramePr>
            <a:graphicFrameLocks noGrp="1"/>
          </p:cNvGraphicFramePr>
          <p:nvPr userDrawn="1"/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/>
          <p:nvPr userDrawn="1"/>
        </p:nvSpPr>
        <p:spPr>
          <a:xfrm>
            <a:off x="0" y="1557338"/>
            <a:ext cx="9144000" cy="52562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 </a:t>
            </a:r>
            <a:endParaRPr lang="en-GB" dirty="0"/>
          </a:p>
        </p:txBody>
      </p:sp>
      <p:sp>
        <p:nvSpPr>
          <p:cNvPr id="7" name="Titre 1"/>
          <p:cNvSpPr txBox="1">
            <a:spLocks/>
          </p:cNvSpPr>
          <p:nvPr userDrawn="1"/>
        </p:nvSpPr>
        <p:spPr>
          <a:xfrm>
            <a:off x="457200" y="431800"/>
            <a:ext cx="8229600" cy="6477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/>
                </a:solidFill>
              </a:rPr>
              <a:t>Click to edit title style</a:t>
            </a:r>
            <a:endParaRPr lang="fr-FR" sz="4000" dirty="0">
              <a:solidFill>
                <a:schemeClr val="tx2"/>
              </a:solidFill>
            </a:endParaRPr>
          </a:p>
        </p:txBody>
      </p:sp>
      <p:sp>
        <p:nvSpPr>
          <p:cNvPr id="8" name="Espace réservé du texte 2"/>
          <p:cNvSpPr txBox="1">
            <a:spLocks/>
          </p:cNvSpPr>
          <p:nvPr userDrawn="1"/>
        </p:nvSpPr>
        <p:spPr>
          <a:xfrm>
            <a:off x="7235825" y="6529388"/>
            <a:ext cx="1800225" cy="284162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fld id="{E132A6EF-38DF-4CE3-B3EF-1EFA1235FA38}" type="slidenum">
              <a:rPr lang="en-GB" smtClean="0"/>
              <a:pPr fontAlgn="auto">
                <a:spcAft>
                  <a:spcPts val="0"/>
                </a:spcAft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7" descr="RESE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23163" y="0"/>
            <a:ext cx="1620837" cy="882650"/>
          </a:xfrm>
          <a:prstGeom prst="rect">
            <a:avLst/>
          </a:prstGeom>
          <a:noFill/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OCK page Dark gr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7"/>
          <p:cNvGraphicFramePr>
            <a:graphicFrameLocks noGrp="1"/>
          </p:cNvGraphicFramePr>
          <p:nvPr userDrawn="1"/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/>
          <p:nvPr userDrawn="1"/>
        </p:nvSpPr>
        <p:spPr>
          <a:xfrm>
            <a:off x="0" y="1557338"/>
            <a:ext cx="9144000" cy="5256212"/>
          </a:xfrm>
          <a:prstGeom prst="rect">
            <a:avLst/>
          </a:prstGeom>
          <a:solidFill>
            <a:srgbClr val="159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 </a:t>
            </a:r>
            <a:endParaRPr lang="en-GB" dirty="0"/>
          </a:p>
        </p:txBody>
      </p:sp>
      <p:sp>
        <p:nvSpPr>
          <p:cNvPr id="7" name="Titre 1"/>
          <p:cNvSpPr txBox="1">
            <a:spLocks/>
          </p:cNvSpPr>
          <p:nvPr userDrawn="1"/>
        </p:nvSpPr>
        <p:spPr>
          <a:xfrm>
            <a:off x="468313" y="404813"/>
            <a:ext cx="8229600" cy="6477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/>
                </a:solidFill>
              </a:rPr>
              <a:t>Click to edit title style</a:t>
            </a:r>
            <a:endParaRPr lang="fr-FR" sz="4000" dirty="0">
              <a:solidFill>
                <a:schemeClr val="tx2"/>
              </a:solidFill>
            </a:endParaRPr>
          </a:p>
        </p:txBody>
      </p:sp>
      <p:sp>
        <p:nvSpPr>
          <p:cNvPr id="8" name="Espace réservé du texte 2"/>
          <p:cNvSpPr txBox="1">
            <a:spLocks/>
          </p:cNvSpPr>
          <p:nvPr userDrawn="1"/>
        </p:nvSpPr>
        <p:spPr>
          <a:xfrm>
            <a:off x="7235825" y="6529388"/>
            <a:ext cx="1800225" cy="284162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fld id="{3EB95C3D-AA07-44DB-9131-CE1623355E9D}" type="slidenum">
              <a:rPr lang="en-GB" smtClean="0"/>
              <a:pPr fontAlgn="auto">
                <a:spcAft>
                  <a:spcPts val="0"/>
                </a:spcAft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7" descr="RESE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23163" y="0"/>
            <a:ext cx="1620837" cy="882650"/>
          </a:xfrm>
          <a:prstGeom prst="rect">
            <a:avLst/>
          </a:prstGeom>
          <a:noFill/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 userDrawn="1"/>
        </p:nvSpPr>
        <p:spPr>
          <a:xfrm>
            <a:off x="5724525" y="6165850"/>
            <a:ext cx="2808288" cy="43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fr-FR" sz="1600" i="1" dirty="0" smtClean="0"/>
              <a:t>Project </a:t>
            </a:r>
            <a:r>
              <a:rPr lang="fr-FR" sz="1600" i="1" dirty="0" err="1" smtClean="0"/>
              <a:t>smedia</a:t>
            </a:r>
            <a:endParaRPr lang="en-GB" sz="1600" i="1" dirty="0"/>
          </a:p>
        </p:txBody>
      </p:sp>
      <p:pic>
        <p:nvPicPr>
          <p:cNvPr id="5" name="Image 1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6165850"/>
            <a:ext cx="13112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RESET_EU_FLA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188913"/>
            <a:ext cx="5038725" cy="3600450"/>
          </a:xfrm>
          <a:prstGeom prst="rect">
            <a:avLst/>
          </a:prstGeom>
          <a:noFill/>
        </p:spPr>
      </p:pic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85800" y="3344385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GB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467544" y="6165304"/>
            <a:ext cx="4104456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RESET_EU_FLA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05275" y="188913"/>
            <a:ext cx="5038725" cy="360045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 smtClean="0"/>
              <a:t>Fare clic per modificare lo stile del titolo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dirty="0" smtClean="0"/>
              <a:t>Fare clic per modificare lo stile del titolo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 userDrawn="1"/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1027" name="Image 4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-1981200" y="1093788"/>
            <a:ext cx="6154738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9" r:id="rId2"/>
    <p:sldLayoutId id="2147483720" r:id="rId3"/>
    <p:sldLayoutId id="214748372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3684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Edit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 userDrawn="1"/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717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68313" y="431800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8" name="Espace réservé du texte 2"/>
          <p:cNvSpPr txBox="1">
            <a:spLocks/>
          </p:cNvSpPr>
          <p:nvPr userDrawn="1"/>
        </p:nvSpPr>
        <p:spPr>
          <a:xfrm>
            <a:off x="7235825" y="6529388"/>
            <a:ext cx="1800225" cy="284162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fld id="{05CE6BE0-522D-46C9-86D0-0B9D221676C0}" type="slidenum">
              <a:rPr lang="en-GB" smtClean="0"/>
              <a:pPr fontAlgn="auto">
                <a:spcAft>
                  <a:spcPts val="0"/>
                </a:spcAft>
                <a:defRPr/>
              </a:pPr>
              <a:t>‹#›</a:t>
            </a:fld>
            <a:endParaRPr lang="en-GB" dirty="0"/>
          </a:p>
        </p:txBody>
      </p:sp>
      <p:pic>
        <p:nvPicPr>
          <p:cNvPr id="7175" name="Picture 7" descr="RESET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523163" y="0"/>
            <a:ext cx="1620837" cy="8826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22" r:id="rId6"/>
    <p:sldLayoutId id="2147483711" r:id="rId7"/>
    <p:sldLayoutId id="2147483723" r:id="rId8"/>
    <p:sldLayoutId id="2147483724" r:id="rId9"/>
    <p:sldLayoutId id="2147483725" r:id="rId10"/>
    <p:sldLayoutId id="2147483726" r:id="rId11"/>
    <p:sldLayoutId id="2147483710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fontAlgn="base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fontAlgn="base">
        <a:spcBef>
          <a:spcPct val="20000"/>
        </a:spcBef>
        <a:spcAft>
          <a:spcPct val="0"/>
        </a:spcAft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1828800" algn="l" rtl="0" fontAlgn="base">
        <a:spcBef>
          <a:spcPct val="20000"/>
        </a:spcBef>
        <a:spcAft>
          <a:spcPct val="0"/>
        </a:spcAft>
        <a:buFont typeface="Courier New" pitchFamily="49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  <a:endParaRPr lang="en-GB" smtClean="0"/>
          </a:p>
        </p:txBody>
      </p:sp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7235825" y="6529388"/>
            <a:ext cx="1800225" cy="284162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fld id="{C5C2D898-B65B-44BB-B18D-18F364FCDD79}" type="slidenum">
              <a:rPr lang="en-GB" smtClean="0"/>
              <a:pPr fontAlgn="auto">
                <a:spcAft>
                  <a:spcPts val="0"/>
                </a:spcAft>
                <a:defRPr/>
              </a:pPr>
              <a:t>‹#›</a:t>
            </a:fld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 userDrawn="1"/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7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 userDrawn="1"/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23556" name="Picture 4" descr="RESET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523163" y="0"/>
            <a:ext cx="1620837" cy="8826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X6CsaBe14xk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u texte 7"/>
          <p:cNvSpPr>
            <a:spLocks noGrp="1"/>
          </p:cNvSpPr>
          <p:nvPr>
            <p:ph type="body" sz="quarter" idx="10"/>
          </p:nvPr>
        </p:nvSpPr>
        <p:spPr bwMode="auto">
          <a:xfrm>
            <a:off x="933450" y="4724400"/>
            <a:ext cx="7272338" cy="217488"/>
          </a:xfrm>
          <a:noFill/>
          <a:ln>
            <a:miter lim="800000"/>
            <a:headEnd/>
            <a:tailEnd/>
          </a:ln>
        </p:spPr>
        <p:txBody>
          <a:bodyPr vert="horz" wrap="square" lIns="9144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cs-CZ" dirty="0" smtClean="0"/>
              <a:t>Miloš Beran</a:t>
            </a:r>
            <a:endParaRPr lang="en-GB" dirty="0" smtClean="0"/>
          </a:p>
        </p:txBody>
      </p:sp>
      <p:sp>
        <p:nvSpPr>
          <p:cNvPr id="31746" name="Espace réservé du texte 8"/>
          <p:cNvSpPr>
            <a:spLocks noGrp="1"/>
          </p:cNvSpPr>
          <p:nvPr>
            <p:ph type="body" sz="quarter" idx="11"/>
          </p:nvPr>
        </p:nvSpPr>
        <p:spPr bwMode="auto">
          <a:xfrm>
            <a:off x="900113" y="5157788"/>
            <a:ext cx="7272337" cy="215900"/>
          </a:xfrm>
          <a:noFill/>
          <a:ln>
            <a:miter lim="800000"/>
            <a:headEnd/>
            <a:tailEnd/>
          </a:ln>
        </p:spPr>
        <p:txBody>
          <a:bodyPr vert="horz" wrap="square" lIns="9144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cs-CZ" dirty="0" smtClean="0"/>
              <a:t>CLUTEX – klastr technické textilie, </a:t>
            </a:r>
            <a:r>
              <a:rPr lang="cs-CZ" dirty="0" err="1" smtClean="0"/>
              <a:t>z.s</a:t>
            </a:r>
            <a:r>
              <a:rPr lang="cs-CZ" dirty="0" smtClean="0"/>
              <a:t>.</a:t>
            </a:r>
            <a:endParaRPr lang="en-GB" dirty="0" smtClean="0"/>
          </a:p>
        </p:txBody>
      </p:sp>
      <p:sp>
        <p:nvSpPr>
          <p:cNvPr id="31747" name="Espace réservé du texte 9"/>
          <p:cNvSpPr>
            <a:spLocks noGrp="1"/>
          </p:cNvSpPr>
          <p:nvPr>
            <p:ph type="body" sz="quarter" idx="12"/>
          </p:nvPr>
        </p:nvSpPr>
        <p:spPr bwMode="auto">
          <a:xfrm>
            <a:off x="933450" y="5589588"/>
            <a:ext cx="7272338" cy="215900"/>
          </a:xfrm>
          <a:noFill/>
          <a:ln>
            <a:miter lim="800000"/>
            <a:headEnd/>
            <a:tailEnd/>
          </a:ln>
        </p:spPr>
        <p:txBody>
          <a:bodyPr vert="horz" wrap="square" lIns="9144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cs-CZ" dirty="0" smtClean="0">
                <a:solidFill>
                  <a:schemeClr val="tx2"/>
                </a:solidFill>
                <a:latin typeface="Calibri" pitchFamily="34" charset="0"/>
              </a:rPr>
              <a:t>beran@clutex.cz</a:t>
            </a:r>
            <a:endParaRPr lang="en-GB" dirty="0" smtClean="0">
              <a:solidFill>
                <a:schemeClr val="tx2"/>
              </a:solidFill>
            </a:endParaRPr>
          </a:p>
        </p:txBody>
      </p:sp>
      <p:sp>
        <p:nvSpPr>
          <p:cNvPr id="31748" name="Titre 1"/>
          <p:cNvSpPr>
            <a:spLocks noGrp="1"/>
          </p:cNvSpPr>
          <p:nvPr>
            <p:ph type="ctrTitle"/>
          </p:nvPr>
        </p:nvSpPr>
        <p:spPr bwMode="auto">
          <a:xfrm>
            <a:off x="684213" y="3500438"/>
            <a:ext cx="7772400" cy="7953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Představení projektu</a:t>
            </a:r>
            <a:endParaRPr lang="fr-FR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971550" y="6308725"/>
            <a:ext cx="7415213" cy="38735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>
                <a:sym typeface="Webdings" panose="05030102010509060703" pitchFamily="18" charset="2"/>
              </a:rPr>
              <a:t>10.4.2018</a:t>
            </a:r>
            <a:r>
              <a:rPr lang="en-GB" dirty="0" smtClean="0">
                <a:sym typeface="Webdings" panose="05030102010509060703" pitchFamily="18" charset="2"/>
              </a:rPr>
              <a:t></a:t>
            </a:r>
            <a:r>
              <a:rPr lang="cs-CZ" dirty="0" smtClean="0">
                <a:sym typeface="Webdings" panose="05030102010509060703" pitchFamily="18" charset="2"/>
              </a:rPr>
              <a:t>Praha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re 8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561975"/>
          </a:xfrm>
        </p:spPr>
        <p:txBody>
          <a:bodyPr/>
          <a:lstStyle/>
          <a:p>
            <a:r>
              <a:rPr lang="cs-CZ" dirty="0" smtClean="0"/>
              <a:t>RESET – výměna zkušeností</a:t>
            </a:r>
            <a:endParaRPr lang="en-GB" dirty="0" smtClean="0"/>
          </a:p>
        </p:txBody>
      </p:sp>
      <p:sp>
        <p:nvSpPr>
          <p:cNvPr id="33794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425"/>
            <a:ext cx="4103688" cy="5040313"/>
          </a:xfrm>
        </p:spPr>
        <p:txBody>
          <a:bodyPr/>
          <a:lstStyle/>
          <a:p>
            <a:r>
              <a:rPr lang="fr-FR" smtClean="0">
                <a:solidFill>
                  <a:srgbClr val="1F497D"/>
                </a:solidFill>
              </a:rPr>
              <a:t>Level 1</a:t>
            </a:r>
          </a:p>
          <a:p>
            <a:pPr lvl="1"/>
            <a:r>
              <a:rPr lang="fr-FR" smtClean="0">
                <a:solidFill>
                  <a:srgbClr val="000000"/>
                </a:solidFill>
              </a:rPr>
              <a:t>Level 2</a:t>
            </a:r>
          </a:p>
          <a:p>
            <a:pPr lvl="2"/>
            <a:r>
              <a:rPr lang="fr-FR" smtClean="0">
                <a:solidFill>
                  <a:srgbClr val="000000"/>
                </a:solidFill>
              </a:rPr>
              <a:t>Level 3</a:t>
            </a:r>
          </a:p>
          <a:p>
            <a:pPr lvl="3"/>
            <a:r>
              <a:rPr lang="fr-FR" smtClean="0"/>
              <a:t>Level 4</a:t>
            </a:r>
          </a:p>
        </p:txBody>
      </p:sp>
      <p:sp>
        <p:nvSpPr>
          <p:cNvPr id="33795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4716463" y="1368425"/>
            <a:ext cx="4103687" cy="5040313"/>
          </a:xfrm>
        </p:spPr>
        <p:txBody>
          <a:bodyPr/>
          <a:lstStyle/>
          <a:p>
            <a:r>
              <a:rPr lang="fr-FR" smtClean="0">
                <a:solidFill>
                  <a:srgbClr val="1F497D"/>
                </a:solidFill>
              </a:rPr>
              <a:t>Level 1</a:t>
            </a:r>
          </a:p>
          <a:p>
            <a:pPr lvl="1"/>
            <a:r>
              <a:rPr lang="fr-FR" smtClean="0">
                <a:solidFill>
                  <a:srgbClr val="000000"/>
                </a:solidFill>
              </a:rPr>
              <a:t>Level 2</a:t>
            </a:r>
          </a:p>
          <a:p>
            <a:pPr lvl="2"/>
            <a:r>
              <a:rPr lang="fr-FR" smtClean="0">
                <a:solidFill>
                  <a:srgbClr val="000000"/>
                </a:solidFill>
              </a:rPr>
              <a:t>Level 3</a:t>
            </a:r>
          </a:p>
          <a:p>
            <a:pPr lvl="3"/>
            <a:r>
              <a:rPr lang="fr-FR" smtClean="0"/>
              <a:t>Level 4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484784"/>
            <a:ext cx="89535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5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X6CsaBe14x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4341" y="0"/>
            <a:ext cx="9168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3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561975"/>
          </a:xfrm>
        </p:spPr>
        <p:txBody>
          <a:bodyPr/>
          <a:lstStyle/>
          <a:p>
            <a:r>
              <a:rPr lang="cs-CZ" dirty="0" smtClean="0"/>
              <a:t>Aktuální stav řešení projektu</a:t>
            </a:r>
            <a:endParaRPr lang="en-GB" dirty="0" smtClean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457200" y="1368425"/>
            <a:ext cx="8207375" cy="51831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6 tematických seminářů:</a:t>
            </a:r>
          </a:p>
          <a:p>
            <a:pPr fontAlgn="auto">
              <a:spcAft>
                <a:spcPts val="0"/>
              </a:spcAft>
              <a:defRPr/>
            </a:pPr>
            <a:endParaRPr lang="fr-FR" dirty="0"/>
          </a:p>
          <a:p>
            <a:pPr fontAlgn="auto">
              <a:spcAft>
                <a:spcPts val="0"/>
              </a:spcAft>
              <a:defRPr/>
            </a:pPr>
            <a:r>
              <a:rPr lang="fr-FR" sz="1800" dirty="0"/>
              <a:t>1. Recyklace textilu a likvidace odpadu </a:t>
            </a:r>
            <a:r>
              <a:rPr lang="fr-FR" sz="1800" dirty="0" smtClean="0"/>
              <a:t>(</a:t>
            </a:r>
            <a:r>
              <a:rPr lang="fr-FR" sz="1800" dirty="0"/>
              <a:t>10/2016 – Alcoi, Španělsko</a:t>
            </a:r>
            <a:r>
              <a:rPr lang="fr-FR" sz="1800" dirty="0" smtClean="0"/>
              <a:t>)</a:t>
            </a:r>
            <a:endParaRPr lang="fr-FR" sz="1800" dirty="0"/>
          </a:p>
          <a:p>
            <a:pPr fontAlgn="auto">
              <a:spcAft>
                <a:spcPts val="0"/>
              </a:spcAft>
              <a:defRPr/>
            </a:pPr>
            <a:r>
              <a:rPr lang="fr-FR" sz="1800" dirty="0"/>
              <a:t>2. Spotřeba vody a úspory energie </a:t>
            </a:r>
            <a:r>
              <a:rPr lang="fr-FR" sz="1800" dirty="0" smtClean="0"/>
              <a:t>(</a:t>
            </a:r>
            <a:r>
              <a:rPr lang="fr-FR" sz="1800" dirty="0"/>
              <a:t>02/2017 – Porto, Portugalsko</a:t>
            </a:r>
            <a:r>
              <a:rPr lang="fr-FR" sz="1800" dirty="0" smtClean="0"/>
              <a:t>)</a:t>
            </a:r>
            <a:endParaRPr lang="fr-FR" sz="1800" dirty="0"/>
          </a:p>
          <a:p>
            <a:pPr fontAlgn="auto">
              <a:spcAft>
                <a:spcPts val="0"/>
              </a:spcAft>
              <a:defRPr/>
            </a:pPr>
            <a:r>
              <a:rPr lang="fr-FR" sz="1800" dirty="0"/>
              <a:t>3. Nová udržitelná chemie </a:t>
            </a:r>
            <a:r>
              <a:rPr lang="fr-FR" sz="1800" dirty="0" smtClean="0"/>
              <a:t>(</a:t>
            </a:r>
            <a:r>
              <a:rPr lang="fr-FR" sz="1800" dirty="0"/>
              <a:t>04/2017 – Bukurešť, </a:t>
            </a:r>
            <a:r>
              <a:rPr lang="fr-FR" sz="1800" dirty="0" smtClean="0"/>
              <a:t>Rumunsko)</a:t>
            </a:r>
            <a:endParaRPr lang="cs-CZ" sz="1800" dirty="0" smtClean="0"/>
          </a:p>
          <a:p>
            <a:pPr fontAlgn="auto">
              <a:spcAft>
                <a:spcPts val="0"/>
              </a:spcAft>
              <a:defRPr/>
            </a:pPr>
            <a:r>
              <a:rPr lang="cs-CZ" sz="1800" dirty="0" smtClean="0"/>
              <a:t>4. </a:t>
            </a:r>
            <a:r>
              <a:rPr lang="fr-FR" sz="1800" dirty="0" smtClean="0"/>
              <a:t>Smart </a:t>
            </a:r>
            <a:r>
              <a:rPr lang="fr-FR" sz="1800" dirty="0"/>
              <a:t>textilie a nové způsoby </a:t>
            </a:r>
            <a:r>
              <a:rPr lang="fr-FR" sz="1800" dirty="0" smtClean="0"/>
              <a:t>výroby</a:t>
            </a:r>
            <a:r>
              <a:rPr lang="cs-CZ" sz="1800" dirty="0" smtClean="0"/>
              <a:t> (6/2017 – Chemnitz, Německo)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1800" dirty="0" smtClean="0"/>
              <a:t>5. </a:t>
            </a:r>
            <a:r>
              <a:rPr lang="fr-FR" sz="1800" dirty="0" smtClean="0"/>
              <a:t>Eko-kreativita</a:t>
            </a:r>
            <a:r>
              <a:rPr lang="fr-FR" sz="1800" dirty="0"/>
              <a:t>, přírodní </a:t>
            </a:r>
            <a:r>
              <a:rPr lang="fr-FR" sz="1800" dirty="0" smtClean="0"/>
              <a:t>zdroje</a:t>
            </a:r>
            <a:r>
              <a:rPr lang="cs-CZ" sz="1800" dirty="0" smtClean="0"/>
              <a:t> (10/2017 – </a:t>
            </a:r>
            <a:r>
              <a:rPr lang="cs-CZ" sz="1800" dirty="0" err="1" smtClean="0"/>
              <a:t>Lodz</a:t>
            </a:r>
            <a:r>
              <a:rPr lang="cs-CZ" sz="1800" dirty="0" smtClean="0"/>
              <a:t>, Polsko)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1800" dirty="0" smtClean="0"/>
              <a:t>6. </a:t>
            </a:r>
            <a:r>
              <a:rPr lang="fr-FR" sz="1800" dirty="0" smtClean="0"/>
              <a:t>Nové </a:t>
            </a:r>
            <a:r>
              <a:rPr lang="fr-FR" sz="1800" dirty="0"/>
              <a:t>materiály a nové </a:t>
            </a:r>
            <a:r>
              <a:rPr lang="fr-FR" sz="1800" dirty="0" smtClean="0"/>
              <a:t>aplikace</a:t>
            </a:r>
            <a:r>
              <a:rPr lang="cs-CZ" sz="1800" dirty="0" smtClean="0"/>
              <a:t> (01/2018 – </a:t>
            </a:r>
            <a:r>
              <a:rPr lang="cs-CZ" sz="1800" dirty="0" err="1" smtClean="0"/>
              <a:t>Huddersfield</a:t>
            </a:r>
            <a:r>
              <a:rPr lang="cs-CZ" sz="1800" dirty="0" smtClean="0"/>
              <a:t>, Velká </a:t>
            </a:r>
            <a:r>
              <a:rPr lang="cs-CZ" sz="1800" dirty="0" err="1" smtClean="0"/>
              <a:t>Britálnie</a:t>
            </a:r>
            <a:r>
              <a:rPr lang="cs-CZ" sz="1800" dirty="0" smtClean="0"/>
              <a:t>)</a:t>
            </a:r>
          </a:p>
          <a:p>
            <a:pPr fontAlgn="auto">
              <a:spcAft>
                <a:spcPts val="0"/>
              </a:spcAft>
              <a:defRPr/>
            </a:pPr>
            <a:endParaRPr lang="cs-CZ" sz="1800" dirty="0"/>
          </a:p>
          <a:p>
            <a:pPr fontAlgn="auto">
              <a:spcAft>
                <a:spcPts val="0"/>
              </a:spcAft>
              <a:defRPr/>
            </a:pPr>
            <a:r>
              <a:rPr lang="cs-CZ" dirty="0"/>
              <a:t>Vydán 1. „</a:t>
            </a: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practice</a:t>
            </a:r>
            <a:r>
              <a:rPr lang="cs-CZ" dirty="0"/>
              <a:t> handbook“</a:t>
            </a:r>
          </a:p>
          <a:p>
            <a:pPr fontAlgn="auto">
              <a:spcAft>
                <a:spcPts val="0"/>
              </a:spcAft>
              <a:defRPr/>
            </a:pPr>
            <a:endParaRPr lang="cs-CZ" dirty="0"/>
          </a:p>
          <a:p>
            <a:pPr fontAlgn="auto">
              <a:spcAft>
                <a:spcPts val="0"/>
              </a:spcAft>
              <a:defRPr/>
            </a:pPr>
            <a:r>
              <a:rPr lang="cs-CZ" dirty="0"/>
              <a:t>Příprava akčních plánů</a:t>
            </a:r>
          </a:p>
          <a:p>
            <a:pPr fontAlgn="auto">
              <a:spcAft>
                <a:spcPts val="0"/>
              </a:spcAft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Realizace výměny pracovníků</a:t>
            </a:r>
            <a:endParaRPr lang="cs-CZ" dirty="0"/>
          </a:p>
          <a:p>
            <a:pPr fontAlgn="auto">
              <a:spcAft>
                <a:spcPts val="0"/>
              </a:spcAft>
              <a:defRPr/>
            </a:pPr>
            <a:endParaRPr lang="cs-CZ" sz="1800" dirty="0" smtClean="0"/>
          </a:p>
          <a:p>
            <a:pPr fontAlgn="auto">
              <a:spcAft>
                <a:spcPts val="0"/>
              </a:spcAft>
              <a:defRPr/>
            </a:pPr>
            <a:endParaRPr lang="fr-FR" sz="1800" dirty="0"/>
          </a:p>
          <a:p>
            <a:pPr marL="1257300" lvl="2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sp>
        <p:nvSpPr>
          <p:cNvPr id="3" name="TextovéPole 2"/>
          <p:cNvSpPr txBox="1"/>
          <p:nvPr/>
        </p:nvSpPr>
        <p:spPr>
          <a:xfrm>
            <a:off x="4716016" y="6366947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https://www.interregeurope.eu/reset/</a:t>
            </a:r>
          </a:p>
        </p:txBody>
      </p:sp>
    </p:spTree>
    <p:extLst>
      <p:ext uri="{BB962C8B-B14F-4D97-AF65-F5344CB8AC3E}">
        <p14:creationId xmlns:p14="http://schemas.microsoft.com/office/powerpoint/2010/main" val="39324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3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561975"/>
          </a:xfrm>
        </p:spPr>
        <p:txBody>
          <a:bodyPr/>
          <a:lstStyle/>
          <a:p>
            <a:r>
              <a:rPr lang="cs-CZ" dirty="0" smtClean="0"/>
              <a:t>Přínosy RESET projektu</a:t>
            </a:r>
            <a:endParaRPr lang="en-GB" dirty="0" smtClean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457200" y="1368425"/>
            <a:ext cx="8207375" cy="5183188"/>
          </a:xfrm>
        </p:spPr>
        <p:txBody>
          <a:bodyPr rtlCol="0">
            <a:normAutofit/>
          </a:bodyPr>
          <a:lstStyle/>
          <a:p>
            <a:pPr marL="457200" indent="-457200" fontAlgn="auto">
              <a:spcAft>
                <a:spcPts val="0"/>
              </a:spcAft>
              <a:buAutoNum type="alphaLcParenR"/>
              <a:defRPr/>
            </a:pPr>
            <a:r>
              <a:rPr lang="cs-CZ" dirty="0" smtClean="0"/>
              <a:t>Výměna zkušeností se zahraničními partnery</a:t>
            </a:r>
          </a:p>
          <a:p>
            <a:pPr marL="457200" indent="-457200" fontAlgn="auto">
              <a:spcAft>
                <a:spcPts val="0"/>
              </a:spcAft>
              <a:buAutoNum type="alphaLcParenR"/>
              <a:defRPr/>
            </a:pPr>
            <a:r>
              <a:rPr lang="cs-CZ" dirty="0" smtClean="0"/>
              <a:t>Možnost zapojení členů – viz. semináře a výměna pracovníků</a:t>
            </a:r>
          </a:p>
          <a:p>
            <a:pPr marL="1200150" lvl="1" indent="-457200" fontAlgn="auto">
              <a:spcAft>
                <a:spcPts val="0"/>
              </a:spcAft>
              <a:buAutoNum type="alphaLcParenR"/>
              <a:defRPr/>
            </a:pPr>
            <a:r>
              <a:rPr lang="cs-CZ" dirty="0" smtClean="0"/>
              <a:t>Iniciace nové (podnikové) spolupráce</a:t>
            </a:r>
          </a:p>
          <a:p>
            <a:pPr marL="1200150" lvl="1" indent="-457200" fontAlgn="auto">
              <a:spcAft>
                <a:spcPts val="0"/>
              </a:spcAft>
              <a:buAutoNum type="alphaLcParenR"/>
              <a:defRPr/>
            </a:pPr>
            <a:r>
              <a:rPr lang="cs-CZ" dirty="0" smtClean="0"/>
              <a:t>Prezentace na mezinárodních konferencích</a:t>
            </a:r>
          </a:p>
          <a:p>
            <a:pPr marL="457200" indent="-457200" fontAlgn="auto">
              <a:spcAft>
                <a:spcPts val="0"/>
              </a:spcAft>
              <a:buAutoNum type="alphaLcParenR"/>
              <a:defRPr/>
            </a:pPr>
            <a:r>
              <a:rPr lang="cs-CZ" dirty="0" smtClean="0"/>
              <a:t>Platforma pro nastartování budoucí spolupráce = další </a:t>
            </a:r>
            <a:r>
              <a:rPr lang="cs-CZ" smtClean="0"/>
              <a:t>společné projekty</a:t>
            </a:r>
            <a:endParaRPr lang="cs-CZ" dirty="0" smtClean="0"/>
          </a:p>
          <a:p>
            <a:pPr marL="1200150" lvl="1" indent="-457200" fontAlgn="auto">
              <a:spcAft>
                <a:spcPts val="0"/>
              </a:spcAft>
              <a:buAutoNum type="alphaLcParenR"/>
              <a:defRPr/>
            </a:pPr>
            <a:endParaRPr lang="cs-CZ" dirty="0" smtClean="0"/>
          </a:p>
          <a:p>
            <a:pPr marL="457200" indent="-457200" fontAlgn="auto">
              <a:spcAft>
                <a:spcPts val="0"/>
              </a:spcAft>
              <a:buAutoNum type="alphaLcParenR"/>
              <a:defRPr/>
            </a:pPr>
            <a:endParaRPr lang="cs-CZ" dirty="0" smtClean="0"/>
          </a:p>
          <a:p>
            <a:pPr marL="457200" indent="-457200" fontAlgn="auto">
              <a:spcAft>
                <a:spcPts val="0"/>
              </a:spcAft>
              <a:buAutoNum type="alphaLcParenR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89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3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561975"/>
          </a:xfrm>
        </p:spPr>
        <p:txBody>
          <a:bodyPr/>
          <a:lstStyle/>
          <a:p>
            <a:r>
              <a:rPr lang="cs-CZ" dirty="0" smtClean="0"/>
              <a:t>Zkušenosti z realizace projektu</a:t>
            </a:r>
            <a:endParaRPr lang="en-GB" dirty="0" smtClean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457200" y="1368425"/>
            <a:ext cx="8207375" cy="5183188"/>
          </a:xfrm>
        </p:spPr>
        <p:txBody>
          <a:bodyPr rtlCol="0">
            <a:normAutofit/>
          </a:bodyPr>
          <a:lstStyle/>
          <a:p>
            <a:pPr marL="457200" indent="-457200" fontAlgn="auto">
              <a:spcAft>
                <a:spcPts val="0"/>
              </a:spcAft>
              <a:buAutoNum type="alphaLcParenR"/>
              <a:defRPr/>
            </a:pPr>
            <a:r>
              <a:rPr lang="cs-CZ" dirty="0" smtClean="0"/>
              <a:t>V rámci přípravy nutnost získat „support </a:t>
            </a:r>
            <a:r>
              <a:rPr lang="cs-CZ" dirty="0" err="1" smtClean="0"/>
              <a:t>letter</a:t>
            </a:r>
            <a:r>
              <a:rPr lang="cs-CZ" dirty="0" smtClean="0"/>
              <a:t>“ od příslušného orgánu státní správy</a:t>
            </a:r>
          </a:p>
          <a:p>
            <a:pPr marL="1200150" lvl="1" indent="-457200" fontAlgn="auto">
              <a:spcAft>
                <a:spcPts val="0"/>
              </a:spcAft>
              <a:defRPr/>
            </a:pPr>
            <a:r>
              <a:rPr lang="cs-CZ" dirty="0" smtClean="0"/>
              <a:t>Včas, osobně, kontrolovat …</a:t>
            </a:r>
          </a:p>
          <a:p>
            <a:pPr marL="457200" indent="-457200" fontAlgn="auto">
              <a:spcAft>
                <a:spcPts val="0"/>
              </a:spcAft>
              <a:buAutoNum type="alphaLcParenR"/>
              <a:defRPr/>
            </a:pPr>
            <a:r>
              <a:rPr lang="cs-CZ" dirty="0" smtClean="0"/>
              <a:t>Pravidla finanční kontroly – pravidla</a:t>
            </a:r>
          </a:p>
          <a:p>
            <a:pPr marL="1200150" lvl="1" indent="-457200" fontAlgn="auto">
              <a:spcAft>
                <a:spcPts val="0"/>
              </a:spcAft>
              <a:defRPr/>
            </a:pPr>
            <a:r>
              <a:rPr lang="cs-CZ" dirty="0" smtClean="0"/>
              <a:t>Pravidla se mění v průběhu času -  NUTNO SLEDOVAT ZMĚNY</a:t>
            </a:r>
          </a:p>
          <a:p>
            <a:pPr marL="457200" indent="-457200" fontAlgn="auto">
              <a:spcAft>
                <a:spcPts val="0"/>
              </a:spcAft>
              <a:buAutoNum type="alphaLcParenR"/>
              <a:defRPr/>
            </a:pPr>
            <a:r>
              <a:rPr lang="cs-CZ" dirty="0" smtClean="0"/>
              <a:t>Pravidla finanční kontroly - průběh</a:t>
            </a:r>
          </a:p>
          <a:p>
            <a:pPr marL="1200150" lvl="1" indent="-457200" fontAlgn="auto">
              <a:spcAft>
                <a:spcPts val="0"/>
              </a:spcAft>
              <a:defRPr/>
            </a:pPr>
            <a:r>
              <a:rPr lang="cs-CZ" dirty="0" smtClean="0"/>
              <a:t>První stupeň finanční kontroly se děje na národní úrovni (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r>
              <a:rPr lang="cs-CZ" dirty="0" smtClean="0"/>
              <a:t>) – vydáván certifikát</a:t>
            </a:r>
          </a:p>
          <a:p>
            <a:pPr marL="1200150" lvl="1" indent="-457200" fontAlgn="auto">
              <a:spcAft>
                <a:spcPts val="0"/>
              </a:spcAft>
              <a:defRPr/>
            </a:pPr>
            <a:r>
              <a:rPr lang="cs-CZ" dirty="0"/>
              <a:t>L</a:t>
            </a:r>
            <a:r>
              <a:rPr lang="cs-CZ" dirty="0" smtClean="0"/>
              <a:t>eader následně předkládá společný report</a:t>
            </a:r>
          </a:p>
          <a:p>
            <a:pPr marL="1200150" lvl="1" indent="-457200" fontAlgn="auto">
              <a:spcAft>
                <a:spcPts val="0"/>
              </a:spcAft>
              <a:defRPr/>
            </a:pPr>
            <a:r>
              <a:rPr lang="cs-CZ" dirty="0" smtClean="0"/>
              <a:t>Vše svázáno poměrně přísnými časovými limity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895340" y="6093296"/>
            <a:ext cx="481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Nutná rychlá příprava a včasné předložení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90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re 6"/>
          <p:cNvSpPr>
            <a:spLocks noGrp="1"/>
          </p:cNvSpPr>
          <p:nvPr>
            <p:ph type="ctrTitle"/>
          </p:nvPr>
        </p:nvSpPr>
        <p:spPr bwMode="auto">
          <a:xfrm>
            <a:off x="685800" y="3344863"/>
            <a:ext cx="7772400" cy="793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Děkuji za pozornost</a:t>
            </a:r>
            <a:endParaRPr lang="fr-FR" dirty="0" smtClean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468313" y="6165850"/>
            <a:ext cx="4103687" cy="4318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dirty="0"/>
          </a:p>
        </p:txBody>
      </p:sp>
      <p:sp>
        <p:nvSpPr>
          <p:cNvPr id="2" name="Obdélník 1"/>
          <p:cNvSpPr/>
          <p:nvPr/>
        </p:nvSpPr>
        <p:spPr>
          <a:xfrm>
            <a:off x="281143" y="4077067"/>
            <a:ext cx="4478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https://www.interregeurope.eu/reset/</a:t>
            </a:r>
          </a:p>
        </p:txBody>
      </p:sp>
      <p:sp>
        <p:nvSpPr>
          <p:cNvPr id="4" name="Obdélník 3"/>
          <p:cNvSpPr/>
          <p:nvPr/>
        </p:nvSpPr>
        <p:spPr>
          <a:xfrm>
            <a:off x="750034" y="4686151"/>
            <a:ext cx="4108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https://twitter.com/RESETProjectEU</a:t>
            </a:r>
          </a:p>
        </p:txBody>
      </p:sp>
      <p:sp>
        <p:nvSpPr>
          <p:cNvPr id="5" name="Obdélník 4"/>
          <p:cNvSpPr/>
          <p:nvPr/>
        </p:nvSpPr>
        <p:spPr>
          <a:xfrm>
            <a:off x="475534" y="4392385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https://www.facebook.com/RESET-Project-103258306839302/</a:t>
            </a:r>
          </a:p>
        </p:txBody>
      </p:sp>
      <p:sp>
        <p:nvSpPr>
          <p:cNvPr id="6" name="Obdélník 5"/>
          <p:cNvSpPr/>
          <p:nvPr/>
        </p:nvSpPr>
        <p:spPr>
          <a:xfrm>
            <a:off x="971600" y="4979917"/>
            <a:ext cx="6622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https://www.linkedin.com/in/reset-project-1672bb140/</a:t>
            </a:r>
          </a:p>
        </p:txBody>
      </p:sp>
      <p:sp>
        <p:nvSpPr>
          <p:cNvPr id="7" name="Obdélník 6"/>
          <p:cNvSpPr/>
          <p:nvPr/>
        </p:nvSpPr>
        <p:spPr>
          <a:xfrm>
            <a:off x="1286762" y="5287501"/>
            <a:ext cx="7965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https://www.youtube.com/channel/UCfQcgo-p9lIV7UblLWMiO8A/videos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3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561975"/>
          </a:xfrm>
        </p:spPr>
        <p:txBody>
          <a:bodyPr/>
          <a:lstStyle/>
          <a:p>
            <a:pPr algn="ctr"/>
            <a:r>
              <a:rPr lang="cs-CZ" b="1" dirty="0" smtClean="0"/>
              <a:t>Politická témata</a:t>
            </a:r>
            <a:endParaRPr lang="en-GB" b="1" dirty="0" smtClean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457200" y="1368425"/>
            <a:ext cx="8207375" cy="518318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……………………………………………………………….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Zvýšení recyklace a snížení tvorby odpadů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Snížení spotřeby vody a úspora energií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Snížení ekologických dopadů chemických látek používaných v TOP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Podpora transformace průmyslu k využívání inteligentních textilií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Podpora využívání obnovitelných vláken a podpora využívání lokálních surovin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Podpora </a:t>
            </a:r>
            <a:r>
              <a:rPr lang="cs-CZ" dirty="0" err="1" smtClean="0"/>
              <a:t>eko</a:t>
            </a:r>
            <a:r>
              <a:rPr lang="cs-CZ" dirty="0" smtClean="0"/>
              <a:t>-kreativity a nových aplikací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 smtClean="0"/>
          </a:p>
          <a:p>
            <a:pPr marL="1257300" lvl="2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10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3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561975"/>
          </a:xfrm>
        </p:spPr>
        <p:txBody>
          <a:bodyPr/>
          <a:lstStyle/>
          <a:p>
            <a:pPr algn="ctr"/>
            <a:r>
              <a:rPr lang="cs-CZ" b="1" dirty="0" smtClean="0"/>
              <a:t>Fakta o TOP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457201" y="1368425"/>
            <a:ext cx="4978896" cy="5183188"/>
          </a:xfrm>
        </p:spPr>
        <p:txBody>
          <a:bodyPr rtlCol="0">
            <a:normAutofit/>
          </a:bodyPr>
          <a:lstStyle/>
          <a:p>
            <a:pPr marL="1257300" lvl="2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63" y="1011831"/>
            <a:ext cx="7667997" cy="5750998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147360" y="1138948"/>
            <a:ext cx="476287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V roce 1991 průměrný občan EU koupil 34 ks oděvů za rok, v roce 2007 pak už 67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4282235" y="1392713"/>
            <a:ext cx="4682795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každý rok se vyrobí 2 miliardy džínů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128427" y="2007366"/>
            <a:ext cx="476287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V průměru je třeba 7 000 litrů vody na výrobu jedněch džínů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10" name="Ovál 9"/>
          <p:cNvSpPr/>
          <p:nvPr/>
        </p:nvSpPr>
        <p:spPr>
          <a:xfrm>
            <a:off x="4242197" y="2244836"/>
            <a:ext cx="476287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Na výrobu jednoho trička je třeba 2 700 litrů vody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11" name="Ovál 10"/>
          <p:cNvSpPr/>
          <p:nvPr/>
        </p:nvSpPr>
        <p:spPr>
          <a:xfrm>
            <a:off x="112279" y="2951907"/>
            <a:ext cx="476287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K úpravě materiálů v TOP se používá více než 8 000 různých syntetických chemikálií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4165922" y="3121247"/>
            <a:ext cx="476287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Více než 20% celkového globálního znečištění vody pochází z textilní výroby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14" name="Ovál 13"/>
          <p:cNvSpPr/>
          <p:nvPr/>
        </p:nvSpPr>
        <p:spPr>
          <a:xfrm>
            <a:off x="112279" y="3966244"/>
            <a:ext cx="476287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Ročně se vyrobí 80 miliard kusů oděvů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15" name="Ovál 14"/>
          <p:cNvSpPr/>
          <p:nvPr/>
        </p:nvSpPr>
        <p:spPr>
          <a:xfrm>
            <a:off x="4218657" y="4031333"/>
            <a:ext cx="476287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85% vyřazeného oblečení skončí na skládce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16" name="Ovál 15"/>
          <p:cNvSpPr/>
          <p:nvPr/>
        </p:nvSpPr>
        <p:spPr>
          <a:xfrm>
            <a:off x="128427" y="4825493"/>
            <a:ext cx="476287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V EU průměrný člověk každoročně vyhodí 32 kg oblečení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17" name="Ovál 16"/>
          <p:cNvSpPr/>
          <p:nvPr/>
        </p:nvSpPr>
        <p:spPr>
          <a:xfrm>
            <a:off x="4243933" y="5022585"/>
            <a:ext cx="476287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10% veškerého nového oblečení se nikdy neprodává, nikdy se nenosí a jde přímo na skládku.</a:t>
            </a:r>
            <a:endParaRPr lang="cs-CZ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2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3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561975"/>
          </a:xfrm>
        </p:spPr>
        <p:txBody>
          <a:bodyPr/>
          <a:lstStyle/>
          <a:p>
            <a:pPr algn="ctr"/>
            <a:r>
              <a:rPr lang="cs-CZ" b="1" dirty="0" smtClean="0"/>
              <a:t>Východiska</a:t>
            </a:r>
            <a:endParaRPr lang="en-GB" b="1" dirty="0" smtClean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457201" y="1368425"/>
            <a:ext cx="4978896" cy="5183188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………………………………………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b="0" dirty="0"/>
              <a:t>Udržitelnost podnikání se </a:t>
            </a:r>
            <a:r>
              <a:rPr lang="cs-CZ" sz="2200" b="0" dirty="0" smtClean="0"/>
              <a:t>musí stát </a:t>
            </a:r>
            <a:r>
              <a:rPr lang="fr-FR" sz="2200" b="0" dirty="0" smtClean="0"/>
              <a:t>jedním </a:t>
            </a:r>
            <a:r>
              <a:rPr lang="fr-FR" sz="2200" b="0" dirty="0"/>
              <a:t>z nejdůležitějších cílů průmyslu T &amp; C</a:t>
            </a:r>
            <a:r>
              <a:rPr lang="fr-FR" sz="2200" b="0" dirty="0" smtClean="0"/>
              <a:t>.</a:t>
            </a:r>
            <a:endParaRPr lang="cs-CZ" sz="2200" b="0" dirty="0" smtClean="0"/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b="0" dirty="0" smtClean="0"/>
              <a:t>Zajištění r</a:t>
            </a:r>
            <a:r>
              <a:rPr lang="fr-FR" sz="2200" b="0" dirty="0" smtClean="0"/>
              <a:t>ovnováh</a:t>
            </a:r>
            <a:r>
              <a:rPr lang="cs-CZ" sz="2200" b="0" dirty="0" smtClean="0"/>
              <a:t>y</a:t>
            </a:r>
            <a:r>
              <a:rPr lang="fr-FR" sz="2200" b="0" dirty="0" smtClean="0"/>
              <a:t> </a:t>
            </a:r>
            <a:r>
              <a:rPr lang="fr-FR" sz="2200" b="0" dirty="0"/>
              <a:t>investic a </a:t>
            </a:r>
            <a:r>
              <a:rPr lang="fr-FR" sz="2200" b="0" dirty="0" smtClean="0"/>
              <a:t>přínos</a:t>
            </a:r>
            <a:r>
              <a:rPr lang="cs-CZ" sz="2200" b="0" dirty="0" smtClean="0"/>
              <a:t>ů</a:t>
            </a:r>
            <a:r>
              <a:rPr lang="fr-FR" sz="2200" b="0" dirty="0" smtClean="0"/>
              <a:t> </a:t>
            </a:r>
            <a:r>
              <a:rPr lang="fr-FR" sz="2200" b="0" dirty="0"/>
              <a:t>v rámci aspektů udržitelnosti "lidé, planeta a zisk".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b="0" dirty="0" smtClean="0"/>
              <a:t>Vytváření </a:t>
            </a:r>
            <a:r>
              <a:rPr lang="fr-FR" sz="2200" b="0" dirty="0"/>
              <a:t>sítí mezi regionálními a místními orgány, klastry T &amp; C a výzkumnými a vývojovými středisky a dalšími zúčastněnými stranami </a:t>
            </a:r>
            <a:r>
              <a:rPr lang="cs-CZ" sz="2200" b="0" dirty="0" smtClean="0"/>
              <a:t>jako </a:t>
            </a:r>
            <a:r>
              <a:rPr lang="fr-FR" sz="2200" b="0" dirty="0" smtClean="0"/>
              <a:t>nezbytn</a:t>
            </a:r>
            <a:r>
              <a:rPr lang="cs-CZ" sz="2200" b="0" dirty="0" smtClean="0"/>
              <a:t>á</a:t>
            </a:r>
            <a:r>
              <a:rPr lang="fr-FR" sz="2200" b="0" dirty="0" smtClean="0"/>
              <a:t> součást </a:t>
            </a:r>
            <a:r>
              <a:rPr lang="fr-FR" sz="2200" b="0" dirty="0"/>
              <a:t>přechodu k </a:t>
            </a:r>
            <a:r>
              <a:rPr lang="fr-FR" sz="2200" b="0" dirty="0" smtClean="0"/>
              <a:t>udržiteln</a:t>
            </a:r>
            <a:r>
              <a:rPr lang="cs-CZ" sz="2200" b="0" dirty="0" smtClean="0"/>
              <a:t>é</a:t>
            </a:r>
            <a:r>
              <a:rPr lang="fr-FR" sz="2200" b="0" dirty="0" smtClean="0"/>
              <a:t> budoucnosti</a:t>
            </a:r>
            <a:endParaRPr lang="fr-FR" sz="2200" b="0" dirty="0"/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b="0" dirty="0" smtClean="0"/>
              <a:t>Sdílení </a:t>
            </a:r>
            <a:r>
              <a:rPr lang="fr-FR" sz="2200" b="0" dirty="0"/>
              <a:t>zkušeností </a:t>
            </a:r>
            <a:r>
              <a:rPr lang="cs-CZ" sz="2200" b="0" dirty="0" smtClean="0"/>
              <a:t>v rámci </a:t>
            </a:r>
            <a:r>
              <a:rPr lang="fr-FR" sz="2200" b="0" dirty="0" smtClean="0"/>
              <a:t>EU spojující </a:t>
            </a:r>
            <a:r>
              <a:rPr lang="fr-FR" sz="2200" b="0" dirty="0"/>
              <a:t>technologický vývoj produktů a procesů s udržitelnějším přístupem k trhu</a:t>
            </a:r>
            <a:r>
              <a:rPr lang="fr-FR" sz="2200" b="0" dirty="0" smtClean="0"/>
              <a:t>.</a:t>
            </a:r>
            <a:endParaRPr lang="fr-FR" sz="2200" b="0" dirty="0"/>
          </a:p>
          <a:p>
            <a:pPr marL="1257300" lvl="2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04864"/>
            <a:ext cx="302433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4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3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561975"/>
          </a:xfrm>
        </p:spPr>
        <p:txBody>
          <a:bodyPr/>
          <a:lstStyle/>
          <a:p>
            <a:pPr algn="ctr"/>
            <a:r>
              <a:rPr lang="cs-CZ" b="1" dirty="0"/>
              <a:t>Cíle </a:t>
            </a:r>
            <a:r>
              <a:rPr lang="cs-CZ" b="1" dirty="0" smtClean="0"/>
              <a:t>projektu</a:t>
            </a:r>
            <a:endParaRPr lang="en-GB" b="1" dirty="0" smtClean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457200" y="1368425"/>
            <a:ext cx="8207375" cy="518318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……………………………………………………………….</a:t>
            </a:r>
          </a:p>
          <a:p>
            <a:pPr marL="342900" indent="-342900" algn="ctr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b="0" dirty="0" smtClean="0"/>
              <a:t>generovat </a:t>
            </a:r>
            <a:r>
              <a:rPr lang="fr-FR" b="0" dirty="0"/>
              <a:t>změnu politiky v implementaci „regionálních“ programů financovaných ze strukturálních fondů, které jsou zaměřeny na posílení výzkumu, technologického rozvoje a inovací (s ohledem na TOP</a:t>
            </a:r>
            <a:r>
              <a:rPr lang="fr-FR" b="0" dirty="0" smtClean="0"/>
              <a:t>)</a:t>
            </a:r>
            <a:endParaRPr lang="cs-CZ" b="0" dirty="0" smtClean="0"/>
          </a:p>
          <a:p>
            <a:pPr marL="342900" indent="-342900" algn="ctr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b="0" dirty="0"/>
          </a:p>
          <a:p>
            <a:pPr marL="342900" indent="-342900" algn="ctr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b="0" dirty="0" smtClean="0"/>
              <a:t>zlepšení </a:t>
            </a:r>
            <a:r>
              <a:rPr lang="fr-FR" b="0" dirty="0"/>
              <a:t>politických nástrojů využívaných partnery tak, aby efektivněji podporovaly tvorbu, správu a modernizace VVI infrastruktur v odvětví T &amp; </a:t>
            </a:r>
            <a:r>
              <a:rPr lang="cs-CZ" b="0" dirty="0" smtClean="0"/>
              <a:t>O</a:t>
            </a:r>
            <a:r>
              <a:rPr lang="fr-FR" b="0" dirty="0" smtClean="0"/>
              <a:t> </a:t>
            </a:r>
            <a:r>
              <a:rPr lang="fr-FR" b="0" dirty="0"/>
              <a:t>(s ohledem na udržitelný rozvoj; podporující ekologické, bezpečností, etické, sociální a ekonomické hodnoty</a:t>
            </a:r>
            <a:r>
              <a:rPr lang="fr-FR" b="0" dirty="0" smtClean="0"/>
              <a:t>)</a:t>
            </a:r>
            <a:endParaRPr lang="fr-FR" b="0" dirty="0"/>
          </a:p>
          <a:p>
            <a:pPr marL="1257300" lvl="2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8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3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561975"/>
          </a:xfrm>
        </p:spPr>
        <p:txBody>
          <a:bodyPr/>
          <a:lstStyle/>
          <a:p>
            <a:pPr algn="ctr"/>
            <a:r>
              <a:rPr lang="cs-CZ" b="1" dirty="0" smtClean="0"/>
              <a:t>6 klíčových (politických) témat</a:t>
            </a:r>
            <a:endParaRPr lang="en-GB" b="1" dirty="0" smtClean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457200" y="1368425"/>
            <a:ext cx="5122912" cy="5183188"/>
          </a:xfrm>
        </p:spPr>
        <p:txBody>
          <a:bodyPr rtlCol="0">
            <a:normAutofit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000" dirty="0" smtClean="0">
              <a:solidFill>
                <a:schemeClr val="tx2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 err="1" smtClean="0">
                <a:solidFill>
                  <a:schemeClr val="tx2"/>
                </a:solidFill>
              </a:rPr>
              <a:t>Recyklace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textilu</a:t>
            </a:r>
            <a:r>
              <a:rPr lang="en-GB" sz="2000" dirty="0">
                <a:solidFill>
                  <a:schemeClr val="tx2"/>
                </a:solidFill>
              </a:rPr>
              <a:t> a </a:t>
            </a:r>
            <a:r>
              <a:rPr lang="en-GB" sz="2000" dirty="0" err="1">
                <a:solidFill>
                  <a:schemeClr val="tx2"/>
                </a:solidFill>
              </a:rPr>
              <a:t>likvidace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odpadu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000" dirty="0" smtClean="0">
              <a:solidFill>
                <a:schemeClr val="tx2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 err="1" smtClean="0">
                <a:solidFill>
                  <a:schemeClr val="tx2"/>
                </a:solidFill>
              </a:rPr>
              <a:t>Spotřeba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vody</a:t>
            </a:r>
            <a:r>
              <a:rPr lang="en-GB" sz="2000" dirty="0">
                <a:solidFill>
                  <a:schemeClr val="tx2"/>
                </a:solidFill>
              </a:rPr>
              <a:t> a </a:t>
            </a:r>
            <a:r>
              <a:rPr lang="en-GB" sz="2000" dirty="0" err="1">
                <a:solidFill>
                  <a:schemeClr val="tx2"/>
                </a:solidFill>
              </a:rPr>
              <a:t>úspory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energie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000" dirty="0" smtClean="0">
              <a:solidFill>
                <a:schemeClr val="tx2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 err="1" smtClean="0">
                <a:solidFill>
                  <a:schemeClr val="tx2"/>
                </a:solidFill>
              </a:rPr>
              <a:t>Nová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udržitelná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chemie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endParaRPr lang="cs-CZ" sz="2000" dirty="0">
              <a:solidFill>
                <a:schemeClr val="tx2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000" dirty="0" smtClean="0">
              <a:solidFill>
                <a:schemeClr val="tx2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</a:rPr>
              <a:t>Smart </a:t>
            </a:r>
            <a:r>
              <a:rPr lang="cs-CZ" sz="2000" dirty="0">
                <a:solidFill>
                  <a:schemeClr val="tx2"/>
                </a:solidFill>
              </a:rPr>
              <a:t>textilie a nové způsoby výroby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000" dirty="0" smtClean="0">
              <a:solidFill>
                <a:schemeClr val="tx2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 err="1" smtClean="0">
                <a:solidFill>
                  <a:schemeClr val="tx2"/>
                </a:solidFill>
              </a:rPr>
              <a:t>Eko</a:t>
            </a:r>
            <a:r>
              <a:rPr lang="cs-CZ" sz="2000" dirty="0" smtClean="0">
                <a:solidFill>
                  <a:schemeClr val="tx2"/>
                </a:solidFill>
              </a:rPr>
              <a:t>-kreativita</a:t>
            </a:r>
            <a:r>
              <a:rPr lang="cs-CZ" sz="2000" dirty="0">
                <a:solidFill>
                  <a:schemeClr val="tx2"/>
                </a:solidFill>
              </a:rPr>
              <a:t>, přírodní </a:t>
            </a:r>
            <a:r>
              <a:rPr lang="cs-CZ" sz="2000" dirty="0" smtClean="0">
                <a:solidFill>
                  <a:schemeClr val="tx2"/>
                </a:solidFill>
              </a:rPr>
              <a:t>zdroje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000" dirty="0" smtClean="0">
              <a:solidFill>
                <a:schemeClr val="tx2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</a:rPr>
              <a:t>Nové </a:t>
            </a:r>
            <a:r>
              <a:rPr lang="cs-CZ" sz="2000" dirty="0">
                <a:solidFill>
                  <a:schemeClr val="tx2"/>
                </a:solidFill>
              </a:rPr>
              <a:t>materiály a nové aplikace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268760"/>
            <a:ext cx="3253202" cy="495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re 8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561975"/>
          </a:xfrm>
        </p:spPr>
        <p:txBody>
          <a:bodyPr/>
          <a:lstStyle/>
          <a:p>
            <a:r>
              <a:rPr lang="cs-CZ" dirty="0" smtClean="0"/>
              <a:t>Partneři projektu</a:t>
            </a:r>
            <a:endParaRPr lang="en-GB" dirty="0" smtClean="0"/>
          </a:p>
        </p:txBody>
      </p:sp>
      <p:sp>
        <p:nvSpPr>
          <p:cNvPr id="33794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425"/>
            <a:ext cx="3898776" cy="50403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Municipality of </a:t>
            </a:r>
            <a:r>
              <a:rPr lang="en-GB" sz="1600" dirty="0" smtClean="0"/>
              <a:t>Prato</a:t>
            </a:r>
            <a:r>
              <a:rPr lang="cs-CZ" sz="1600" dirty="0" smtClean="0"/>
              <a:t> (Itálie)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Next Technology </a:t>
            </a:r>
            <a:r>
              <a:rPr lang="en-GB" sz="1600" dirty="0" err="1" smtClean="0"/>
              <a:t>Tecnotessile</a:t>
            </a:r>
            <a:r>
              <a:rPr lang="cs-CZ" sz="1600" dirty="0" smtClean="0"/>
              <a:t> (Itálie)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err="1"/>
              <a:t>Lodzkie</a:t>
            </a:r>
            <a:r>
              <a:rPr lang="en-GB" sz="1600" dirty="0"/>
              <a:t> </a:t>
            </a:r>
            <a:r>
              <a:rPr lang="en-GB" sz="1600" dirty="0" smtClean="0"/>
              <a:t>Region</a:t>
            </a:r>
            <a:r>
              <a:rPr lang="cs-CZ" sz="1600" dirty="0" smtClean="0"/>
              <a:t> (Polsko)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Textile Research Institute </a:t>
            </a:r>
            <a:r>
              <a:rPr lang="en-GB" sz="1600" dirty="0" smtClean="0"/>
              <a:t>AITEX</a:t>
            </a:r>
            <a:r>
              <a:rPr lang="cs-CZ" sz="1600" dirty="0" smtClean="0"/>
              <a:t> (Španělsko)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Textile Center of Excellence </a:t>
            </a:r>
            <a:r>
              <a:rPr lang="en-US" sz="1600" dirty="0" smtClean="0"/>
              <a:t>(</a:t>
            </a:r>
            <a:r>
              <a:rPr lang="cs-CZ" sz="1600" dirty="0" smtClean="0"/>
              <a:t>Velká Británie)</a:t>
            </a:r>
            <a:r>
              <a:rPr lang="en-US" sz="1600" dirty="0" smtClean="0"/>
              <a:t>)</a:t>
            </a:r>
            <a:endParaRPr lang="cs-CZ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Saxony Institute Textile </a:t>
            </a:r>
            <a:r>
              <a:rPr lang="en-GB" sz="1600" dirty="0" smtClean="0"/>
              <a:t>Research</a:t>
            </a:r>
            <a:r>
              <a:rPr lang="cs-CZ" sz="1600" dirty="0" smtClean="0"/>
              <a:t> (Německo)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Technological Centre for Textile and Clothing of Portugal (CITEVE</a:t>
            </a:r>
            <a:r>
              <a:rPr lang="en-US" sz="1600" dirty="0" smtClean="0"/>
              <a:t>)</a:t>
            </a:r>
            <a:r>
              <a:rPr lang="cs-CZ" sz="1600" dirty="0" smtClean="0"/>
              <a:t> (Portugalsko)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National Research &amp; Development Institute for Textiles and </a:t>
            </a:r>
            <a:r>
              <a:rPr lang="en-US" sz="1600" dirty="0" smtClean="0"/>
              <a:t>Leather</a:t>
            </a:r>
            <a:r>
              <a:rPr lang="cs-CZ" sz="1600" dirty="0" smtClean="0"/>
              <a:t> (Rumunsko)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Centre of European Textile </a:t>
            </a:r>
            <a:r>
              <a:rPr lang="en-US" sz="1600" dirty="0" smtClean="0"/>
              <a:t>Innovation</a:t>
            </a:r>
            <a:r>
              <a:rPr lang="cs-CZ" sz="1600" dirty="0" smtClean="0"/>
              <a:t> (Francie)</a:t>
            </a:r>
            <a:endParaRPr lang="fr-FR" sz="16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9" y="993774"/>
            <a:ext cx="4042792" cy="313745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860032" y="4854097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solidFill>
                  <a:schemeClr val="tx2"/>
                </a:solidFill>
                <a:latin typeface="+mn-lt"/>
                <a:cs typeface="+mn-cs"/>
              </a:rPr>
              <a:t>+</a:t>
            </a:r>
            <a:r>
              <a:rPr lang="cs-CZ" sz="1600" b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endParaRPr lang="en-GB" sz="16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4586470"/>
            <a:ext cx="2582293" cy="113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9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3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561975"/>
          </a:xfrm>
        </p:spPr>
        <p:txBody>
          <a:bodyPr/>
          <a:lstStyle/>
          <a:p>
            <a:endParaRPr lang="en-GB" smtClean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457200" y="1368425"/>
            <a:ext cx="8207375" cy="51831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/>
              <a:t>Trvání projektu RESET: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3200" dirty="0"/>
              <a:t>	</a:t>
            </a:r>
            <a:r>
              <a:rPr lang="cs-CZ" sz="3200" dirty="0" smtClean="0"/>
              <a:t>1. etapa: </a:t>
            </a:r>
            <a:r>
              <a:rPr lang="fr-FR" sz="3200" dirty="0" smtClean="0"/>
              <a:t>2016-2018 </a:t>
            </a:r>
            <a:endParaRPr lang="cs-CZ" sz="3200" dirty="0" smtClean="0"/>
          </a:p>
          <a:p>
            <a:pPr fontAlgn="auto">
              <a:spcAft>
                <a:spcPts val="0"/>
              </a:spcAft>
              <a:defRPr/>
            </a:pPr>
            <a:r>
              <a:rPr lang="cs-CZ" sz="3200" dirty="0"/>
              <a:t>	</a:t>
            </a:r>
            <a:r>
              <a:rPr lang="cs-CZ" sz="3200" dirty="0" smtClean="0"/>
              <a:t>2. etapa: </a:t>
            </a:r>
            <a:r>
              <a:rPr lang="fr-FR" sz="3200" dirty="0" smtClean="0"/>
              <a:t>2019-2020</a:t>
            </a:r>
            <a:endParaRPr lang="cs-CZ" sz="3200" dirty="0" smtClean="0"/>
          </a:p>
          <a:p>
            <a:pPr fontAlgn="auto">
              <a:spcAft>
                <a:spcPts val="0"/>
              </a:spcAft>
              <a:defRPr/>
            </a:pPr>
            <a:endParaRPr lang="cs-CZ" sz="3200" dirty="0" smtClean="0"/>
          </a:p>
          <a:p>
            <a:pPr fontAlgn="auto">
              <a:spcAft>
                <a:spcPts val="0"/>
              </a:spcAft>
              <a:defRPr/>
            </a:pPr>
            <a:r>
              <a:rPr lang="cs-CZ" sz="3200" dirty="0" smtClean="0"/>
              <a:t>			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3200" dirty="0"/>
              <a:t>	</a:t>
            </a:r>
            <a:r>
              <a:rPr lang="cs-CZ" sz="3200" dirty="0" smtClean="0"/>
              <a:t>		</a:t>
            </a:r>
            <a:r>
              <a:rPr lang="fr-FR" sz="3200" dirty="0" smtClean="0"/>
              <a:t>Celkový </a:t>
            </a:r>
            <a:r>
              <a:rPr lang="fr-FR" sz="3200" dirty="0"/>
              <a:t>rozpočet projektu: </a:t>
            </a:r>
            <a:endParaRPr lang="cs-CZ" sz="3200" dirty="0" smtClean="0"/>
          </a:p>
          <a:p>
            <a:pPr fontAlgn="auto">
              <a:spcAft>
                <a:spcPts val="0"/>
              </a:spcAft>
              <a:defRPr/>
            </a:pPr>
            <a:r>
              <a:rPr lang="cs-CZ" sz="3200" dirty="0"/>
              <a:t>	</a:t>
            </a:r>
            <a:r>
              <a:rPr lang="cs-CZ" sz="3200" dirty="0" smtClean="0"/>
              <a:t>				</a:t>
            </a:r>
            <a:r>
              <a:rPr lang="fr-FR" sz="3200" dirty="0" smtClean="0"/>
              <a:t>2 </a:t>
            </a:r>
            <a:r>
              <a:rPr lang="fr-FR" sz="3200" dirty="0"/>
              <a:t>255 000 </a:t>
            </a:r>
            <a:r>
              <a:rPr lang="fr-FR" sz="3200" dirty="0" smtClean="0"/>
              <a:t>EUR</a:t>
            </a:r>
            <a:endParaRPr lang="cs-CZ" sz="3200" dirty="0" smtClean="0"/>
          </a:p>
          <a:p>
            <a:pPr fontAlgn="auto">
              <a:spcAft>
                <a:spcPts val="0"/>
              </a:spcAft>
              <a:defRPr/>
            </a:pPr>
            <a:endParaRPr lang="fr-FR" sz="3200" dirty="0"/>
          </a:p>
          <a:p>
            <a:pPr marL="1257300" lvl="2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60019"/>
            <a:ext cx="2385575" cy="208737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993775"/>
            <a:ext cx="1773265" cy="2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1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3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561975"/>
          </a:xfrm>
        </p:spPr>
        <p:txBody>
          <a:bodyPr/>
          <a:lstStyle/>
          <a:p>
            <a:r>
              <a:rPr lang="cs-CZ" dirty="0" smtClean="0"/>
              <a:t>Plán realizace</a:t>
            </a:r>
            <a:endParaRPr lang="en-GB" dirty="0" smtClean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457200" y="1368425"/>
            <a:ext cx="8207375" cy="51831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err="1" smtClean="0"/>
              <a:t>Level</a:t>
            </a:r>
            <a:r>
              <a:rPr lang="fr-FR" dirty="0" smtClean="0"/>
              <a:t> 1</a:t>
            </a:r>
            <a:endParaRPr lang="fr-FR" dirty="0">
              <a:solidFill>
                <a:srgbClr val="1F497D"/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fr-FR" dirty="0" err="1" smtClean="0">
                <a:solidFill>
                  <a:prstClr val="black"/>
                </a:solidFill>
              </a:rPr>
              <a:t>Level</a:t>
            </a:r>
            <a:r>
              <a:rPr lang="fr-FR" dirty="0" smtClean="0">
                <a:solidFill>
                  <a:prstClr val="black"/>
                </a:solidFill>
              </a:rPr>
              <a:t> 2</a:t>
            </a:r>
            <a:endParaRPr lang="fr-FR" dirty="0">
              <a:solidFill>
                <a:prstClr val="black"/>
              </a:solidFill>
            </a:endParaRPr>
          </a:p>
          <a:p>
            <a:pPr lvl="2" fontAlgn="auto">
              <a:spcAft>
                <a:spcPts val="0"/>
              </a:spcAft>
              <a:defRPr/>
            </a:pPr>
            <a:r>
              <a:rPr lang="fr-FR" dirty="0" err="1" smtClean="0">
                <a:solidFill>
                  <a:prstClr val="black"/>
                </a:solidFill>
              </a:rPr>
              <a:t>Level</a:t>
            </a:r>
            <a:r>
              <a:rPr lang="fr-FR" dirty="0" smtClean="0">
                <a:solidFill>
                  <a:prstClr val="black"/>
                </a:solidFill>
              </a:rPr>
              <a:t> 3</a:t>
            </a:r>
            <a:endParaRPr lang="fr-FR" dirty="0">
              <a:solidFill>
                <a:prstClr val="black"/>
              </a:solidFill>
            </a:endParaRPr>
          </a:p>
          <a:p>
            <a:pPr lvl="3" fontAlgn="auto">
              <a:spcAft>
                <a:spcPts val="0"/>
              </a:spcAft>
              <a:defRPr/>
            </a:pP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Level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4</a:t>
            </a:r>
            <a:endParaRPr lang="fr-FR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1257300" lvl="2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43149"/>
            <a:ext cx="847725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7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3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561975"/>
          </a:xfrm>
        </p:spPr>
        <p:txBody>
          <a:bodyPr/>
          <a:lstStyle/>
          <a:p>
            <a:r>
              <a:rPr lang="cs-CZ" dirty="0" smtClean="0"/>
              <a:t>Schéma realizace projektu</a:t>
            </a:r>
            <a:endParaRPr lang="en-GB" dirty="0" smtClean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457200" y="1368425"/>
            <a:ext cx="8207375" cy="5183188"/>
          </a:xfrm>
        </p:spPr>
        <p:txBody>
          <a:bodyPr rtlCol="0">
            <a:normAutofit/>
          </a:bodyPr>
          <a:lstStyle/>
          <a:p>
            <a:pPr marL="1257300" lvl="2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7" y="1488281"/>
            <a:ext cx="86106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2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NOVATION_project" id="{D566045A-B5EE-4175-80AB-788B31C08BC2}" vid="{58D04002-1A63-4954-8F58-322AD3FBA6B3}"/>
    </a:ext>
  </a:extLst>
</a:theme>
</file>

<file path=ppt/theme/theme2.xml><?xml version="1.0" encoding="utf-8"?>
<a:theme xmlns:a="http://schemas.openxmlformats.org/drawingml/2006/main" name="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NOVATION_project" id="{D566045A-B5EE-4175-80AB-788B31C08BC2}" vid="{F84AA13F-568C-44F3-B479-C6A9A114AE49}"/>
    </a:ext>
  </a:extLst>
</a:theme>
</file>

<file path=ppt/theme/theme3.xml><?xml version="1.0" encoding="utf-8"?>
<a:theme xmlns:a="http://schemas.openxmlformats.org/drawingml/2006/main" name="IM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NOVATION_project" id="{D566045A-B5EE-4175-80AB-788B31C08BC2}" vid="{8A8BA56D-941A-4829-984E-DE6AE4C8B7C7}"/>
    </a:ext>
  </a:extLst>
</a:theme>
</file>

<file path=ppt/theme/theme4.xml><?xml version="1.0" encoding="utf-8"?>
<a:theme xmlns:a="http://schemas.openxmlformats.org/drawingml/2006/main" name="BLOCK page 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NOVATION_project" id="{D566045A-B5EE-4175-80AB-788B31C08BC2}" vid="{3B69396B-88D0-48A1-A56D-80135871358D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RESET PowerPoint template</Template>
  <TotalTime>848</TotalTime>
  <Words>728</Words>
  <Application>Microsoft Office PowerPoint</Application>
  <PresentationFormat>Předvádění na obrazovce (4:3)</PresentationFormat>
  <Paragraphs>121</Paragraphs>
  <Slides>16</Slides>
  <Notes>0</Notes>
  <HiddenSlides>1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16</vt:i4>
      </vt:variant>
    </vt:vector>
  </HeadingPairs>
  <TitlesOfParts>
    <vt:vector size="25" baseType="lpstr">
      <vt:lpstr>Arial</vt:lpstr>
      <vt:lpstr>Calibri</vt:lpstr>
      <vt:lpstr>Courier New</vt:lpstr>
      <vt:lpstr>Webdings</vt:lpstr>
      <vt:lpstr>Wingdings</vt:lpstr>
      <vt:lpstr>BASIC</vt:lpstr>
      <vt:lpstr>CONTENT page</vt:lpstr>
      <vt:lpstr>IMAGE</vt:lpstr>
      <vt:lpstr>BLOCK page </vt:lpstr>
      <vt:lpstr>Představení projektu</vt:lpstr>
      <vt:lpstr>Fakta o TOP</vt:lpstr>
      <vt:lpstr>Východiska</vt:lpstr>
      <vt:lpstr>Cíle projektu</vt:lpstr>
      <vt:lpstr>6 klíčových (politických) témat</vt:lpstr>
      <vt:lpstr>Partneři projektu</vt:lpstr>
      <vt:lpstr>Prezentace aplikace PowerPoint</vt:lpstr>
      <vt:lpstr>Plán realizace</vt:lpstr>
      <vt:lpstr>Schéma realizace projektu</vt:lpstr>
      <vt:lpstr>RESET – výměna zkušeností</vt:lpstr>
      <vt:lpstr>Prezentace aplikace PowerPoint</vt:lpstr>
      <vt:lpstr>Aktuální stav řešení projektu</vt:lpstr>
      <vt:lpstr>Přínosy RESET projektu</vt:lpstr>
      <vt:lpstr>Zkušenosti z realizace projektu</vt:lpstr>
      <vt:lpstr>Děkuji za pozornost</vt:lpstr>
      <vt:lpstr>Politická témata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Milos Beran</dc:creator>
  <cp:lastModifiedBy>Liba</cp:lastModifiedBy>
  <cp:revision>33</cp:revision>
  <dcterms:created xsi:type="dcterms:W3CDTF">2016-06-19T19:01:21Z</dcterms:created>
  <dcterms:modified xsi:type="dcterms:W3CDTF">2018-04-09T07:53:47Z</dcterms:modified>
</cp:coreProperties>
</file>