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1"/>
  </p:sldMasterIdLst>
  <p:sldIdLst>
    <p:sldId id="256" r:id="rId2"/>
    <p:sldId id="262" r:id="rId3"/>
    <p:sldId id="267" r:id="rId4"/>
    <p:sldId id="263" r:id="rId5"/>
    <p:sldId id="268" r:id="rId6"/>
    <p:sldId id="269" r:id="rId7"/>
    <p:sldId id="265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D4A"/>
    <a:srgbClr val="CB9C42"/>
    <a:srgbClr val="D1060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2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9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764DA5-CD3D-4590-A511-FCD3BC7A793E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4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1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7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7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1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1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16AA21-1863-4931-97CB-99D0A168701B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7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748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44A2A-7D0D-4351-A8E4-66DAD2DF0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88" y="3277857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rgbClr val="D106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Revitalizace hradu kost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6E8E3E-2244-4B91-BC39-A479E3411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88" y="5552970"/>
            <a:ext cx="10993546" cy="590321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E1AD4A"/>
                </a:solidFill>
              </a:rPr>
              <a:t>Mgr. Luboš Rambousek, zpracovatel projektu</a:t>
            </a:r>
          </a:p>
        </p:txBody>
      </p:sp>
      <p:pic>
        <p:nvPicPr>
          <p:cNvPr id="4" name="Picture 6" descr="Výsledek obrázku pro kinský dal borgo">
            <a:extLst>
              <a:ext uri="{FF2B5EF4-FFF2-40B4-BE49-F238E27FC236}">
                <a16:creationId xmlns:a16="http://schemas.microsoft.com/office/drawing/2014/main" id="{0A653ED4-770D-463E-83B8-00F531F6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36" y="600075"/>
            <a:ext cx="3415530" cy="700622"/>
          </a:xfrm>
          <a:prstGeom prst="rect">
            <a:avLst/>
          </a:prstGeom>
          <a:solidFill>
            <a:schemeClr val="bg1"/>
          </a:solidFill>
          <a:effectLst>
            <a:reflection endPos="0" dist="50800" dir="5400000" sy="-100000" algn="bl" rotWithShape="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7443D2E-392C-41CA-8E1F-39EF49ED3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726" y="400050"/>
            <a:ext cx="3800475" cy="2095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5ACC65-DFED-455E-95C4-C1E32DBE4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76" y="400050"/>
            <a:ext cx="3790950" cy="2095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BB513D9-51F2-42C7-AF2B-C916292C0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201" y="400050"/>
            <a:ext cx="3790950" cy="2095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2816EAF-958C-4ACA-90E6-3D9CA32DD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251" y="400050"/>
            <a:ext cx="3790950" cy="200025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A36E8E3E-2244-4B91-BC39-A479E3411762}"/>
              </a:ext>
            </a:extLst>
          </p:cNvPr>
          <p:cNvSpPr txBox="1">
            <a:spLocks/>
          </p:cNvSpPr>
          <p:nvPr/>
        </p:nvSpPr>
        <p:spPr>
          <a:xfrm>
            <a:off x="619288" y="4839956"/>
            <a:ext cx="1099354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cs-CZ" sz="1600" cap="all" dirty="0" smtClean="0">
                <a:solidFill>
                  <a:srgbClr val="E1AD4A"/>
                </a:solidFill>
              </a:rPr>
              <a:t>Konference „Kulturní dědictví ze strukturálních fondů“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cs-CZ" sz="1600" cap="all" dirty="0" smtClean="0">
                <a:solidFill>
                  <a:srgbClr val="E1AD4A"/>
                </a:solidFill>
              </a:rPr>
              <a:t>Sázava, 24. 10. 2017</a:t>
            </a:r>
            <a:endParaRPr lang="cs-CZ" sz="1600" cap="all" dirty="0">
              <a:solidFill>
                <a:srgbClr val="E1AD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8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Obnova pláště, prostranství a parkánů NKP hradu Kost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cs-CZ" altLang="cs-CZ" sz="4000"/>
              <a:t>Jan Žižka z Trocnova 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altLang="cs-CZ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„Skála patří čertu 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altLang="cs-CZ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 Kost patří psům“</a:t>
            </a:r>
            <a:endParaRPr lang="cs-CZ" smtClean="0"/>
          </a:p>
        </p:txBody>
      </p:sp>
      <p:pic>
        <p:nvPicPr>
          <p:cNvPr id="3076" name="Picture 2" descr="E:\Kost\Jan Žižka\zi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2679700"/>
            <a:ext cx="4465638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8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Obnova pláště, prostranství a parkánů NKP hradu Kost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Přestavby a zanedbaná údržba hradu </a:t>
            </a:r>
          </a:p>
          <a:p>
            <a:pPr marL="0" indent="0" eaLnBrk="1" hangingPunct="1">
              <a:buNone/>
            </a:pPr>
            <a:r>
              <a:rPr lang="cs-CZ" altLang="cs-CZ" dirty="0" smtClean="0"/>
              <a:t>     do roku 1950</a:t>
            </a:r>
            <a:endParaRPr lang="cs-CZ" dirty="0" smtClean="0"/>
          </a:p>
        </p:txBody>
      </p:sp>
      <p:pic>
        <p:nvPicPr>
          <p:cNvPr id="4100" name="Picture 2" descr="F:\Fotografie\2015\Kinský dal Borgo\Archivní dokumentace\Kost - historické fotografie internet\Haun - Kaliwoda 1864 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6" y="2420938"/>
            <a:ext cx="4600575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7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Obnova pláště, prostranství a parkánů NKP hradu Kost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mtClean="0"/>
              <a:t>Odvodnění</a:t>
            </a:r>
          </a:p>
          <a:p>
            <a:pPr marL="0" indent="0">
              <a:buNone/>
            </a:pPr>
            <a:r>
              <a:rPr lang="cs-CZ" smtClean="0"/>
              <a:t>hradu</a:t>
            </a:r>
          </a:p>
        </p:txBody>
      </p:sp>
      <p:pic>
        <p:nvPicPr>
          <p:cNvPr id="5124" name="Picture 2" descr="F:\Fotografie\2015\Kinský dal Borgo\Kost - záměr obnovy JPEG\_DSC7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4" y="1989138"/>
            <a:ext cx="56991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F:\Fotografie\2015\Kinský dal Borgo\Kost - záměr obnovy JPEG\_DSC7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4725" y="3621088"/>
            <a:ext cx="22352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04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Obnova pláště, prostranství a parkánů NKP hradu 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dirty="0" smtClean="0"/>
              <a:t>Povrch </a:t>
            </a:r>
          </a:p>
          <a:p>
            <a:pPr marL="0" indent="0">
              <a:buNone/>
              <a:defRPr/>
            </a:pPr>
            <a:r>
              <a:rPr lang="cs-CZ" altLang="cs-CZ" dirty="0" smtClean="0"/>
              <a:t>parkánu</a:t>
            </a: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6148" name="Picture 2" descr="F:\Fotografie\2015\Kinský dal Borgo\Kost - záměr obnovy JPEG\_DSC4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264" y="2611438"/>
            <a:ext cx="8047037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38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Obnova pláště, prostranství a parkánů NKP hradu Kost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Poruchy </a:t>
            </a:r>
          </a:p>
          <a:p>
            <a:pPr marL="0" indent="0">
              <a:buNone/>
            </a:pPr>
            <a:r>
              <a:rPr lang="cs-CZ" dirty="0" smtClean="0"/>
              <a:t>skalního </a:t>
            </a:r>
          </a:p>
          <a:p>
            <a:pPr marL="0" indent="0">
              <a:buNone/>
            </a:pPr>
            <a:r>
              <a:rPr lang="cs-CZ" dirty="0" smtClean="0"/>
              <a:t>masivu</a:t>
            </a:r>
          </a:p>
        </p:txBody>
      </p:sp>
      <p:pic>
        <p:nvPicPr>
          <p:cNvPr id="7172" name="Picture 2" descr="F:\Fotografie\2015\Kinský dal Borgo\Kost - záměr obnovy JPEG\_DSC4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588" y="1912939"/>
            <a:ext cx="202406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F:\Fotografie\2015\Kinský dal Borgo\Kost - záměr obnovy JPEG\_DSC4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50" y="2420939"/>
            <a:ext cx="40655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1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Obnova pláště, prostranství a parkánů NKP hradu Kost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Projektová </a:t>
            </a:r>
          </a:p>
          <a:p>
            <a:pPr marL="0" indent="0">
              <a:buNone/>
            </a:pPr>
            <a:r>
              <a:rPr lang="cs-CZ" dirty="0" smtClean="0"/>
              <a:t>dokumentace </a:t>
            </a:r>
          </a:p>
          <a:p>
            <a:pPr marL="0" indent="0">
              <a:buNone/>
            </a:pPr>
            <a:r>
              <a:rPr lang="cs-CZ" dirty="0" smtClean="0"/>
              <a:t>obnovy</a:t>
            </a:r>
          </a:p>
        </p:txBody>
      </p:sp>
      <p:pic>
        <p:nvPicPr>
          <p:cNvPr id="8196" name="Picture 2" descr="E:\Kost\2017_10_18\Palá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800" y="2470151"/>
            <a:ext cx="748823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9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A499F183-99EE-4B1F-BA64-21A07922A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B783A767-5AFC-40D0-A72C-09036EA172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41262CAC-6BC8-43F9-9113-770A2772F6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1AA2CCB6-DFD2-41CD-96FE-0140B7935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19">
            <a:extLst>
              <a:ext uri="{FF2B5EF4-FFF2-40B4-BE49-F238E27FC236}">
                <a16:creationId xmlns:a16="http://schemas.microsoft.com/office/drawing/2014/main" id="{12F184FA-A528-4A42-9CF0-8EEF34D9D9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1F1B0D-67F5-49BE-83B4-C53ED2FFE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3" y="356136"/>
            <a:ext cx="11490824" cy="1035863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37B8BA-9343-4FAA-B287-753994899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934" y="2115899"/>
            <a:ext cx="10993546" cy="32897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Základní Informace o projektu: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1700" dirty="0" smtClean="0">
                <a:solidFill>
                  <a:schemeClr val="tx1"/>
                </a:solidFill>
              </a:rPr>
              <a:t>Program: 			IROP,  výzva č.  13</a:t>
            </a:r>
            <a:endParaRPr lang="cs-CZ" sz="1700" dirty="0">
              <a:solidFill>
                <a:schemeClr val="tx1"/>
              </a:solidFill>
            </a:endParaRPr>
          </a:p>
          <a:p>
            <a:r>
              <a:rPr lang="cs-CZ" sz="1700" dirty="0" smtClean="0">
                <a:solidFill>
                  <a:schemeClr val="tx1"/>
                </a:solidFill>
              </a:rPr>
              <a:t>Příjemce</a:t>
            </a:r>
            <a:r>
              <a:rPr lang="cs-CZ" sz="1700" dirty="0">
                <a:solidFill>
                  <a:schemeClr val="tx1"/>
                </a:solidFill>
              </a:rPr>
              <a:t>: 			</a:t>
            </a:r>
            <a:r>
              <a:rPr lang="cs-CZ" sz="1700" dirty="0" err="1">
                <a:solidFill>
                  <a:schemeClr val="tx1"/>
                </a:solidFill>
              </a:rPr>
              <a:t>kinský</a:t>
            </a:r>
            <a:r>
              <a:rPr lang="cs-CZ" sz="1700" dirty="0">
                <a:solidFill>
                  <a:schemeClr val="tx1"/>
                </a:solidFill>
              </a:rPr>
              <a:t> dal </a:t>
            </a:r>
            <a:r>
              <a:rPr lang="cs-CZ" sz="1700" dirty="0" err="1">
                <a:solidFill>
                  <a:schemeClr val="tx1"/>
                </a:solidFill>
              </a:rPr>
              <a:t>borgo</a:t>
            </a:r>
            <a:r>
              <a:rPr lang="cs-CZ" sz="1700" dirty="0">
                <a:solidFill>
                  <a:schemeClr val="tx1"/>
                </a:solidFill>
              </a:rPr>
              <a:t>, a.s., </a:t>
            </a:r>
          </a:p>
          <a:p>
            <a:r>
              <a:rPr lang="cs-CZ" sz="1700" dirty="0">
                <a:solidFill>
                  <a:schemeClr val="tx1"/>
                </a:solidFill>
              </a:rPr>
              <a:t>Místo realizace:	</a:t>
            </a:r>
            <a:r>
              <a:rPr lang="cs-CZ" sz="1700" dirty="0" smtClean="0">
                <a:solidFill>
                  <a:schemeClr val="tx1"/>
                </a:solidFill>
              </a:rPr>
              <a:t>   	PODKOST, kraj </a:t>
            </a:r>
            <a:r>
              <a:rPr lang="cs-CZ" sz="1700" dirty="0" err="1" smtClean="0">
                <a:solidFill>
                  <a:schemeClr val="tx1"/>
                </a:solidFill>
              </a:rPr>
              <a:t>královehrad.ecký</a:t>
            </a:r>
            <a:endParaRPr lang="cs-CZ" sz="1700" dirty="0">
              <a:solidFill>
                <a:schemeClr val="tx1"/>
              </a:solidFill>
            </a:endParaRPr>
          </a:p>
          <a:p>
            <a:r>
              <a:rPr lang="cs-CZ" sz="1700" dirty="0" smtClean="0">
                <a:solidFill>
                  <a:schemeClr val="tx1"/>
                </a:solidFill>
              </a:rPr>
              <a:t>Zpracovatel:		společnost lk advisory, s.r.o.</a:t>
            </a:r>
          </a:p>
          <a:p>
            <a:r>
              <a:rPr lang="cs-CZ" sz="1700" dirty="0" smtClean="0">
                <a:solidFill>
                  <a:schemeClr val="tx1"/>
                </a:solidFill>
              </a:rPr>
              <a:t>Projektant: 			ING. Arch.  Libor </a:t>
            </a:r>
            <a:r>
              <a:rPr lang="cs-CZ" sz="1700" dirty="0" err="1" smtClean="0">
                <a:solidFill>
                  <a:schemeClr val="tx1"/>
                </a:solidFill>
              </a:rPr>
              <a:t>sommer</a:t>
            </a:r>
            <a:endParaRPr lang="cs-CZ" sz="17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DA9F68-ED5C-430F-9CB1-9C9CD447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" y="5767636"/>
            <a:ext cx="12192000" cy="116245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345F449-DFE0-4CE7-ABC7-616C71332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383" y="1379644"/>
            <a:ext cx="5362617" cy="40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A499F183-99EE-4B1F-BA64-21A07922A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B783A767-5AFC-40D0-A72C-09036EA172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41262CAC-6BC8-43F9-9113-770A2772F6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1AA2CCB6-DFD2-41CD-96FE-0140B7935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19">
            <a:extLst>
              <a:ext uri="{FF2B5EF4-FFF2-40B4-BE49-F238E27FC236}">
                <a16:creationId xmlns:a16="http://schemas.microsoft.com/office/drawing/2014/main" id="{12F184FA-A528-4A42-9CF0-8EEF34D9D9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1F1B0D-67F5-49BE-83B4-C53ED2FFE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3" y="356136"/>
            <a:ext cx="11490824" cy="1035863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37B8BA-9343-4FAA-B287-753994899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934" y="1519961"/>
            <a:ext cx="10993546" cy="3885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Aktivity projektu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Obnova pláště, prostranství a parkánů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Obnova zahrady při parkánové zdi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Zpřístupnění přízemí velké věže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Zabezpečení objektu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Digitalizace památky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Vybudování nového </a:t>
            </a:r>
            <a:r>
              <a:rPr lang="cs-CZ" dirty="0" err="1">
                <a:solidFill>
                  <a:schemeClr val="tx1"/>
                </a:solidFill>
              </a:rPr>
              <a:t>wc</a:t>
            </a:r>
            <a:r>
              <a:rPr lang="cs-CZ" dirty="0">
                <a:solidFill>
                  <a:schemeClr val="tx1"/>
                </a:solidFill>
              </a:rPr>
              <a:t> v budově čeledníku</a:t>
            </a:r>
          </a:p>
          <a:p>
            <a:pPr marL="457200" indent="-457200">
              <a:buFontTx/>
              <a:buChar char="-"/>
            </a:pPr>
            <a:endParaRPr lang="cs-CZ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DA9F68-ED5C-430F-9CB1-9C9CD447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" y="5767636"/>
            <a:ext cx="12192000" cy="1162450"/>
          </a:xfrm>
          <a:prstGeom prst="rect">
            <a:avLst/>
          </a:prstGeom>
        </p:spPr>
      </p:pic>
      <p:pic>
        <p:nvPicPr>
          <p:cNvPr id="11" name="Picture 63">
            <a:extLst>
              <a:ext uri="{FF2B5EF4-FFF2-40B4-BE49-F238E27FC236}">
                <a16:creationId xmlns:a16="http://schemas.microsoft.com/office/drawing/2014/main" id="{24317EB6-F0B4-4F94-9D06-BA0895FD3C2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2507672"/>
            <a:ext cx="4815606" cy="2475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751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A499F183-99EE-4B1F-BA64-21A07922A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B783A767-5AFC-40D0-A72C-09036EA172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41262CAC-6BC8-43F9-9113-770A2772F6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1AA2CCB6-DFD2-41CD-96FE-0140B7935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19">
            <a:extLst>
              <a:ext uri="{FF2B5EF4-FFF2-40B4-BE49-F238E27FC236}">
                <a16:creationId xmlns:a16="http://schemas.microsoft.com/office/drawing/2014/main" id="{12F184FA-A528-4A42-9CF0-8EEF34D9D9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1F1B0D-67F5-49BE-83B4-C53ED2FFE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3" y="356136"/>
            <a:ext cx="11490824" cy="1035863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37B8BA-9343-4FAA-B287-753994899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934" y="1519961"/>
            <a:ext cx="10993546" cy="3885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Rozpočet projektu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DA9F68-ED5C-430F-9CB1-9C9CD447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" y="5767636"/>
            <a:ext cx="12192000" cy="1162450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6635" y="1257299"/>
            <a:ext cx="7555365" cy="534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17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A499F183-99EE-4B1F-BA64-21A07922A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B783A767-5AFC-40D0-A72C-09036EA172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41262CAC-6BC8-43F9-9113-770A2772F6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1AA2CCB6-DFD2-41CD-96FE-0140B7935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19">
            <a:extLst>
              <a:ext uri="{FF2B5EF4-FFF2-40B4-BE49-F238E27FC236}">
                <a16:creationId xmlns:a16="http://schemas.microsoft.com/office/drawing/2014/main" id="{12F184FA-A528-4A42-9CF0-8EEF34D9D9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1F1B0D-67F5-49BE-83B4-C53ED2FFE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3" y="356136"/>
            <a:ext cx="11490824" cy="1035863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37B8BA-9343-4FAA-B287-753994899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934" y="1519961"/>
            <a:ext cx="10993546" cy="3885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Rozpočet projektu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DA9F68-ED5C-430F-9CB1-9C9CD447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" y="5767636"/>
            <a:ext cx="12192000" cy="1162450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9458" y="1352550"/>
            <a:ext cx="7022542" cy="526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934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A499F183-99EE-4B1F-BA64-21A07922A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B783A767-5AFC-40D0-A72C-09036EA172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41262CAC-6BC8-43F9-9113-770A2772F6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1AA2CCB6-DFD2-41CD-96FE-0140B7935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19">
            <a:extLst>
              <a:ext uri="{FF2B5EF4-FFF2-40B4-BE49-F238E27FC236}">
                <a16:creationId xmlns:a16="http://schemas.microsoft.com/office/drawing/2014/main" id="{12F184FA-A528-4A42-9CF0-8EEF34D9D9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1F1B0D-67F5-49BE-83B4-C53ED2FFE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3" y="356136"/>
            <a:ext cx="11490824" cy="1035863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37B8BA-9343-4FAA-B287-753994899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934" y="1519961"/>
            <a:ext cx="10993546" cy="3885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Rozpočet projektu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DA9F68-ED5C-430F-9CB1-9C9CD447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" y="5767636"/>
            <a:ext cx="12192000" cy="1162450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4288" y="1240970"/>
            <a:ext cx="5697712" cy="533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918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A499F183-99EE-4B1F-BA64-21A07922A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B783A767-5AFC-40D0-A72C-09036EA172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41262CAC-6BC8-43F9-9113-770A2772F6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1AA2CCB6-DFD2-41CD-96FE-0140B7935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19">
            <a:extLst>
              <a:ext uri="{FF2B5EF4-FFF2-40B4-BE49-F238E27FC236}">
                <a16:creationId xmlns:a16="http://schemas.microsoft.com/office/drawing/2014/main" id="{12F184FA-A528-4A42-9CF0-8EEF34D9D9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37B8BA-9343-4FAA-B287-753994899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453242" y="2857499"/>
            <a:ext cx="9843351" cy="14695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					Harmonogram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					  projektu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DA9F68-ED5C-430F-9CB1-9C9CD4472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" y="5767636"/>
            <a:ext cx="12192000" cy="11624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261FEB6-0926-4B67-878F-EC4E6AE2D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741" y="6234235"/>
            <a:ext cx="2079932" cy="31265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677C288-8CC2-4B7C-AD16-0118B1F1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184" y="6234235"/>
            <a:ext cx="2079932" cy="31265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79F051E-1D23-4145-960B-A176FCBF9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806" y="6234235"/>
            <a:ext cx="2079932" cy="31265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01F1B0D-67F5-49BE-83B4-C53ED2FFE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93" y="356136"/>
            <a:ext cx="11490824" cy="1035863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8142" y="1218279"/>
            <a:ext cx="5823857" cy="532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390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44A2A-7D0D-4351-A8E4-66DAD2DF0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88" y="3277857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rgbClr val="D106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vám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6E8E3E-2244-4B91-BC39-A479E3411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88" y="4752870"/>
            <a:ext cx="10993546" cy="121843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dirty="0">
                <a:solidFill>
                  <a:srgbClr val="E1AD4A"/>
                </a:solidFill>
              </a:rPr>
              <a:t>Mgr. Luboš Rambousek, zpracovatel </a:t>
            </a:r>
            <a:r>
              <a:rPr lang="cs-CZ" dirty="0" smtClean="0">
                <a:solidFill>
                  <a:srgbClr val="E1AD4A"/>
                </a:solidFill>
              </a:rPr>
              <a:t>projektu</a:t>
            </a:r>
          </a:p>
          <a:p>
            <a:pPr algn="ctr"/>
            <a:r>
              <a:rPr lang="cs-CZ" dirty="0" smtClean="0">
                <a:solidFill>
                  <a:srgbClr val="E1AD4A"/>
                </a:solidFill>
              </a:rPr>
              <a:t>LK Advisory,  S.R.O. </a:t>
            </a:r>
            <a:endParaRPr lang="cs-CZ" dirty="0">
              <a:solidFill>
                <a:srgbClr val="E1AD4A"/>
              </a:solidFill>
            </a:endParaRPr>
          </a:p>
          <a:p>
            <a:pPr algn="ctr"/>
            <a:r>
              <a:rPr lang="cs-CZ" dirty="0">
                <a:solidFill>
                  <a:srgbClr val="E1AD4A"/>
                </a:solidFill>
              </a:rPr>
              <a:t>Tel: 721 125 978  </a:t>
            </a:r>
          </a:p>
          <a:p>
            <a:pPr algn="ctr"/>
            <a:r>
              <a:rPr lang="cs-CZ" dirty="0">
                <a:solidFill>
                  <a:srgbClr val="E1AD4A"/>
                </a:solidFill>
              </a:rPr>
              <a:t>E-mail:  rambousek@lka.cz</a:t>
            </a:r>
          </a:p>
        </p:txBody>
      </p:sp>
      <p:pic>
        <p:nvPicPr>
          <p:cNvPr id="4" name="Picture 6" descr="Výsledek obrázku pro kinský dal borgo">
            <a:extLst>
              <a:ext uri="{FF2B5EF4-FFF2-40B4-BE49-F238E27FC236}">
                <a16:creationId xmlns:a16="http://schemas.microsoft.com/office/drawing/2014/main" id="{0A653ED4-770D-463E-83B8-00F531F6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36" y="600075"/>
            <a:ext cx="3415530" cy="700622"/>
          </a:xfrm>
          <a:prstGeom prst="rect">
            <a:avLst/>
          </a:prstGeom>
          <a:solidFill>
            <a:schemeClr val="bg1"/>
          </a:solidFill>
          <a:effectLst>
            <a:reflection endPos="0" dist="50800" dir="5400000" sy="-100000" algn="bl" rotWithShape="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7443D2E-392C-41CA-8E1F-39EF49ED3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726" y="400050"/>
            <a:ext cx="3800475" cy="2095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5ACC65-DFED-455E-95C4-C1E32DBE4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76" y="400050"/>
            <a:ext cx="3790950" cy="2095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BB513D9-51F2-42C7-AF2B-C916292C0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201" y="400050"/>
            <a:ext cx="3790950" cy="2095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2816EAF-958C-4ACA-90E6-3D9CA32DD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251" y="400050"/>
            <a:ext cx="37909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8"/>
          <p:cNvSpPr>
            <a:spLocks noChangeArrowheads="1"/>
          </p:cNvSpPr>
          <p:nvPr/>
        </p:nvSpPr>
        <p:spPr bwMode="auto">
          <a:xfrm>
            <a:off x="1919288" y="1700214"/>
            <a:ext cx="8229600" cy="12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58182"/>
              </a:buClr>
            </a:pPr>
            <a:r>
              <a:rPr lang="cs-CZ" altLang="cs-CZ" dirty="0"/>
              <a:t>Konference </a:t>
            </a:r>
          </a:p>
          <a:p>
            <a:pPr marL="342900" indent="-342900">
              <a:spcBef>
                <a:spcPct val="20000"/>
              </a:spcBef>
              <a:buClr>
                <a:srgbClr val="758182"/>
              </a:buClr>
            </a:pPr>
            <a:r>
              <a:rPr lang="cs-CZ" altLang="cs-CZ" sz="2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„Kulturní dědictví ze strukturálních fondů“</a:t>
            </a:r>
            <a:r>
              <a:rPr lang="cs-CZ" altLang="cs-CZ" sz="2400" dirty="0"/>
              <a:t> </a:t>
            </a:r>
          </a:p>
          <a:p>
            <a:pPr marL="342900" indent="-342900">
              <a:spcBef>
                <a:spcPct val="20000"/>
              </a:spcBef>
              <a:buClr>
                <a:srgbClr val="758182"/>
              </a:buClr>
            </a:pPr>
            <a:r>
              <a:rPr lang="cs-CZ" altLang="cs-CZ" dirty="0"/>
              <a:t>Sázava 24. 10. 2017</a:t>
            </a:r>
          </a:p>
        </p:txBody>
      </p:sp>
      <p:sp>
        <p:nvSpPr>
          <p:cNvPr id="2051" name="Rectangle 103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cs-CZ"/>
              <a:t>Obnova pláště, prostranství a parkánů NKP hradu Kost</a:t>
            </a:r>
            <a:endParaRPr lang="cs-CZ" altLang="cs-CZ">
              <a:solidFill>
                <a:schemeClr val="accent1"/>
              </a:solidFill>
            </a:endParaRPr>
          </a:p>
        </p:txBody>
      </p:sp>
      <p:pic>
        <p:nvPicPr>
          <p:cNvPr id="2052" name="Picture 1033" descr="F:\Fotografie\2015\Kinský dal Borgo\Kost - záměr obnovy JPEG\_DSC7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438" y="3349626"/>
            <a:ext cx="381476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59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256</TotalTime>
  <Words>198</Words>
  <Application>Microsoft Office PowerPoint</Application>
  <PresentationFormat>Širokoúhlá obrazovka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Gill Sans MT</vt:lpstr>
      <vt:lpstr>Times New Roman</vt:lpstr>
      <vt:lpstr>Wingdings 2</vt:lpstr>
      <vt:lpstr>Wingdings 3</vt:lpstr>
      <vt:lpstr>Dividenda</vt:lpstr>
      <vt:lpstr>Revitalizace hradu kost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</vt:lpstr>
      <vt:lpstr>Obnova pláště, prostranství a parkánů NKP hradu Kost</vt:lpstr>
      <vt:lpstr>Obnova pláště, prostranství a parkánů NKP hradu Kost</vt:lpstr>
      <vt:lpstr>Obnova pláště, prostranství a parkánů NKP hradu Kost</vt:lpstr>
      <vt:lpstr>Obnova pláště, prostranství a parkánů NKP hradu Kost</vt:lpstr>
      <vt:lpstr>Obnova pláště, prostranství a parkánů NKP hradu Kost</vt:lpstr>
      <vt:lpstr>Obnova pláště, prostranství a parkánů NKP hradu Kost</vt:lpstr>
      <vt:lpstr>Obnova pláště, prostranství a parkánů NKP hradu Kost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Pospíšilová</dc:creator>
  <cp:lastModifiedBy>Fišerová Martina</cp:lastModifiedBy>
  <cp:revision>24</cp:revision>
  <dcterms:created xsi:type="dcterms:W3CDTF">2017-10-17T08:09:58Z</dcterms:created>
  <dcterms:modified xsi:type="dcterms:W3CDTF">2017-10-20T12:43:03Z</dcterms:modified>
</cp:coreProperties>
</file>