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80" r:id="rId2"/>
    <p:sldId id="405" r:id="rId3"/>
    <p:sldId id="428" r:id="rId4"/>
    <p:sldId id="429" r:id="rId5"/>
    <p:sldId id="437" r:id="rId6"/>
    <p:sldId id="438" r:id="rId7"/>
    <p:sldId id="433" r:id="rId8"/>
    <p:sldId id="427" r:id="rId9"/>
    <p:sldId id="424" r:id="rId10"/>
    <p:sldId id="426" r:id="rId11"/>
    <p:sldId id="436" r:id="rId12"/>
    <p:sldId id="440" r:id="rId13"/>
    <p:sldId id="439" r:id="rId14"/>
    <p:sldId id="432" r:id="rId15"/>
    <p:sldId id="435" r:id="rId16"/>
    <p:sldId id="389" r:id="rId17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382">
          <p15:clr>
            <a:srgbClr val="A4A3A4"/>
          </p15:clr>
        </p15:guide>
        <p15:guide id="2" pos="487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ronovská Blanka" initials="HB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29C"/>
    <a:srgbClr val="CCCCCC"/>
    <a:srgbClr val="5FA4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972" y="12"/>
      </p:cViewPr>
      <p:guideLst>
        <p:guide orient="horz" pos="3382"/>
        <p:guide pos="48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CCDBCF-5909-4C80-A8D7-55A5EBD1093E}" type="datetime1">
              <a:rPr lang="cs-CZ" smtClean="0"/>
              <a:t>24.10.2017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6DEBE-37C2-3D4C-B405-6A6964797A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932898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41D552-0E33-414C-A5D5-63330193883E}" type="datetime1">
              <a:rPr lang="cs-CZ" smtClean="0"/>
              <a:t>24.10.2017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A35AD-0B81-F94A-83A1-9125CBB4FF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1958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581AA372-2800-4580-9374-9C437E6A2057}" type="datetime1">
              <a:rPr lang="cs-CZ" smtClean="0"/>
              <a:t>24.10.2017</a:t>
            </a:fld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158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5083"/>
            <a:ext cx="7772400" cy="1997296"/>
          </a:xfrm>
        </p:spPr>
        <p:txBody>
          <a:bodyPr anchor="t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86973"/>
            <a:ext cx="6400800" cy="57020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5FA4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subtitle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85802" y="3309621"/>
            <a:ext cx="6632575" cy="14525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56851" y="6356350"/>
            <a:ext cx="2006600" cy="369888"/>
          </a:xfrm>
        </p:spPr>
        <p:txBody>
          <a:bodyPr/>
          <a:lstStyle>
            <a:lvl1pPr>
              <a:defRPr>
                <a:solidFill>
                  <a:srgbClr val="CCCCCC"/>
                </a:solidFill>
              </a:defRPr>
            </a:lvl1pPr>
          </a:lstStyle>
          <a:p>
            <a:pPr lvl="0"/>
            <a:r>
              <a:rPr lang="en-US" dirty="0" smtClean="0"/>
              <a:t>16/12/14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806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7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9"/>
            <a:ext cx="8229600" cy="8223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24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490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52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58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752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29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6342" y="1264907"/>
            <a:ext cx="7383471" cy="1470025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161280" y="5840002"/>
            <a:ext cx="3312171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Centrum pro regionální rozvoj České republiky</a:t>
            </a:r>
          </a:p>
        </p:txBody>
      </p:sp>
      <p:sp>
        <p:nvSpPr>
          <p:cNvPr id="9" name="Subtitle 2"/>
          <p:cNvSpPr txBox="1">
            <a:spLocks/>
          </p:cNvSpPr>
          <p:nvPr userDrawn="1"/>
        </p:nvSpPr>
        <p:spPr>
          <a:xfrm>
            <a:off x="3591250" y="5840002"/>
            <a:ext cx="2464943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dirty="0" smtClean="0">
                <a:solidFill>
                  <a:schemeClr val="bg1"/>
                </a:solidFill>
              </a:rPr>
              <a:t>Vinohradská 46, 120 00  Praha 2</a:t>
            </a:r>
          </a:p>
        </p:txBody>
      </p:sp>
      <p:sp>
        <p:nvSpPr>
          <p:cNvPr id="10" name="Subtitle 2"/>
          <p:cNvSpPr txBox="1">
            <a:spLocks/>
          </p:cNvSpPr>
          <p:nvPr userDrawn="1"/>
        </p:nvSpPr>
        <p:spPr>
          <a:xfrm>
            <a:off x="6140449" y="5840002"/>
            <a:ext cx="1747403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dirty="0" smtClean="0">
                <a:solidFill>
                  <a:schemeClr val="bg1"/>
                </a:solidFill>
              </a:rPr>
              <a:t>tel.: +420 221 580 201</a:t>
            </a:r>
          </a:p>
        </p:txBody>
      </p:sp>
      <p:sp>
        <p:nvSpPr>
          <p:cNvPr id="12" name="Subtitle 2"/>
          <p:cNvSpPr txBox="1">
            <a:spLocks/>
          </p:cNvSpPr>
          <p:nvPr userDrawn="1"/>
        </p:nvSpPr>
        <p:spPr>
          <a:xfrm>
            <a:off x="8048300" y="5828842"/>
            <a:ext cx="1000451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kern="12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www.crr.cz</a:t>
            </a:r>
            <a:endParaRPr lang="cs-CZ" sz="1300" b="0" kern="1200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074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0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62310"/>
            <a:ext cx="8229600" cy="822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6374" y="1306873"/>
            <a:ext cx="7675767" cy="4806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  <a:p>
            <a:pPr lvl="1"/>
            <a:r>
              <a:rPr lang="cs-CZ" dirty="0" smtClean="0"/>
              <a:t>Second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2"/>
            <a:r>
              <a:rPr lang="cs-CZ" dirty="0" err="1" smtClean="0"/>
              <a:t>Third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3"/>
            <a:r>
              <a:rPr lang="cs-CZ" dirty="0" err="1" smtClean="0"/>
              <a:t>Fourth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4"/>
            <a:r>
              <a:rPr lang="cs-CZ" dirty="0" err="1" smtClean="0"/>
              <a:t>Fifth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7452" y="6356351"/>
            <a:ext cx="52923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83138" y="6356350"/>
            <a:ext cx="5004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051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7" r:id="rId7"/>
    <p:sldLayoutId id="2147483660" r:id="rId8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rgbClr val="00529C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ct val="20000"/>
        </a:spcBef>
        <a:spcAft>
          <a:spcPts val="200"/>
        </a:spcAft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025" indent="-187325" algn="l" defTabSz="457200" rtl="0" eaLnBrk="1" latinLnBrk="0" hangingPunct="1">
        <a:lnSpc>
          <a:spcPct val="100000"/>
        </a:lnSpc>
        <a:spcBef>
          <a:spcPts val="1680"/>
        </a:spcBef>
        <a:spcAft>
          <a:spcPts val="0"/>
        </a:spcAft>
        <a:buFont typeface="Arial"/>
        <a:buChar char="•"/>
        <a:defRPr sz="2000" b="1" kern="1200">
          <a:solidFill>
            <a:srgbClr val="00529C"/>
          </a:solidFill>
          <a:latin typeface="+mn-lt"/>
          <a:ea typeface="+mn-ea"/>
          <a:cs typeface="+mn-cs"/>
        </a:defRPr>
      </a:lvl2pPr>
      <a:lvl3pPr marL="720725" indent="-187325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87425" indent="-187325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54125" indent="-173038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ortal-vz.cz/cs/Jak-na-zadavani-verejnych-zakazek/Metodiky-stanoviska/Metodiky-k-zakonu-c-134-2016-Sb-,-o-zadavani-verejnych-zakazek/Metodiky-specialni-k-zadavacim-rizenim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mlouvy.gov.cz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ortal-vz.cz/cs/Jak-na-zadavani-verejnych-zakazek/Metodiky-stanoviska/Metodiky-k-zakonu-c-134-2016-Sb-,-o-zadavani-verejnych-zakazek/Metodiky-specialni-k-zadavacim-rizeni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ortal-vz.cz/cs/Jak-na-zadavani-verejnych-zakazek/Metodiky-stanoviska/Metodiky-k-zakonu-c-134-2016-Sb-,-o-zadavani-verejnych-zakazek/Metodiky-specialni-k-zadavacim-rizeni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fdi.cz/pravidla-metodiky-a-ceniky/metodiky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23851"/>
            <a:ext cx="7772400" cy="358730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dirty="0" smtClean="0"/>
              <a:t/>
            </a:r>
            <a:br>
              <a:rPr lang="cs-CZ" sz="3600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5386973"/>
            <a:ext cx="7677150" cy="570201"/>
          </a:xfrm>
        </p:spPr>
        <p:txBody>
          <a:bodyPr>
            <a:normAutofit/>
          </a:bodyPr>
          <a:lstStyle/>
          <a:p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1"/>
          </p:nvPr>
        </p:nvSpPr>
        <p:spPr>
          <a:xfrm>
            <a:off x="685800" y="323851"/>
            <a:ext cx="7992531" cy="4853455"/>
          </a:xfrm>
        </p:spPr>
        <p:txBody>
          <a:bodyPr>
            <a:noAutofit/>
          </a:bodyPr>
          <a:lstStyle/>
          <a:p>
            <a:pPr algn="ctr"/>
            <a:endParaRPr lang="cs-CZ" sz="3200" b="1" dirty="0" smtClean="0"/>
          </a:p>
          <a:p>
            <a:pPr algn="ctr"/>
            <a:endParaRPr lang="pl-PL" sz="3200" b="1" dirty="0" smtClean="0"/>
          </a:p>
          <a:p>
            <a:pPr algn="ctr"/>
            <a:r>
              <a:rPr lang="pl-PL" sz="3600" b="1" dirty="0"/>
              <a:t>Dobrá praxe </a:t>
            </a:r>
            <a:r>
              <a:rPr lang="pl-PL" sz="3600" b="1" dirty="0" smtClean="0"/>
              <a:t>v </a:t>
            </a:r>
            <a:r>
              <a:rPr lang="pl-PL" sz="3600" b="1" dirty="0"/>
              <a:t>oblasti </a:t>
            </a:r>
            <a:endParaRPr lang="pl-PL" sz="3600" b="1" dirty="0" smtClean="0"/>
          </a:p>
          <a:p>
            <a:pPr algn="ctr"/>
            <a:r>
              <a:rPr lang="pl-PL" sz="3600" b="1" dirty="0" smtClean="0"/>
              <a:t>veřejných zakázek IROP</a:t>
            </a:r>
            <a:endParaRPr lang="cs-CZ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175886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86377" y="1306874"/>
            <a:ext cx="6963823" cy="4819290"/>
          </a:xfrm>
        </p:spPr>
        <p:txBody>
          <a:bodyPr>
            <a:noAutofit/>
          </a:bodyPr>
          <a:lstStyle/>
          <a:p>
            <a:pPr marL="433388" lvl="1" indent="-342900"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tx1"/>
                </a:solidFill>
              </a:rPr>
              <a:t>Zadavatel nesmí umožnit podstatnou změnu závazku ze smlouvy, která by </a:t>
            </a:r>
            <a:endParaRPr lang="cs-CZ" sz="2400" b="0" dirty="0" smtClean="0">
              <a:solidFill>
                <a:schemeClr val="tx1"/>
              </a:solidFill>
            </a:endParaRPr>
          </a:p>
          <a:p>
            <a:pPr marL="893763" lvl="1" indent="-266700">
              <a:buFont typeface="Wingdings" panose="05000000000000000000" pitchFamily="2" charset="2"/>
              <a:buChar char="Ø"/>
            </a:pPr>
            <a:r>
              <a:rPr lang="cs-CZ" sz="2400" b="0" dirty="0" smtClean="0">
                <a:solidFill>
                  <a:schemeClr val="tx1"/>
                </a:solidFill>
              </a:rPr>
              <a:t>umožnila účast jiných dodavatelů </a:t>
            </a:r>
          </a:p>
          <a:p>
            <a:pPr marL="893763" lvl="1" indent="-266700">
              <a:buFont typeface="Wingdings" panose="05000000000000000000" pitchFamily="2" charset="2"/>
              <a:buChar char="Ø"/>
            </a:pPr>
            <a:r>
              <a:rPr lang="cs-CZ" sz="2400" b="0" dirty="0" smtClean="0">
                <a:solidFill>
                  <a:schemeClr val="tx1"/>
                </a:solidFill>
              </a:rPr>
              <a:t>mohla </a:t>
            </a:r>
            <a:r>
              <a:rPr lang="cs-CZ" sz="2400" b="0" dirty="0">
                <a:solidFill>
                  <a:schemeClr val="tx1"/>
                </a:solidFill>
              </a:rPr>
              <a:t>ovlivnit výběr dodavatele</a:t>
            </a:r>
          </a:p>
          <a:p>
            <a:pPr marL="893763" lvl="1" indent="-266700">
              <a:buFont typeface="Wingdings" panose="05000000000000000000" pitchFamily="2" charset="2"/>
              <a:buChar char="Ø"/>
            </a:pPr>
            <a:r>
              <a:rPr lang="cs-CZ" sz="2400" b="0" dirty="0">
                <a:solidFill>
                  <a:schemeClr val="tx1"/>
                </a:solidFill>
              </a:rPr>
              <a:t>měnila ekonomickou rovnováhu závazku ze smlouvy ve prospěch vybraného dodavatele</a:t>
            </a:r>
          </a:p>
          <a:p>
            <a:pPr marL="893763" lvl="1" indent="-266700">
              <a:buFont typeface="Wingdings" panose="05000000000000000000" pitchFamily="2" charset="2"/>
              <a:buChar char="Ø"/>
            </a:pPr>
            <a:r>
              <a:rPr lang="cs-CZ" sz="2400" b="0" dirty="0" smtClean="0">
                <a:solidFill>
                  <a:schemeClr val="tx1"/>
                </a:solidFill>
              </a:rPr>
              <a:t>vedla k významnému rozšíření rozsahu plnění veřejné zakázky.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70000"/>
              </a:lnSpc>
              <a:spcBef>
                <a:spcPts val="0"/>
              </a:spcBef>
            </a:pPr>
            <a:r>
              <a:rPr lang="cs-CZ" sz="3000" dirty="0" smtClean="0"/>
              <a:t>ZMĚNY ZÁVAZKŮ ZE SMLUV NA VZ</a:t>
            </a:r>
            <a:endParaRPr lang="cs-CZ" sz="30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11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86377" y="1306874"/>
            <a:ext cx="6963823" cy="4819290"/>
          </a:xfrm>
        </p:spPr>
        <p:txBody>
          <a:bodyPr>
            <a:noAutofit/>
          </a:bodyPr>
          <a:lstStyle/>
          <a:p>
            <a:pPr marL="433388" lvl="1" indent="-342900"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tx1"/>
                </a:solidFill>
              </a:rPr>
              <a:t>ZZVZ stanoví případy, kdy jsou změny závazků ze smluv na VZ přípustné </a:t>
            </a:r>
            <a:r>
              <a:rPr lang="cs-CZ" sz="2400" b="0" dirty="0" smtClean="0">
                <a:solidFill>
                  <a:schemeClr val="tx1"/>
                </a:solidFill>
              </a:rPr>
              <a:t>(§ 222 ZZVZ)</a:t>
            </a:r>
            <a:endParaRPr lang="cs-CZ" sz="2400" b="0" dirty="0">
              <a:solidFill>
                <a:schemeClr val="tx1"/>
              </a:solidFill>
            </a:endParaRPr>
          </a:p>
          <a:p>
            <a:pPr marL="971550" lvl="1" indent="-342900">
              <a:buFont typeface="Wingdings" panose="05000000000000000000" pitchFamily="2" charset="2"/>
              <a:buChar char="Ø"/>
            </a:pPr>
            <a:r>
              <a:rPr lang="cs-CZ" sz="2400" b="0" dirty="0" smtClean="0">
                <a:solidFill>
                  <a:schemeClr val="tx1"/>
                </a:solidFill>
              </a:rPr>
              <a:t>velice složitý výpočet</a:t>
            </a:r>
          </a:p>
          <a:p>
            <a:pPr marL="971550" lvl="1" indent="-342900">
              <a:buFont typeface="Wingdings" panose="05000000000000000000" pitchFamily="2" charset="2"/>
              <a:buChar char="Ø"/>
            </a:pPr>
            <a:r>
              <a:rPr lang="cs-CZ" sz="2400" b="0" dirty="0" smtClean="0">
                <a:solidFill>
                  <a:schemeClr val="tx1"/>
                </a:solidFill>
              </a:rPr>
              <a:t>možnost různých variant</a:t>
            </a:r>
          </a:p>
          <a:p>
            <a:pPr marL="449263" lvl="1" indent="-358775">
              <a:buFont typeface="Wingdings" panose="05000000000000000000" pitchFamily="2" charset="2"/>
              <a:buChar char="§"/>
            </a:pPr>
            <a:r>
              <a:rPr lang="cs-CZ" sz="2400" b="0" dirty="0" smtClean="0">
                <a:solidFill>
                  <a:schemeClr val="tx1"/>
                </a:solidFill>
              </a:rPr>
              <a:t>Možnost využít metodiku MMR:</a:t>
            </a:r>
          </a:p>
          <a:p>
            <a:pPr marL="449263" lvl="1" indent="0">
              <a:buNone/>
            </a:pPr>
            <a:r>
              <a:rPr lang="cs-CZ" sz="2400" b="0" dirty="0">
                <a:solidFill>
                  <a:schemeClr val="tx1"/>
                </a:solidFill>
                <a:hlinkClick r:id="rId2"/>
              </a:rPr>
              <a:t>http://www.portal-vz.cz/cs/Jak-na-zadavani-verejnych-zakazek/Metodiky-stanoviska/Metodiky-k-zakonu-c-134-2016-Sb-,-</a:t>
            </a:r>
            <a:r>
              <a:rPr lang="cs-CZ" sz="2400" b="0" dirty="0" smtClean="0">
                <a:solidFill>
                  <a:schemeClr val="tx1"/>
                </a:solidFill>
                <a:hlinkClick r:id="rId2"/>
              </a:rPr>
              <a:t>o-zadavani-verejnych-zakazek/Metodiky-specialni-k-zadavacim-rizenim</a:t>
            </a:r>
            <a:r>
              <a:rPr lang="cs-CZ" sz="2400" b="0" dirty="0" smtClean="0">
                <a:solidFill>
                  <a:schemeClr val="tx1"/>
                </a:solidFill>
              </a:rPr>
              <a:t> </a:t>
            </a:r>
            <a:endParaRPr lang="cs-CZ" sz="2400" b="0" dirty="0">
              <a:solidFill>
                <a:schemeClr val="tx1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70000"/>
              </a:lnSpc>
              <a:spcBef>
                <a:spcPts val="0"/>
              </a:spcBef>
            </a:pPr>
            <a:r>
              <a:rPr lang="cs-CZ" sz="3000" dirty="0" smtClean="0"/>
              <a:t>ZMĚNY ZÁVAZKŮ ZE SMLUV NA VZ</a:t>
            </a:r>
            <a:endParaRPr lang="cs-CZ" sz="30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46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86377" y="1306874"/>
            <a:ext cx="6963823" cy="4819290"/>
          </a:xfrm>
        </p:spPr>
        <p:txBody>
          <a:bodyPr>
            <a:noAutofit/>
          </a:bodyPr>
          <a:lstStyle/>
          <a:p>
            <a:pPr marL="360363" lvl="1" indent="-360363"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tx1"/>
                </a:solidFill>
              </a:rPr>
              <a:t>Obecný zákaz stanovení technických podmínek prostřednictvím </a:t>
            </a:r>
            <a:r>
              <a:rPr lang="cs-CZ" sz="2400" u="sng" dirty="0">
                <a:solidFill>
                  <a:schemeClr val="tx1"/>
                </a:solidFill>
              </a:rPr>
              <a:t>přímého</a:t>
            </a:r>
            <a:r>
              <a:rPr lang="cs-CZ" sz="2400" dirty="0">
                <a:solidFill>
                  <a:schemeClr val="tx1"/>
                </a:solidFill>
              </a:rPr>
              <a:t> i </a:t>
            </a:r>
            <a:r>
              <a:rPr lang="cs-CZ" sz="2400" u="sng" dirty="0">
                <a:solidFill>
                  <a:schemeClr val="tx1"/>
                </a:solidFill>
              </a:rPr>
              <a:t>nepřímého</a:t>
            </a:r>
            <a:r>
              <a:rPr lang="cs-CZ" sz="2400" dirty="0">
                <a:solidFill>
                  <a:schemeClr val="tx1"/>
                </a:solidFill>
              </a:rPr>
              <a:t> odkazu na:</a:t>
            </a:r>
          </a:p>
          <a:p>
            <a:pPr marL="971550" lvl="1" indent="-342900">
              <a:buFont typeface="Wingdings" panose="05000000000000000000" pitchFamily="2" charset="2"/>
              <a:buChar char="Ø"/>
            </a:pPr>
            <a:r>
              <a:rPr lang="cs-CZ" sz="2400" b="0" dirty="0">
                <a:solidFill>
                  <a:schemeClr val="tx1"/>
                </a:solidFill>
              </a:rPr>
              <a:t>určité dodavatele</a:t>
            </a:r>
          </a:p>
          <a:p>
            <a:pPr marL="971550" lvl="1" indent="-342900">
              <a:buFont typeface="Wingdings" panose="05000000000000000000" pitchFamily="2" charset="2"/>
              <a:buChar char="Ø"/>
            </a:pPr>
            <a:r>
              <a:rPr lang="cs-CZ" sz="2400" b="0" dirty="0">
                <a:solidFill>
                  <a:schemeClr val="tx1"/>
                </a:solidFill>
              </a:rPr>
              <a:t>určité výrobky</a:t>
            </a:r>
          </a:p>
          <a:p>
            <a:pPr marL="971550" lvl="1" indent="-342900">
              <a:buFont typeface="Wingdings" panose="05000000000000000000" pitchFamily="2" charset="2"/>
              <a:buChar char="Ø"/>
            </a:pPr>
            <a:r>
              <a:rPr lang="cs-CZ" sz="2400" b="0" dirty="0">
                <a:solidFill>
                  <a:schemeClr val="tx1"/>
                </a:solidFill>
              </a:rPr>
              <a:t>patenty, užitné/průmyslové vzory, ochranné známy, označení původu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70000"/>
              </a:lnSpc>
              <a:spcBef>
                <a:spcPts val="0"/>
              </a:spcBef>
            </a:pPr>
            <a:r>
              <a:rPr lang="cs-CZ" sz="3000" dirty="0" smtClean="0"/>
              <a:t>ODKAZY NA SPECIFICKÁ OZNAČENÍ</a:t>
            </a:r>
            <a:endParaRPr lang="cs-CZ" sz="30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809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86377" y="1306874"/>
            <a:ext cx="6963823" cy="4819290"/>
          </a:xfrm>
        </p:spPr>
        <p:txBody>
          <a:bodyPr>
            <a:noAutofit/>
          </a:bodyPr>
          <a:lstStyle/>
          <a:p>
            <a:pPr marL="360363" lvl="1" indent="-360363">
              <a:buFont typeface="Wingdings" panose="05000000000000000000" pitchFamily="2" charset="2"/>
              <a:buChar char="§"/>
            </a:pPr>
            <a:r>
              <a:rPr lang="cs-CZ" sz="2400" dirty="0" smtClean="0">
                <a:solidFill>
                  <a:schemeClr val="tx1"/>
                </a:solidFill>
              </a:rPr>
              <a:t>Výjimka z obecného zákazu z důvodu nedostatečné přesnosti a srozumitelnosti ZD, ale</a:t>
            </a:r>
          </a:p>
          <a:p>
            <a:pPr marL="900113" lvl="1" indent="-539750">
              <a:buFont typeface="Wingdings" panose="05000000000000000000" pitchFamily="2" charset="2"/>
              <a:buChar char="Ø"/>
            </a:pPr>
            <a:r>
              <a:rPr lang="cs-CZ" sz="2400" b="0" dirty="0" smtClean="0">
                <a:solidFill>
                  <a:schemeClr val="tx1"/>
                </a:solidFill>
              </a:rPr>
              <a:t>Nutnost umožnění rovnocenného řešení</a:t>
            </a:r>
            <a:endParaRPr lang="cs-CZ" sz="2400" b="0" dirty="0">
              <a:solidFill>
                <a:schemeClr val="tx1"/>
              </a:solidFill>
            </a:endParaRPr>
          </a:p>
          <a:p>
            <a:pPr marL="900113" lvl="1" indent="-539750">
              <a:buFont typeface="Wingdings" panose="05000000000000000000" pitchFamily="2" charset="2"/>
              <a:buChar char="Ø"/>
            </a:pPr>
            <a:r>
              <a:rPr lang="cs-CZ" sz="2400" b="0" dirty="0">
                <a:solidFill>
                  <a:schemeClr val="tx1"/>
                </a:solidFill>
              </a:rPr>
              <a:t>Možnost rovnocenného řešení musí „doprovázet“ </a:t>
            </a:r>
            <a:r>
              <a:rPr lang="cs-CZ" sz="2400" b="0" u="sng" dirty="0">
                <a:solidFill>
                  <a:schemeClr val="tx1"/>
                </a:solidFill>
              </a:rPr>
              <a:t>každý</a:t>
            </a:r>
            <a:r>
              <a:rPr lang="cs-CZ" sz="2400" b="0" dirty="0">
                <a:solidFill>
                  <a:schemeClr val="tx1"/>
                </a:solidFill>
              </a:rPr>
              <a:t> určitý odkaz použitý v jakékoliv části ZD</a:t>
            </a:r>
          </a:p>
          <a:p>
            <a:pPr marL="900113" lvl="1" indent="-539750">
              <a:buFont typeface="Wingdings" panose="05000000000000000000" pitchFamily="2" charset="2"/>
              <a:buChar char="Ø"/>
            </a:pPr>
            <a:r>
              <a:rPr lang="cs-CZ" sz="2400" b="0" dirty="0">
                <a:solidFill>
                  <a:schemeClr val="tx1"/>
                </a:solidFill>
              </a:rPr>
              <a:t>Obecná výhrada použití kvalitativně a technicky obdobných řešení v režimu ZZVZ již </a:t>
            </a:r>
            <a:r>
              <a:rPr lang="cs-CZ" sz="2400" b="0" u="sng" dirty="0">
                <a:solidFill>
                  <a:schemeClr val="tx1"/>
                </a:solidFill>
              </a:rPr>
              <a:t>NEPOSTAČUJE</a:t>
            </a:r>
          </a:p>
          <a:p>
            <a:pPr marL="360363" lvl="1" indent="-360363"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tx1"/>
                </a:solidFill>
              </a:rPr>
              <a:t>Shodně platí pro jakékoliv odkazy na normy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70000"/>
              </a:lnSpc>
              <a:spcBef>
                <a:spcPts val="0"/>
              </a:spcBef>
            </a:pPr>
            <a:r>
              <a:rPr lang="cs-CZ" sz="3000" dirty="0" smtClean="0"/>
              <a:t>ODKAZY NA SPECIFICKÁ OZNAČENÍ</a:t>
            </a:r>
            <a:endParaRPr lang="cs-CZ" sz="300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5615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86377" y="1306874"/>
            <a:ext cx="6963823" cy="4819290"/>
          </a:xfrm>
        </p:spPr>
        <p:txBody>
          <a:bodyPr>
            <a:noAutofit/>
          </a:bodyPr>
          <a:lstStyle/>
          <a:p>
            <a:pPr marL="360363" lvl="1" indent="-360363"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tx1"/>
                </a:solidFill>
              </a:rPr>
              <a:t>Uvedení možnosti rovnocenného řešení u každého odkazu </a:t>
            </a:r>
            <a:endParaRPr lang="cs-CZ" sz="2400" dirty="0" smtClean="0">
              <a:solidFill>
                <a:schemeClr val="tx1"/>
              </a:solidFill>
            </a:endParaRPr>
          </a:p>
          <a:p>
            <a:pPr marL="719138" lvl="1" indent="-358775">
              <a:buFont typeface="Wingdings" panose="05000000000000000000" pitchFamily="2" charset="2"/>
              <a:buChar char="Ø"/>
            </a:pPr>
            <a:r>
              <a:rPr lang="cs-CZ" sz="2400" b="0" dirty="0" smtClean="0">
                <a:solidFill>
                  <a:schemeClr val="tx1"/>
                </a:solidFill>
              </a:rPr>
              <a:t>nebude zpravidla činit potíže u VZ na dodávky / služby </a:t>
            </a:r>
          </a:p>
          <a:p>
            <a:pPr marL="719138" lvl="1" indent="-358775">
              <a:buFont typeface="Wingdings" panose="05000000000000000000" pitchFamily="2" charset="2"/>
              <a:buChar char="Ø"/>
            </a:pPr>
            <a:r>
              <a:rPr lang="cs-CZ" sz="2400" b="0" dirty="0" smtClean="0">
                <a:solidFill>
                  <a:schemeClr val="tx1"/>
                </a:solidFill>
              </a:rPr>
              <a:t>může být problém u VZ na stavební práce</a:t>
            </a:r>
          </a:p>
          <a:p>
            <a:pPr marL="360363" lvl="1" indent="-360363">
              <a:buFont typeface="Wingdings" panose="05000000000000000000" pitchFamily="2" charset="2"/>
              <a:buChar char="§"/>
            </a:pPr>
            <a:r>
              <a:rPr lang="cs-CZ" sz="2400" dirty="0" smtClean="0">
                <a:solidFill>
                  <a:schemeClr val="tx1"/>
                </a:solidFill>
              </a:rPr>
              <a:t>nutné počítat s touto povinností předem již při pořizování PD </a:t>
            </a:r>
          </a:p>
          <a:p>
            <a:pPr marL="719138" lvl="1" indent="-358775">
              <a:buFont typeface="Wingdings" panose="05000000000000000000" pitchFamily="2" charset="2"/>
              <a:buChar char="Ø"/>
            </a:pPr>
            <a:r>
              <a:rPr lang="cs-CZ" sz="2400" b="0" dirty="0" smtClean="0">
                <a:solidFill>
                  <a:schemeClr val="tx1"/>
                </a:solidFill>
              </a:rPr>
              <a:t>vyžadovat po projektantovi / rozpočtáři</a:t>
            </a:r>
            <a:endParaRPr lang="cs-CZ" sz="2400" b="0" dirty="0">
              <a:solidFill>
                <a:schemeClr val="tx1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70000"/>
              </a:lnSpc>
              <a:spcBef>
                <a:spcPts val="0"/>
              </a:spcBef>
            </a:pPr>
            <a:r>
              <a:rPr lang="cs-CZ" sz="3000" dirty="0" smtClean="0"/>
              <a:t>ODKAZY NA SPECIFICKÁ OZNAČENÍ</a:t>
            </a:r>
            <a:endParaRPr lang="cs-CZ" sz="30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52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86377" y="1306874"/>
            <a:ext cx="6963823" cy="4819290"/>
          </a:xfrm>
        </p:spPr>
        <p:txBody>
          <a:bodyPr>
            <a:noAutofit/>
          </a:bodyPr>
          <a:lstStyle/>
          <a:p>
            <a:pPr marL="630238" lvl="1" indent="-450850">
              <a:buFont typeface="Wingdings" panose="05000000000000000000" pitchFamily="2" charset="2"/>
              <a:buChar char="§"/>
            </a:pPr>
            <a:r>
              <a:rPr lang="cs-CZ" sz="2400" dirty="0" smtClean="0">
                <a:solidFill>
                  <a:schemeClr val="tx1"/>
                </a:solidFill>
              </a:rPr>
              <a:t>ZZVZ dává zadavateli oproti předchozí právní úpravě významnou </a:t>
            </a:r>
            <a:r>
              <a:rPr lang="cs-CZ" sz="2400" dirty="0">
                <a:solidFill>
                  <a:schemeClr val="tx1"/>
                </a:solidFill>
              </a:rPr>
              <a:t>procesní volnost </a:t>
            </a:r>
            <a:endParaRPr lang="cs-CZ" sz="2400" dirty="0" smtClean="0">
              <a:solidFill>
                <a:schemeClr val="tx1"/>
              </a:solidFill>
            </a:endParaRPr>
          </a:p>
          <a:p>
            <a:pPr marL="971550" lvl="1" indent="-342900">
              <a:buFont typeface="Wingdings" panose="05000000000000000000" pitchFamily="2" charset="2"/>
              <a:buChar char="Ø"/>
            </a:pPr>
            <a:r>
              <a:rPr lang="cs-CZ" sz="2400" b="0" dirty="0" smtClean="0">
                <a:solidFill>
                  <a:schemeClr val="tx1"/>
                </a:solidFill>
              </a:rPr>
              <a:t>Ale nutnost dodržet základní zásady, zejm. transparentnost </a:t>
            </a:r>
          </a:p>
          <a:p>
            <a:pPr marL="630238" lvl="1" indent="-450850">
              <a:buFont typeface="Wingdings" panose="05000000000000000000" pitchFamily="2" charset="2"/>
              <a:buChar char="§"/>
            </a:pPr>
            <a:r>
              <a:rPr lang="cs-CZ" sz="2400" dirty="0" smtClean="0">
                <a:solidFill>
                  <a:schemeClr val="tx1"/>
                </a:solidFill>
              </a:rPr>
              <a:t>Pro projekty IROP současně nutnost zachovat auditní </a:t>
            </a:r>
            <a:r>
              <a:rPr lang="cs-CZ" sz="2400" dirty="0">
                <a:solidFill>
                  <a:schemeClr val="tx1"/>
                </a:solidFill>
              </a:rPr>
              <a:t>stopu </a:t>
            </a:r>
            <a:r>
              <a:rPr lang="cs-CZ" sz="2400" b="0" dirty="0" smtClean="0">
                <a:solidFill>
                  <a:schemeClr val="tx1"/>
                </a:solidFill>
              </a:rPr>
              <a:t>(tj. vše zaznamenat a zdokladovat – i např. ústní úkony)</a:t>
            </a:r>
            <a:endParaRPr lang="cs-CZ" sz="2400" b="0" dirty="0">
              <a:solidFill>
                <a:schemeClr val="tx1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70000"/>
              </a:lnSpc>
              <a:spcBef>
                <a:spcPts val="0"/>
              </a:spcBef>
            </a:pPr>
            <a:r>
              <a:rPr lang="cs-CZ" sz="3000" dirty="0" smtClean="0"/>
              <a:t>POSTUP V ZADÁVACÍM ŘÍZENÍ</a:t>
            </a:r>
            <a:endParaRPr lang="cs-CZ" sz="30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749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en-US" sz="3200" dirty="0" err="1" smtClean="0"/>
              <a:t>Děkuj</a:t>
            </a:r>
            <a:r>
              <a:rPr lang="cs-CZ" sz="3200" dirty="0" smtClean="0"/>
              <a:t>i</a:t>
            </a:r>
            <a:r>
              <a:rPr lang="en-US" sz="3200" dirty="0" smtClean="0"/>
              <a:t> </a:t>
            </a:r>
            <a:r>
              <a:rPr lang="en-US" sz="3200" dirty="0" err="1"/>
              <a:t>za</a:t>
            </a:r>
            <a:r>
              <a:rPr lang="en-US" sz="3200" dirty="0"/>
              <a:t> </a:t>
            </a:r>
            <a:r>
              <a:rPr lang="en-US" sz="3200" dirty="0" err="1" smtClean="0"/>
              <a:t>pozornost</a:t>
            </a:r>
            <a:endParaRPr lang="cs-CZ" sz="3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1"/>
          </p:nvPr>
        </p:nvSpPr>
        <p:spPr>
          <a:xfrm>
            <a:off x="685802" y="2343150"/>
            <a:ext cx="7772398" cy="2419033"/>
          </a:xfrm>
        </p:spPr>
        <p:txBody>
          <a:bodyPr>
            <a:normAutofit/>
          </a:bodyPr>
          <a:lstStyle/>
          <a:p>
            <a:pPr algn="ctr"/>
            <a:r>
              <a:rPr lang="cs-CZ" i="1" dirty="0" smtClean="0"/>
              <a:t>Mgr. Ivo Lukš</a:t>
            </a:r>
            <a:r>
              <a:rPr lang="cs-CZ" i="1" dirty="0"/>
              <a:t/>
            </a:r>
            <a:br>
              <a:rPr lang="cs-CZ" i="1" dirty="0"/>
            </a:br>
            <a:r>
              <a:rPr lang="cs-CZ" i="1" dirty="0"/>
              <a:t>Centrum pro regionální rozvoj České republiky</a:t>
            </a:r>
            <a:br>
              <a:rPr lang="cs-CZ" i="1" dirty="0"/>
            </a:br>
            <a:r>
              <a:rPr lang="cs-CZ" i="1" dirty="0" smtClean="0"/>
              <a:t>Oddělení právní</a:t>
            </a:r>
            <a:r>
              <a:rPr lang="cs-CZ" i="1" dirty="0"/>
              <a:t/>
            </a:r>
            <a:br>
              <a:rPr lang="cs-CZ" i="1" dirty="0"/>
            </a:br>
            <a:r>
              <a:rPr lang="cs-CZ" i="1" dirty="0"/>
              <a:t>U Nákladového nádraží 3144/4</a:t>
            </a:r>
            <a:br>
              <a:rPr lang="cs-CZ" i="1" dirty="0"/>
            </a:br>
            <a:r>
              <a:rPr lang="cs-CZ" i="1" dirty="0"/>
              <a:t>130 00 Praha 3</a:t>
            </a:r>
            <a:br>
              <a:rPr lang="cs-CZ" i="1" dirty="0"/>
            </a:br>
            <a:r>
              <a:rPr lang="cs-CZ" i="1" dirty="0" smtClean="0"/>
              <a:t>E-mail: </a:t>
            </a:r>
            <a:r>
              <a:rPr lang="cs-CZ" dirty="0" smtClean="0"/>
              <a:t>ivo.luks@crr.cz</a:t>
            </a:r>
            <a:endParaRPr lang="cs-CZ" dirty="0"/>
          </a:p>
          <a:p>
            <a:endParaRPr lang="cs-CZ" dirty="0" smtClean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16.06.2017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5245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86377" y="1306874"/>
            <a:ext cx="6963823" cy="4819290"/>
          </a:xfrm>
        </p:spPr>
        <p:txBody>
          <a:bodyPr>
            <a:noAutofit/>
          </a:bodyPr>
          <a:lstStyle/>
          <a:p>
            <a:pPr marL="630238" lvl="1" indent="-539750">
              <a:buFont typeface="Wingdings" panose="05000000000000000000" pitchFamily="2" charset="2"/>
              <a:buChar char="§"/>
            </a:pPr>
            <a:r>
              <a:rPr lang="cs-CZ" sz="2400" dirty="0" smtClean="0">
                <a:solidFill>
                  <a:schemeClr val="tx1"/>
                </a:solidFill>
              </a:rPr>
              <a:t>Povinnost stanovení cen do rozpočtu projektu IROP</a:t>
            </a:r>
          </a:p>
          <a:p>
            <a:pPr marL="630238" lvl="1" indent="-539750">
              <a:buFont typeface="Wingdings" panose="05000000000000000000" pitchFamily="2" charset="2"/>
              <a:buChar char="§"/>
            </a:pPr>
            <a:r>
              <a:rPr lang="cs-CZ" sz="2400" dirty="0" smtClean="0">
                <a:solidFill>
                  <a:schemeClr val="tx1"/>
                </a:solidFill>
              </a:rPr>
              <a:t>Povinnost stanovení předpokládané hodnoty</a:t>
            </a:r>
          </a:p>
          <a:p>
            <a:pPr lvl="1" indent="0">
              <a:spcBef>
                <a:spcPts val="0"/>
              </a:spcBef>
              <a:buNone/>
            </a:pPr>
            <a:endParaRPr lang="cs-CZ" sz="2400" dirty="0" smtClean="0">
              <a:solidFill>
                <a:schemeClr val="tx1"/>
              </a:solidFill>
            </a:endParaRPr>
          </a:p>
          <a:p>
            <a:pPr lvl="1" indent="0">
              <a:buNone/>
            </a:pPr>
            <a:r>
              <a:rPr lang="cs-CZ" sz="2400" b="0" dirty="0" smtClean="0">
                <a:solidFill>
                  <a:schemeClr val="tx1"/>
                </a:solidFill>
              </a:rPr>
              <a:t>Pokud je „standardní“ průzkum trhu nevhodný – možnost využití veřejných zdrojů </a:t>
            </a:r>
          </a:p>
          <a:p>
            <a:pPr marL="971550" lvl="1" indent="-342900">
              <a:buFont typeface="Wingdings" panose="05000000000000000000" pitchFamily="2" charset="2"/>
              <a:buChar char="Ø"/>
            </a:pPr>
            <a:r>
              <a:rPr lang="cs-CZ" sz="2400" b="0" dirty="0" smtClean="0">
                <a:solidFill>
                  <a:schemeClr val="tx1"/>
                </a:solidFill>
              </a:rPr>
              <a:t>jako velice vhodný nástroj se ukazuje </a:t>
            </a:r>
            <a:r>
              <a:rPr lang="cs-CZ" sz="2400" dirty="0" smtClean="0">
                <a:solidFill>
                  <a:schemeClr val="tx1"/>
                </a:solidFill>
              </a:rPr>
              <a:t>registr smluv </a:t>
            </a:r>
            <a:r>
              <a:rPr lang="cs-CZ" sz="2400" b="0" dirty="0">
                <a:solidFill>
                  <a:schemeClr val="tx1"/>
                </a:solidFill>
              </a:rPr>
              <a:t>(</a:t>
            </a:r>
            <a:r>
              <a:rPr lang="cs-CZ" sz="2400" b="0" dirty="0">
                <a:solidFill>
                  <a:schemeClr val="tx1"/>
                </a:solidFill>
                <a:hlinkClick r:id="rId2"/>
              </a:rPr>
              <a:t>https://smlouvy.gov.cz</a:t>
            </a:r>
            <a:r>
              <a:rPr lang="cs-CZ" sz="2400" b="0" dirty="0" smtClean="0">
                <a:solidFill>
                  <a:schemeClr val="tx1"/>
                </a:solidFill>
                <a:hlinkClick r:id="rId2"/>
              </a:rPr>
              <a:t>/</a:t>
            </a:r>
            <a:r>
              <a:rPr lang="cs-CZ" sz="2400" b="0" dirty="0" smtClean="0">
                <a:solidFill>
                  <a:schemeClr val="tx1"/>
                </a:solidFill>
              </a:rPr>
              <a:t>)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70000"/>
              </a:lnSpc>
              <a:spcBef>
                <a:spcPts val="0"/>
              </a:spcBef>
            </a:pPr>
            <a:r>
              <a:rPr lang="cs-CZ" sz="3000" dirty="0" smtClean="0"/>
              <a:t>INVESTIČNÍ PLÁNOVÁNÍ</a:t>
            </a:r>
            <a:endParaRPr lang="cs-CZ" sz="30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313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86377" y="1306874"/>
            <a:ext cx="6963823" cy="4819290"/>
          </a:xfrm>
        </p:spPr>
        <p:txBody>
          <a:bodyPr>
            <a:noAutofit/>
          </a:bodyPr>
          <a:lstStyle/>
          <a:p>
            <a:pPr marL="630238" lvl="1" indent="-450850">
              <a:buFont typeface="Wingdings" panose="05000000000000000000" pitchFamily="2" charset="2"/>
              <a:buChar char="§"/>
            </a:pPr>
            <a:r>
              <a:rPr lang="cs-CZ" sz="2400" dirty="0" smtClean="0">
                <a:solidFill>
                  <a:schemeClr val="tx1"/>
                </a:solidFill>
              </a:rPr>
              <a:t>Pokud zadavatel nedisponuje zkušenostmi z vlastních VZ, může využít </a:t>
            </a:r>
          </a:p>
          <a:p>
            <a:pPr marL="971550" lvl="1" indent="-342900">
              <a:buFont typeface="Wingdings" panose="05000000000000000000" pitchFamily="2" charset="2"/>
              <a:buChar char="Ø"/>
            </a:pPr>
            <a:r>
              <a:rPr lang="cs-CZ" sz="2400" b="0" dirty="0" smtClean="0">
                <a:solidFill>
                  <a:schemeClr val="tx1"/>
                </a:solidFill>
              </a:rPr>
              <a:t>pro </a:t>
            </a:r>
            <a:r>
              <a:rPr lang="cs-CZ" sz="2400" b="0" dirty="0">
                <a:solidFill>
                  <a:schemeClr val="tx1"/>
                </a:solidFill>
              </a:rPr>
              <a:t>VZMR vzory dle příloh MPZ (vzor výzvy, protokolu)</a:t>
            </a:r>
          </a:p>
          <a:p>
            <a:pPr marL="971550" lvl="1" indent="-342900">
              <a:buFont typeface="Wingdings" panose="05000000000000000000" pitchFamily="2" charset="2"/>
              <a:buChar char="Ø"/>
            </a:pPr>
            <a:r>
              <a:rPr lang="cs-CZ" sz="2400" b="0" dirty="0">
                <a:solidFill>
                  <a:schemeClr val="tx1"/>
                </a:solidFill>
              </a:rPr>
              <a:t>p</a:t>
            </a:r>
            <a:r>
              <a:rPr lang="cs-CZ" sz="2400" b="0" dirty="0" smtClean="0">
                <a:solidFill>
                  <a:schemeClr val="tx1"/>
                </a:solidFill>
              </a:rPr>
              <a:t>ro zákonné VZ metodiku MMR „Příprava a zpracování zadávací dokumentace“</a:t>
            </a:r>
          </a:p>
          <a:p>
            <a:pPr lvl="1" indent="0">
              <a:buNone/>
            </a:pPr>
            <a:r>
              <a:rPr lang="cs-CZ" sz="2400" b="0" dirty="0">
                <a:solidFill>
                  <a:schemeClr val="tx1"/>
                </a:solidFill>
                <a:hlinkClick r:id="rId2"/>
              </a:rPr>
              <a:t>http://www.portal-vz.cz/cs/Jak-na-zadavani-verejnych-zakazek/Metodiky-stanoviska/Metodiky-k-zakonu-c-134-2016-Sb-,-</a:t>
            </a:r>
            <a:r>
              <a:rPr lang="cs-CZ" sz="2400" b="0" dirty="0" smtClean="0">
                <a:solidFill>
                  <a:schemeClr val="tx1"/>
                </a:solidFill>
                <a:hlinkClick r:id="rId2"/>
              </a:rPr>
              <a:t>o-zadavani-verejnych-zakazek/Metodiky-specialni-k-zadavacim-rizenim</a:t>
            </a:r>
            <a:r>
              <a:rPr lang="cs-CZ" sz="2400" b="0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70000"/>
              </a:lnSpc>
              <a:spcBef>
                <a:spcPts val="0"/>
              </a:spcBef>
            </a:pPr>
            <a:r>
              <a:rPr lang="cs-CZ" sz="3000" dirty="0" smtClean="0"/>
              <a:t>ZPRACOVÁNÍ ZD</a:t>
            </a:r>
            <a:endParaRPr lang="cs-CZ" sz="30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357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86377" y="1306874"/>
            <a:ext cx="6963823" cy="4819290"/>
          </a:xfrm>
        </p:spPr>
        <p:txBody>
          <a:bodyPr>
            <a:noAutofit/>
          </a:bodyPr>
          <a:lstStyle/>
          <a:p>
            <a:pPr marL="433387" lvl="1" indent="-342900"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tx1"/>
                </a:solidFill>
              </a:rPr>
              <a:t>Určení jedné VZ je rozhodující pro </a:t>
            </a:r>
          </a:p>
          <a:p>
            <a:pPr marL="900113" lvl="1" indent="-450850">
              <a:buFont typeface="Wingdings" panose="05000000000000000000" pitchFamily="2" charset="2"/>
              <a:buChar char="Ø"/>
            </a:pPr>
            <a:r>
              <a:rPr lang="cs-CZ" sz="2400" b="0" dirty="0">
                <a:solidFill>
                  <a:schemeClr val="tx1"/>
                </a:solidFill>
              </a:rPr>
              <a:t>volbu režimu VZ</a:t>
            </a:r>
          </a:p>
          <a:p>
            <a:pPr marL="900113" lvl="1" indent="-450850">
              <a:buFont typeface="Wingdings" panose="05000000000000000000" pitchFamily="2" charset="2"/>
              <a:buChar char="Ø"/>
            </a:pPr>
            <a:r>
              <a:rPr lang="cs-CZ" sz="2400" b="0" dirty="0">
                <a:solidFill>
                  <a:schemeClr val="tx1"/>
                </a:solidFill>
              </a:rPr>
              <a:t>volbu druhu zadávacího řízení </a:t>
            </a:r>
          </a:p>
          <a:p>
            <a:pPr marL="433387" lvl="1" indent="-342900">
              <a:buFont typeface="Wingdings" panose="05000000000000000000" pitchFamily="2" charset="2"/>
              <a:buChar char="§"/>
            </a:pPr>
            <a:r>
              <a:rPr lang="cs-CZ" sz="2400" dirty="0" smtClean="0">
                <a:solidFill>
                  <a:schemeClr val="tx1"/>
                </a:solidFill>
              </a:rPr>
              <a:t>Výchozí pravidla pro určení jedné VZ</a:t>
            </a:r>
          </a:p>
          <a:p>
            <a:pPr marL="900113" lvl="1" indent="-450850">
              <a:buFont typeface="Wingdings" panose="05000000000000000000" pitchFamily="2" charset="2"/>
              <a:buChar char="Ø"/>
            </a:pPr>
            <a:r>
              <a:rPr lang="cs-CZ" sz="2400" b="0" dirty="0">
                <a:solidFill>
                  <a:schemeClr val="tx1"/>
                </a:solidFill>
              </a:rPr>
              <a:t>p</a:t>
            </a:r>
            <a:r>
              <a:rPr lang="cs-CZ" sz="2400" b="0" dirty="0" smtClean="0">
                <a:solidFill>
                  <a:schemeClr val="tx1"/>
                </a:solidFill>
              </a:rPr>
              <a:t>lnění</a:t>
            </a:r>
            <a:r>
              <a:rPr lang="cs-CZ" sz="2400" b="0" dirty="0">
                <a:solidFill>
                  <a:schemeClr val="tx1"/>
                </a:solidFill>
              </a:rPr>
              <a:t>, která tvoří jeden funkční celek a jsou zadávána v časové </a:t>
            </a:r>
            <a:r>
              <a:rPr lang="cs-CZ" sz="2400" b="0" dirty="0" smtClean="0">
                <a:solidFill>
                  <a:schemeClr val="tx1"/>
                </a:solidFill>
              </a:rPr>
              <a:t>souvislosti</a:t>
            </a:r>
          </a:p>
          <a:p>
            <a:pPr marL="900113" lvl="1" indent="-450850">
              <a:buFont typeface="Wingdings" panose="05000000000000000000" pitchFamily="2" charset="2"/>
              <a:buChar char="Ø"/>
            </a:pPr>
            <a:r>
              <a:rPr lang="cs-CZ" sz="2400" b="0" dirty="0">
                <a:solidFill>
                  <a:schemeClr val="tx1"/>
                </a:solidFill>
              </a:rPr>
              <a:t>pravidelně pořizované nebo trvající dodávky nebo služby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70000"/>
              </a:lnSpc>
              <a:spcBef>
                <a:spcPts val="0"/>
              </a:spcBef>
            </a:pPr>
            <a:r>
              <a:rPr lang="cs-CZ" sz="3000" dirty="0" smtClean="0"/>
              <a:t>STANOVENÍ PŘEDMĚTU VEŘEJNÉ ZAKÁZKY</a:t>
            </a:r>
            <a:endParaRPr lang="cs-CZ" sz="30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92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86377" y="1306874"/>
            <a:ext cx="6963823" cy="4819290"/>
          </a:xfrm>
        </p:spPr>
        <p:txBody>
          <a:bodyPr>
            <a:noAutofit/>
          </a:bodyPr>
          <a:lstStyle/>
          <a:p>
            <a:pPr marL="433387" lvl="1" indent="-342900">
              <a:buFont typeface="Wingdings" panose="05000000000000000000" pitchFamily="2" charset="2"/>
              <a:buChar char="§"/>
            </a:pPr>
            <a:r>
              <a:rPr lang="cs-CZ" sz="2400" dirty="0" smtClean="0">
                <a:solidFill>
                  <a:schemeClr val="tx1"/>
                </a:solidFill>
              </a:rPr>
              <a:t>Pochybením při určení jedné VZ může být</a:t>
            </a:r>
          </a:p>
          <a:p>
            <a:pPr marL="809625" lvl="1" indent="-360363">
              <a:buFont typeface="Wingdings" panose="05000000000000000000" pitchFamily="2" charset="2"/>
              <a:buChar char="Ø"/>
            </a:pPr>
            <a:r>
              <a:rPr lang="cs-CZ" sz="2400" b="0" dirty="0" smtClean="0">
                <a:solidFill>
                  <a:schemeClr val="tx1"/>
                </a:solidFill>
              </a:rPr>
              <a:t>neoprávněné rozdělení souvisejících plnění do více VZ (bez zachování „součtového“ režimu)</a:t>
            </a:r>
          </a:p>
          <a:p>
            <a:pPr marL="809625" lvl="1" indent="-360363">
              <a:buFont typeface="Wingdings" panose="05000000000000000000" pitchFamily="2" charset="2"/>
              <a:buChar char="Ø"/>
            </a:pPr>
            <a:r>
              <a:rPr lang="cs-CZ" sz="2400" b="0" dirty="0" smtClean="0">
                <a:solidFill>
                  <a:schemeClr val="tx1"/>
                </a:solidFill>
              </a:rPr>
              <a:t>neoprávněné sloučení nesouvisejících plnění do</a:t>
            </a:r>
            <a:br>
              <a:rPr lang="cs-CZ" sz="2400" b="0" dirty="0" smtClean="0">
                <a:solidFill>
                  <a:schemeClr val="tx1"/>
                </a:solidFill>
              </a:rPr>
            </a:br>
            <a:r>
              <a:rPr lang="cs-CZ" sz="2400" b="0" dirty="0" smtClean="0">
                <a:solidFill>
                  <a:schemeClr val="tx1"/>
                </a:solidFill>
              </a:rPr>
              <a:t>jednoho předmětu VZ</a:t>
            </a:r>
            <a:endParaRPr lang="cs-CZ" sz="2400" b="0" dirty="0">
              <a:solidFill>
                <a:schemeClr val="tx1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70000"/>
              </a:lnSpc>
              <a:spcBef>
                <a:spcPts val="0"/>
              </a:spcBef>
            </a:pPr>
            <a:r>
              <a:rPr lang="cs-CZ" sz="3000" dirty="0"/>
              <a:t>STANOVENÍ PŘEDMĚTU VEŘEJNÉ </a:t>
            </a:r>
            <a:r>
              <a:rPr lang="cs-CZ" sz="3000" dirty="0" smtClean="0"/>
              <a:t>ZAKÁZKY</a:t>
            </a:r>
            <a:endParaRPr lang="cs-CZ" sz="30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91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86377" y="1306874"/>
            <a:ext cx="6963823" cy="4819290"/>
          </a:xfrm>
        </p:spPr>
        <p:txBody>
          <a:bodyPr>
            <a:noAutofit/>
          </a:bodyPr>
          <a:lstStyle/>
          <a:p>
            <a:pPr marL="433387" lvl="1" indent="-342900">
              <a:buFont typeface="Wingdings" panose="05000000000000000000" pitchFamily="2" charset="2"/>
              <a:buChar char="§"/>
            </a:pPr>
            <a:r>
              <a:rPr lang="cs-CZ" sz="2400" dirty="0" smtClean="0">
                <a:solidFill>
                  <a:schemeClr val="tx1"/>
                </a:solidFill>
              </a:rPr>
              <a:t>Postup zadavatele při </a:t>
            </a:r>
            <a:r>
              <a:rPr lang="cs-CZ" sz="2400" dirty="0">
                <a:solidFill>
                  <a:schemeClr val="tx1"/>
                </a:solidFill>
              </a:rPr>
              <a:t>určení jedné VZ </a:t>
            </a:r>
          </a:p>
          <a:p>
            <a:pPr marL="809625" lvl="1" indent="-360363">
              <a:buFont typeface="Wingdings" panose="05000000000000000000" pitchFamily="2" charset="2"/>
              <a:buChar char="Ø"/>
            </a:pPr>
            <a:r>
              <a:rPr lang="cs-CZ" sz="2400" b="0" dirty="0" smtClean="0">
                <a:solidFill>
                  <a:schemeClr val="tx1"/>
                </a:solidFill>
              </a:rPr>
              <a:t>vzít v úvahu okruh možných dodavatelů pořizovaného plnění</a:t>
            </a:r>
            <a:endParaRPr lang="cs-CZ" sz="2400" b="0" dirty="0">
              <a:solidFill>
                <a:schemeClr val="tx1"/>
              </a:solidFill>
            </a:endParaRPr>
          </a:p>
          <a:p>
            <a:pPr marL="809625" lvl="1" indent="-360363">
              <a:buFont typeface="Wingdings" panose="05000000000000000000" pitchFamily="2" charset="2"/>
              <a:buChar char="Ø"/>
            </a:pPr>
            <a:r>
              <a:rPr lang="cs-CZ" sz="2400" b="0" dirty="0" smtClean="0">
                <a:solidFill>
                  <a:schemeClr val="tx1"/>
                </a:solidFill>
              </a:rPr>
              <a:t>využít zadání VZ na části v „součtovém“ režimu</a:t>
            </a:r>
          </a:p>
          <a:p>
            <a:pPr marL="809625" lvl="1" indent="-360363">
              <a:buFont typeface="Wingdings" panose="05000000000000000000" pitchFamily="2" charset="2"/>
              <a:buChar char="Ø"/>
            </a:pPr>
            <a:r>
              <a:rPr lang="cs-CZ" sz="2400" b="0" dirty="0" smtClean="0">
                <a:solidFill>
                  <a:schemeClr val="tx1"/>
                </a:solidFill>
              </a:rPr>
              <a:t>využít možnosti zadat 20 % celkové předpokládané hodnoty postupy odpovídajícím hodnotě každé jednotlivé části (dodávky / služby </a:t>
            </a:r>
            <a:r>
              <a:rPr lang="cs-CZ" sz="2400" b="0" dirty="0">
                <a:solidFill>
                  <a:schemeClr val="tx1"/>
                </a:solidFill>
              </a:rPr>
              <a:t>max. 2,184 mil. </a:t>
            </a:r>
            <a:r>
              <a:rPr lang="cs-CZ" sz="2400" b="0" dirty="0" smtClean="0">
                <a:solidFill>
                  <a:schemeClr val="tx1"/>
                </a:solidFill>
              </a:rPr>
              <a:t>Kč,</a:t>
            </a:r>
            <a:r>
              <a:rPr lang="cs-CZ" sz="2400" b="0" dirty="0">
                <a:solidFill>
                  <a:schemeClr val="tx1"/>
                </a:solidFill>
              </a:rPr>
              <a:t> stavební práce</a:t>
            </a:r>
            <a:r>
              <a:rPr lang="cs-CZ" sz="2400" b="0" dirty="0" smtClean="0">
                <a:solidFill>
                  <a:schemeClr val="tx1"/>
                </a:solidFill>
              </a:rPr>
              <a:t> max. 20 mil. Kč)</a:t>
            </a:r>
            <a:endParaRPr lang="cs-CZ" sz="2400" b="0" dirty="0">
              <a:solidFill>
                <a:schemeClr val="tx1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70000"/>
              </a:lnSpc>
              <a:spcBef>
                <a:spcPts val="0"/>
              </a:spcBef>
            </a:pPr>
            <a:r>
              <a:rPr lang="cs-CZ" sz="3000" dirty="0" smtClean="0"/>
              <a:t>STANOVENÍ PŘEDMĚTU VEŘEJNÉ ZAKÁZKY</a:t>
            </a:r>
            <a:endParaRPr lang="cs-CZ" sz="30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67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86377" y="1306874"/>
            <a:ext cx="6963823" cy="4819290"/>
          </a:xfrm>
        </p:spPr>
        <p:txBody>
          <a:bodyPr>
            <a:noAutofit/>
          </a:bodyPr>
          <a:lstStyle/>
          <a:p>
            <a:pPr marL="630238" lvl="1" indent="-539750">
              <a:buFont typeface="Wingdings" panose="05000000000000000000" pitchFamily="2" charset="2"/>
              <a:buChar char="§"/>
            </a:pPr>
            <a:r>
              <a:rPr lang="cs-CZ" sz="2400" dirty="0" smtClean="0">
                <a:solidFill>
                  <a:schemeClr val="tx1"/>
                </a:solidFill>
              </a:rPr>
              <a:t>ZZVZ umožňuje „předsunout“ hodnocení nabídek před jejich </a:t>
            </a:r>
            <a:r>
              <a:rPr lang="cs-CZ" sz="2400" dirty="0">
                <a:solidFill>
                  <a:schemeClr val="tx1"/>
                </a:solidFill>
              </a:rPr>
              <a:t>posouzení </a:t>
            </a:r>
            <a:endParaRPr lang="cs-CZ" sz="2400" dirty="0" smtClean="0">
              <a:solidFill>
                <a:schemeClr val="tx1"/>
              </a:solidFill>
            </a:endParaRPr>
          </a:p>
          <a:p>
            <a:pPr marL="630238" lvl="1" indent="-539750">
              <a:buFont typeface="Wingdings" panose="05000000000000000000" pitchFamily="2" charset="2"/>
              <a:buChar char="§"/>
            </a:pPr>
            <a:r>
              <a:rPr lang="cs-CZ" sz="2400" dirty="0" smtClean="0">
                <a:solidFill>
                  <a:schemeClr val="tx1"/>
                </a:solidFill>
              </a:rPr>
              <a:t>Posouzení nabídek je poté provedeno pouze u vybraného dodavatele</a:t>
            </a:r>
          </a:p>
          <a:p>
            <a:pPr marL="971550" lvl="1" indent="-342900">
              <a:buFont typeface="Wingdings" panose="05000000000000000000" pitchFamily="2" charset="2"/>
              <a:buChar char="Ø"/>
            </a:pPr>
            <a:r>
              <a:rPr lang="cs-CZ" sz="2400" b="0" dirty="0">
                <a:solidFill>
                  <a:schemeClr val="tx1"/>
                </a:solidFill>
              </a:rPr>
              <a:t>v</a:t>
            </a:r>
            <a:r>
              <a:rPr lang="cs-CZ" sz="2400" b="0" dirty="0" smtClean="0">
                <a:solidFill>
                  <a:schemeClr val="tx1"/>
                </a:solidFill>
              </a:rPr>
              <a:t>elice vhodný postup v případě „jednoduchého“ hodnocení </a:t>
            </a:r>
          </a:p>
          <a:p>
            <a:pPr marL="971550" lvl="1" indent="-342900">
              <a:buFont typeface="Wingdings" panose="05000000000000000000" pitchFamily="2" charset="2"/>
              <a:buChar char="Ø"/>
            </a:pPr>
            <a:r>
              <a:rPr lang="cs-CZ" sz="2400" b="0" dirty="0" smtClean="0">
                <a:solidFill>
                  <a:schemeClr val="tx1"/>
                </a:solidFill>
              </a:rPr>
              <a:t>ale v případě složitějšího hodnocení může být nevhodný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70000"/>
              </a:lnSpc>
              <a:spcBef>
                <a:spcPts val="0"/>
              </a:spcBef>
            </a:pPr>
            <a:r>
              <a:rPr lang="cs-CZ" sz="3000" dirty="0" smtClean="0"/>
              <a:t>POSOUZENÍ A HODNOCENÍ NABÍDEK</a:t>
            </a:r>
            <a:endParaRPr lang="cs-CZ" sz="30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043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86377" y="1306874"/>
            <a:ext cx="7198253" cy="4819290"/>
          </a:xfrm>
        </p:spPr>
        <p:txBody>
          <a:bodyPr>
            <a:noAutofit/>
          </a:bodyPr>
          <a:lstStyle/>
          <a:p>
            <a:pPr marL="539750" lvl="1" indent="-449263">
              <a:buFont typeface="Wingdings" panose="05000000000000000000" pitchFamily="2" charset="2"/>
              <a:buChar char="§"/>
            </a:pPr>
            <a:r>
              <a:rPr lang="cs-CZ" sz="2400" dirty="0" smtClean="0">
                <a:solidFill>
                  <a:schemeClr val="tx1"/>
                </a:solidFill>
              </a:rPr>
              <a:t>Hodnocení probíhá pouze na základě ekonomické výhodnosti nabídek</a:t>
            </a:r>
          </a:p>
          <a:p>
            <a:pPr marL="989013" lvl="1" indent="-449263">
              <a:buFont typeface="Wingdings" panose="05000000000000000000" pitchFamily="2" charset="2"/>
              <a:buChar char="Ø"/>
            </a:pPr>
            <a:r>
              <a:rPr lang="cs-CZ" sz="2400" b="0" dirty="0" smtClean="0">
                <a:solidFill>
                  <a:schemeClr val="tx1"/>
                </a:solidFill>
              </a:rPr>
              <a:t>nejvýhodnější </a:t>
            </a:r>
            <a:r>
              <a:rPr lang="cs-CZ" sz="2400" b="0" dirty="0">
                <a:solidFill>
                  <a:schemeClr val="tx1"/>
                </a:solidFill>
              </a:rPr>
              <a:t>poměru </a:t>
            </a:r>
            <a:r>
              <a:rPr lang="cs-CZ" sz="2400" b="0" dirty="0" smtClean="0">
                <a:solidFill>
                  <a:schemeClr val="tx1"/>
                </a:solidFill>
              </a:rPr>
              <a:t>ceny / nákladů životního cyklu </a:t>
            </a:r>
            <a:r>
              <a:rPr lang="cs-CZ" sz="2400" b="0" dirty="0">
                <a:solidFill>
                  <a:schemeClr val="tx1"/>
                </a:solidFill>
              </a:rPr>
              <a:t>a </a:t>
            </a:r>
            <a:r>
              <a:rPr lang="cs-CZ" sz="2400" b="0" dirty="0" smtClean="0">
                <a:solidFill>
                  <a:schemeClr val="tx1"/>
                </a:solidFill>
              </a:rPr>
              <a:t>kvality</a:t>
            </a:r>
          </a:p>
          <a:p>
            <a:pPr marL="989013" lvl="1" indent="-449263">
              <a:buFont typeface="Wingdings" panose="05000000000000000000" pitchFamily="2" charset="2"/>
              <a:buChar char="Ø"/>
            </a:pPr>
            <a:r>
              <a:rPr lang="cs-CZ" sz="2400" b="0" dirty="0" smtClean="0">
                <a:solidFill>
                  <a:schemeClr val="tx1"/>
                </a:solidFill>
              </a:rPr>
              <a:t>lze hodnotit </a:t>
            </a:r>
            <a:r>
              <a:rPr lang="cs-CZ" sz="2400" b="0" dirty="0">
                <a:solidFill>
                  <a:schemeClr val="tx1"/>
                </a:solidFill>
              </a:rPr>
              <a:t>také podle nejnižší nabídkové ceny </a:t>
            </a:r>
            <a:r>
              <a:rPr lang="cs-CZ" sz="2400" b="0" dirty="0" smtClean="0">
                <a:solidFill>
                  <a:schemeClr val="tx1"/>
                </a:solidFill>
              </a:rPr>
              <a:t>/ nejnižších </a:t>
            </a:r>
            <a:r>
              <a:rPr lang="cs-CZ" sz="2400" b="0" dirty="0">
                <a:solidFill>
                  <a:schemeClr val="tx1"/>
                </a:solidFill>
              </a:rPr>
              <a:t>nákladů životního </a:t>
            </a:r>
            <a:r>
              <a:rPr lang="cs-CZ" sz="2400" b="0" dirty="0" smtClean="0">
                <a:solidFill>
                  <a:schemeClr val="tx1"/>
                </a:solidFill>
              </a:rPr>
              <a:t>cyklu (nelze pro vybrané služby – PD, zdravotní a sociální) </a:t>
            </a:r>
            <a:endParaRPr lang="cs-CZ" sz="2400" b="0" dirty="0">
              <a:solidFill>
                <a:schemeClr val="tx1"/>
              </a:solidFill>
            </a:endParaRPr>
          </a:p>
          <a:p>
            <a:pPr marL="539750" lvl="1" indent="-449263">
              <a:buFont typeface="Wingdings" panose="05000000000000000000" pitchFamily="2" charset="2"/>
              <a:buChar char="§"/>
            </a:pPr>
            <a:r>
              <a:rPr lang="cs-CZ" sz="2400" b="0" dirty="0" smtClean="0">
                <a:solidFill>
                  <a:prstClr val="black"/>
                </a:solidFill>
              </a:rPr>
              <a:t>Hodnocení kvality – možnost využít metodiku MMR </a:t>
            </a:r>
            <a:r>
              <a:rPr lang="cs-CZ" sz="2400" b="0" dirty="0" smtClean="0">
                <a:solidFill>
                  <a:schemeClr val="tx1"/>
                </a:solidFill>
                <a:hlinkClick r:id="rId2"/>
              </a:rPr>
              <a:t>http</a:t>
            </a:r>
            <a:r>
              <a:rPr lang="cs-CZ" sz="2400" b="0" dirty="0">
                <a:solidFill>
                  <a:schemeClr val="tx1"/>
                </a:solidFill>
                <a:hlinkClick r:id="rId2"/>
              </a:rPr>
              <a:t>://www.portal-vz.cz/cs/Jak-na-zadavani-verejnych-zakazek/Metodiky-stanoviska/Metodiky-k-zakonu-c-134-2016-Sb-,-</a:t>
            </a:r>
            <a:r>
              <a:rPr lang="cs-CZ" sz="2400" b="0" dirty="0" smtClean="0">
                <a:solidFill>
                  <a:schemeClr val="tx1"/>
                </a:solidFill>
                <a:hlinkClick r:id="rId2"/>
              </a:rPr>
              <a:t>o-zadavani-verejnych-zakazek/Metodiky-specialni-k-zadavacim-rizenim</a:t>
            </a:r>
            <a:r>
              <a:rPr lang="cs-CZ" sz="2400" b="0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70000"/>
              </a:lnSpc>
              <a:spcBef>
                <a:spcPts val="0"/>
              </a:spcBef>
            </a:pPr>
            <a:r>
              <a:rPr lang="cs-CZ" sz="3000" dirty="0" smtClean="0"/>
              <a:t>HODNOCENÍ NABÍDEK</a:t>
            </a:r>
            <a:endParaRPr lang="cs-CZ" sz="30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60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86377" y="1306874"/>
            <a:ext cx="6963823" cy="4819290"/>
          </a:xfrm>
        </p:spPr>
        <p:txBody>
          <a:bodyPr>
            <a:noAutofit/>
          </a:bodyPr>
          <a:lstStyle/>
          <a:p>
            <a:pPr marL="627063" lvl="1" indent="-541338">
              <a:buFont typeface="Wingdings" panose="05000000000000000000" pitchFamily="2" charset="2"/>
              <a:buChar char="§"/>
            </a:pPr>
            <a:r>
              <a:rPr lang="cs-CZ" sz="2400" dirty="0" smtClean="0">
                <a:solidFill>
                  <a:schemeClr val="tx1"/>
                </a:solidFill>
              </a:rPr>
              <a:t>Obsah smluv na veřejné zakázky (zejm. stavební)</a:t>
            </a:r>
          </a:p>
          <a:p>
            <a:pPr marL="893763" lvl="1" indent="-266700">
              <a:buFont typeface="Wingdings" panose="05000000000000000000" pitchFamily="2" charset="2"/>
              <a:buChar char="Ø"/>
            </a:pPr>
            <a:r>
              <a:rPr lang="cs-CZ" sz="2400" b="0" dirty="0" smtClean="0">
                <a:solidFill>
                  <a:schemeClr val="tx1"/>
                </a:solidFill>
              </a:rPr>
              <a:t>důležité předvídat maximum možného již v okamžiku zahájení zadávacího řízení </a:t>
            </a:r>
          </a:p>
          <a:p>
            <a:pPr marL="893763" lvl="1" indent="-266700">
              <a:buFont typeface="Wingdings" panose="05000000000000000000" pitchFamily="2" charset="2"/>
              <a:buChar char="Ø"/>
            </a:pPr>
            <a:r>
              <a:rPr lang="cs-CZ" sz="2400" b="0" dirty="0" smtClean="0">
                <a:solidFill>
                  <a:schemeClr val="tx1"/>
                </a:solidFill>
              </a:rPr>
              <a:t>jinak riziko nutnosti pozdějších změn / sporů s dodavatelem</a:t>
            </a:r>
            <a:endParaRPr lang="cs-CZ" sz="2400" b="0" dirty="0">
              <a:solidFill>
                <a:schemeClr val="tx1"/>
              </a:solidFill>
            </a:endParaRPr>
          </a:p>
          <a:p>
            <a:pPr marL="627063" lvl="1" indent="-541338">
              <a:buFont typeface="Wingdings" panose="05000000000000000000" pitchFamily="2" charset="2"/>
              <a:buChar char="§"/>
            </a:pPr>
            <a:r>
              <a:rPr lang="cs-CZ" sz="2400" dirty="0" smtClean="0">
                <a:solidFill>
                  <a:schemeClr val="tx1"/>
                </a:solidFill>
              </a:rPr>
              <a:t>Pro stavební smlouvy možnost využít </a:t>
            </a:r>
          </a:p>
          <a:p>
            <a:pPr marL="893763" lvl="1" indent="-266700">
              <a:buFont typeface="Wingdings" panose="05000000000000000000" pitchFamily="2" charset="2"/>
              <a:buChar char="Ø"/>
            </a:pPr>
            <a:r>
              <a:rPr lang="cs-CZ" sz="2400" b="0" dirty="0">
                <a:solidFill>
                  <a:schemeClr val="tx1"/>
                </a:solidFill>
              </a:rPr>
              <a:t>přílohu č. 1 </a:t>
            </a:r>
            <a:r>
              <a:rPr lang="cs-CZ" sz="2400" b="0" dirty="0" smtClean="0">
                <a:solidFill>
                  <a:schemeClr val="tx1"/>
                </a:solidFill>
              </a:rPr>
              <a:t>MPZ – Obchodní podmínky zakázek na stavební práce</a:t>
            </a:r>
            <a:endParaRPr lang="cs-CZ" sz="2400" b="0" dirty="0">
              <a:solidFill>
                <a:schemeClr val="tx1"/>
              </a:solidFill>
            </a:endParaRPr>
          </a:p>
          <a:p>
            <a:pPr marL="893763" lvl="1" indent="-266700">
              <a:buFont typeface="Wingdings" panose="05000000000000000000" pitchFamily="2" charset="2"/>
              <a:buChar char="Ø"/>
            </a:pPr>
            <a:r>
              <a:rPr lang="cs-CZ" sz="2400" b="0" dirty="0">
                <a:solidFill>
                  <a:schemeClr val="tx1"/>
                </a:solidFill>
              </a:rPr>
              <a:t>metodiky SFDI (</a:t>
            </a:r>
            <a:r>
              <a:rPr lang="cs-CZ" sz="2400" b="0" dirty="0">
                <a:solidFill>
                  <a:schemeClr val="tx1"/>
                </a:solidFill>
                <a:hlinkClick r:id="rId2"/>
              </a:rPr>
              <a:t>http://www.sfdi.cz/pravidla-metodiky-a-ceniky/metodiky</a:t>
            </a:r>
            <a:r>
              <a:rPr lang="cs-CZ" sz="2400" b="0" dirty="0" smtClean="0">
                <a:solidFill>
                  <a:schemeClr val="tx1"/>
                </a:solidFill>
                <a:hlinkClick r:id="rId2"/>
              </a:rPr>
              <a:t>/</a:t>
            </a:r>
            <a:r>
              <a:rPr lang="cs-CZ" sz="2400" b="0" dirty="0" smtClean="0">
                <a:solidFill>
                  <a:schemeClr val="tx1"/>
                </a:solidFill>
              </a:rPr>
              <a:t> )</a:t>
            </a:r>
            <a:endParaRPr lang="cs-CZ" sz="2400" b="0" dirty="0">
              <a:solidFill>
                <a:schemeClr val="tx1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70000"/>
              </a:lnSpc>
              <a:spcBef>
                <a:spcPts val="0"/>
              </a:spcBef>
            </a:pPr>
            <a:r>
              <a:rPr lang="cs-CZ" sz="3000" dirty="0" smtClean="0"/>
              <a:t>OBCHODNÍ PODMÍNKY VZ</a:t>
            </a:r>
            <a:endParaRPr lang="cs-CZ" sz="30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191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5385</TotalTime>
  <Words>654</Words>
  <Application>Microsoft Office PowerPoint</Application>
  <PresentationFormat>Předvádění na obrazovce (4:3)</PresentationFormat>
  <Paragraphs>101</Paragraphs>
  <Slides>16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CRR template</vt:lpstr>
      <vt:lpstr>  </vt:lpstr>
      <vt:lpstr>INVESTIČNÍ PLÁNOVÁNÍ</vt:lpstr>
      <vt:lpstr>ZPRACOVÁNÍ ZD</vt:lpstr>
      <vt:lpstr>STANOVENÍ PŘEDMĚTU VEŘEJNÉ ZAKÁZKY</vt:lpstr>
      <vt:lpstr>STANOVENÍ PŘEDMĚTU VEŘEJNÉ ZAKÁZKY</vt:lpstr>
      <vt:lpstr>STANOVENÍ PŘEDMĚTU VEŘEJNÉ ZAKÁZKY</vt:lpstr>
      <vt:lpstr>POSOUZENÍ A HODNOCENÍ NABÍDEK</vt:lpstr>
      <vt:lpstr>HODNOCENÍ NABÍDEK</vt:lpstr>
      <vt:lpstr>OBCHODNÍ PODMÍNKY VZ</vt:lpstr>
      <vt:lpstr>ZMĚNY ZÁVAZKŮ ZE SMLUV NA VZ</vt:lpstr>
      <vt:lpstr>ZMĚNY ZÁVAZKŮ ZE SMLUV NA VZ</vt:lpstr>
      <vt:lpstr>ODKAZY NA SPECIFICKÁ OZNAČENÍ</vt:lpstr>
      <vt:lpstr>ODKAZY NA SPECIFICKÁ OZNAČENÍ</vt:lpstr>
      <vt:lpstr>ODKAZY NA SPECIFICKÁ OZNAČENÍ</vt:lpstr>
      <vt:lpstr>POSTUP V ZADÁVACÍM ŘÍZENÍ</vt:lpstr>
      <vt:lpstr> Děkuji za pozornost</vt:lpstr>
    </vt:vector>
  </TitlesOfParts>
  <Company>CRR ČR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Centrum pro regionální rozvoj ČR;Hronovská Blanka</dc:creator>
  <cp:lastModifiedBy>Martina Fišerová</cp:lastModifiedBy>
  <cp:revision>555</cp:revision>
  <cp:lastPrinted>2017-06-07T13:42:14Z</cp:lastPrinted>
  <dcterms:created xsi:type="dcterms:W3CDTF">2014-09-16T20:50:40Z</dcterms:created>
  <dcterms:modified xsi:type="dcterms:W3CDTF">2017-10-24T05:34:00Z</dcterms:modified>
</cp:coreProperties>
</file>